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 id="2147483671" r:id="rId5"/>
    <p:sldMasterId id="2147483698" r:id="rId6"/>
    <p:sldMasterId id="2147483659" r:id="rId7"/>
    <p:sldMasterId id="2147483694" r:id="rId8"/>
    <p:sldMasterId id="2147483690" r:id="rId9"/>
    <p:sldMasterId id="2147483691" r:id="rId10"/>
  </p:sldMasterIdLst>
  <p:notesMasterIdLst>
    <p:notesMasterId r:id="rId18"/>
  </p:notesMasterIdLst>
  <p:sldIdLst>
    <p:sldId id="693" r:id="rId11"/>
    <p:sldId id="695" r:id="rId12"/>
    <p:sldId id="694" r:id="rId13"/>
    <p:sldId id="697" r:id="rId14"/>
    <p:sldId id="699" r:id="rId15"/>
    <p:sldId id="701" r:id="rId16"/>
    <p:sldId id="703" r:id="rId17"/>
  </p:sldIdLst>
  <p:sldSz cx="43891200" cy="32918400"/>
  <p:notesSz cx="7099300" cy="9385300"/>
  <p:defaultTextStyle>
    <a:defPPr>
      <a:defRPr lang="en-US"/>
    </a:defPPr>
    <a:lvl1pPr marL="0" algn="l" defTabSz="4385264" rtl="0" eaLnBrk="1" latinLnBrk="0" hangingPunct="1">
      <a:defRPr sz="8634" kern="1200">
        <a:solidFill>
          <a:schemeClr val="tx1"/>
        </a:solidFill>
        <a:latin typeface="+mn-lt"/>
        <a:ea typeface="+mn-ea"/>
        <a:cs typeface="+mn-cs"/>
      </a:defRPr>
    </a:lvl1pPr>
    <a:lvl2pPr marL="2192634" algn="l" defTabSz="4385264" rtl="0" eaLnBrk="1" latinLnBrk="0" hangingPunct="1">
      <a:defRPr sz="8634" kern="1200">
        <a:solidFill>
          <a:schemeClr val="tx1"/>
        </a:solidFill>
        <a:latin typeface="+mn-lt"/>
        <a:ea typeface="+mn-ea"/>
        <a:cs typeface="+mn-cs"/>
      </a:defRPr>
    </a:lvl2pPr>
    <a:lvl3pPr marL="4385264" algn="l" defTabSz="4385264" rtl="0" eaLnBrk="1" latinLnBrk="0" hangingPunct="1">
      <a:defRPr sz="8634" kern="1200">
        <a:solidFill>
          <a:schemeClr val="tx1"/>
        </a:solidFill>
        <a:latin typeface="+mn-lt"/>
        <a:ea typeface="+mn-ea"/>
        <a:cs typeface="+mn-cs"/>
      </a:defRPr>
    </a:lvl3pPr>
    <a:lvl4pPr marL="6577900" algn="l" defTabSz="4385264" rtl="0" eaLnBrk="1" latinLnBrk="0" hangingPunct="1">
      <a:defRPr sz="8634" kern="1200">
        <a:solidFill>
          <a:schemeClr val="tx1"/>
        </a:solidFill>
        <a:latin typeface="+mn-lt"/>
        <a:ea typeface="+mn-ea"/>
        <a:cs typeface="+mn-cs"/>
      </a:defRPr>
    </a:lvl4pPr>
    <a:lvl5pPr marL="8770528" algn="l" defTabSz="4385264" rtl="0" eaLnBrk="1" latinLnBrk="0" hangingPunct="1">
      <a:defRPr sz="8634" kern="1200">
        <a:solidFill>
          <a:schemeClr val="tx1"/>
        </a:solidFill>
        <a:latin typeface="+mn-lt"/>
        <a:ea typeface="+mn-ea"/>
        <a:cs typeface="+mn-cs"/>
      </a:defRPr>
    </a:lvl5pPr>
    <a:lvl6pPr marL="10963158" algn="l" defTabSz="4385264" rtl="0" eaLnBrk="1" latinLnBrk="0" hangingPunct="1">
      <a:defRPr sz="8634" kern="1200">
        <a:solidFill>
          <a:schemeClr val="tx1"/>
        </a:solidFill>
        <a:latin typeface="+mn-lt"/>
        <a:ea typeface="+mn-ea"/>
        <a:cs typeface="+mn-cs"/>
      </a:defRPr>
    </a:lvl6pPr>
    <a:lvl7pPr marL="13155792" algn="l" defTabSz="4385264" rtl="0" eaLnBrk="1" latinLnBrk="0" hangingPunct="1">
      <a:defRPr sz="8634" kern="1200">
        <a:solidFill>
          <a:schemeClr val="tx1"/>
        </a:solidFill>
        <a:latin typeface="+mn-lt"/>
        <a:ea typeface="+mn-ea"/>
        <a:cs typeface="+mn-cs"/>
      </a:defRPr>
    </a:lvl7pPr>
    <a:lvl8pPr marL="15348418" algn="l" defTabSz="4385264" rtl="0" eaLnBrk="1" latinLnBrk="0" hangingPunct="1">
      <a:defRPr sz="8634" kern="1200">
        <a:solidFill>
          <a:schemeClr val="tx1"/>
        </a:solidFill>
        <a:latin typeface="+mn-lt"/>
        <a:ea typeface="+mn-ea"/>
        <a:cs typeface="+mn-cs"/>
      </a:defRPr>
    </a:lvl8pPr>
    <a:lvl9pPr marL="17541054" algn="l" defTabSz="4385264" rtl="0" eaLnBrk="1" latinLnBrk="0" hangingPunct="1">
      <a:defRPr sz="863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56"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44"/>
    <a:srgbClr val="007E43"/>
    <a:srgbClr val="E0EED9"/>
    <a:srgbClr val="6EAD47"/>
    <a:srgbClr val="A9D18E"/>
    <a:srgbClr val="F8F8F8"/>
    <a:srgbClr val="ADADAD"/>
    <a:srgbClr val="D1CECF"/>
    <a:srgbClr val="007E42"/>
    <a:srgbClr val="A9D1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13B228-9427-9DAA-3F27-4BEBFC4CEDBA}" v="164" dt="2026-02-24T18:11:39.069"/>
    <p1510:client id="{27C58E94-9C37-47DA-93E2-0C63A767AA02}" v="11" dt="2026-02-24T14:16:19.010"/>
    <p1510:client id="{55D0363A-A911-4826-A42F-E2F9A123C968}" v="1095" dt="2026-02-23T21:02:09.734"/>
    <p1510:client id="{6F2B8ED9-6B89-6E35-E48E-3EFBF8B8CB5E}" v="157" dt="2026-02-23T05:03:18.9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20" d="100"/>
          <a:sy n="20" d="100"/>
        </p:scale>
        <p:origin x="492" y="-93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56"/>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ndusbpos-my.sharepoint.com/personal/ryan_zerr_ndus_edu/Documents/My%20Files%20--%20Cloud%20Based%20from%2019%20June%202020/AVP%20Strategic%20Implementation/FY%202026/Presentations/March%202026%20Campus%20Event/SIP%20funding%20by%20strategic%20priority"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dusbpos-my.sharepoint.com/personal/ryan_zerr_ndus_edu/Documents/My%20Files%20--%20Cloud%20Based%20from%2019%20June%202020/AVP%20Strategic%20Implementation/FY%202026/Presentations/March%202026%20Campus%20Event/SIP%20funding%20by%20strategic%20priority"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ndusbpos-my.sharepoint.com/personal/ryan_zerr_ndus_edu/Documents/My%20Files%20--%20Cloud%20Based%20from%2019%20June%202020/AVP%20Strategic%20Implementation/FY%202026/Presentations/March%202026%20Campus%20Event/SIP%20funding%20by%20strategic%20priority"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ndusbpos-my.sharepoint.com/personal/ryan_zerr_ndus_edu/Documents/My%20Files%20--%20Cloud%20Based%20from%2019%20June%202020/AVP%20Strategic%20Implementation/FY%202026/Presentations/March%202026%20Campus%20Event/SIP%20funding%20by%20strategic%20priority"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ndusbpos-my.sharepoint.com/personal/ryan_zerr_ndus_edu/Documents/My%20Files%20--%20Cloud%20Based%20from%2019%20June%202020/AVP%20Strategic%20Implementation/FY%202026/Presentations/March%202026%20Campus%20Event/SIP%20funding%20by%20strategic%20priority"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03-41D7-9E4B-3DDDED160A5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03-41D7-9E4B-3DDDED160A5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03-41D7-9E4B-3DDDED160A5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03-41D7-9E4B-3DDDED160A5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603-41D7-9E4B-3DDDED160A57}"/>
              </c:ext>
            </c:extLst>
          </c:dPt>
          <c:cat>
            <c:strRef>
              <c:f>'[SIP funding by strategic priority.xlsx]Pie Chart'!$E$1:$I$1</c:f>
              <c:strCache>
                <c:ptCount val="5"/>
                <c:pt idx="0">
                  <c:v>Learning</c:v>
                </c:pt>
                <c:pt idx="1">
                  <c:v>Equity</c:v>
                </c:pt>
                <c:pt idx="2">
                  <c:v>Affinity</c:v>
                </c:pt>
                <c:pt idx="3">
                  <c:v>Discovery</c:v>
                </c:pt>
                <c:pt idx="4">
                  <c:v>Service</c:v>
                </c:pt>
              </c:strCache>
            </c:strRef>
          </c:cat>
          <c:val>
            <c:numRef>
              <c:f>'[SIP funding by strategic priority.xlsx]Pie Chart'!$E$18:$I$18</c:f>
              <c:numCache>
                <c:formatCode>General</c:formatCode>
                <c:ptCount val="5"/>
                <c:pt idx="0">
                  <c:v>2049004.3333333333</c:v>
                </c:pt>
                <c:pt idx="1">
                  <c:v>1414455.6666666667</c:v>
                </c:pt>
                <c:pt idx="2">
                  <c:v>947631</c:v>
                </c:pt>
                <c:pt idx="3">
                  <c:v>3293759.5</c:v>
                </c:pt>
                <c:pt idx="4">
                  <c:v>3169283.5000000005</c:v>
                </c:pt>
              </c:numCache>
            </c:numRef>
          </c:val>
          <c:extLst>
            <c:ext xmlns:c16="http://schemas.microsoft.com/office/drawing/2014/chart" uri="{C3380CC4-5D6E-409C-BE32-E72D297353CC}">
              <c16:uniqueId val="{0000000A-B603-41D7-9E4B-3DDDED160A5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3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03-41D7-9E4B-3DDDED160A5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03-41D7-9E4B-3DDDED160A5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03-41D7-9E4B-3DDDED160A5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03-41D7-9E4B-3DDDED160A5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603-41D7-9E4B-3DDDED160A57}"/>
              </c:ext>
            </c:extLst>
          </c:dPt>
          <c:cat>
            <c:strRef>
              <c:f>'[SIP funding by strategic priority.xlsx]Pie Chart'!$E$1:$I$1</c:f>
              <c:strCache>
                <c:ptCount val="5"/>
                <c:pt idx="0">
                  <c:v>Learning</c:v>
                </c:pt>
                <c:pt idx="1">
                  <c:v>Equity</c:v>
                </c:pt>
                <c:pt idx="2">
                  <c:v>Affinity</c:v>
                </c:pt>
                <c:pt idx="3">
                  <c:v>Discovery</c:v>
                </c:pt>
                <c:pt idx="4">
                  <c:v>Service</c:v>
                </c:pt>
              </c:strCache>
            </c:strRef>
          </c:cat>
          <c:val>
            <c:numRef>
              <c:f>'[SIP funding by strategic priority.xlsx]Pie Chart'!$E$18:$I$18</c:f>
              <c:numCache>
                <c:formatCode>General</c:formatCode>
                <c:ptCount val="5"/>
                <c:pt idx="0">
                  <c:v>2049004.3333333333</c:v>
                </c:pt>
                <c:pt idx="1">
                  <c:v>1414455.6666666667</c:v>
                </c:pt>
                <c:pt idx="2">
                  <c:v>947631</c:v>
                </c:pt>
                <c:pt idx="3">
                  <c:v>3293759.5</c:v>
                </c:pt>
                <c:pt idx="4">
                  <c:v>3169283.5000000005</c:v>
                </c:pt>
              </c:numCache>
            </c:numRef>
          </c:val>
          <c:extLst>
            <c:ext xmlns:c16="http://schemas.microsoft.com/office/drawing/2014/chart" uri="{C3380CC4-5D6E-409C-BE32-E72D297353CC}">
              <c16:uniqueId val="{0000000A-B603-41D7-9E4B-3DDDED160A5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3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03-41D7-9E4B-3DDDED160A5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03-41D7-9E4B-3DDDED160A5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03-41D7-9E4B-3DDDED160A5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03-41D7-9E4B-3DDDED160A5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603-41D7-9E4B-3DDDED160A57}"/>
              </c:ext>
            </c:extLst>
          </c:dPt>
          <c:cat>
            <c:strRef>
              <c:f>'[SIP funding by strategic priority.xlsx]Pie Chart'!$E$1:$I$1</c:f>
              <c:strCache>
                <c:ptCount val="5"/>
                <c:pt idx="0">
                  <c:v>Learning</c:v>
                </c:pt>
                <c:pt idx="1">
                  <c:v>Equity</c:v>
                </c:pt>
                <c:pt idx="2">
                  <c:v>Affinity</c:v>
                </c:pt>
                <c:pt idx="3">
                  <c:v>Discovery</c:v>
                </c:pt>
                <c:pt idx="4">
                  <c:v>Service</c:v>
                </c:pt>
              </c:strCache>
            </c:strRef>
          </c:cat>
          <c:val>
            <c:numRef>
              <c:f>'[SIP funding by strategic priority.xlsx]Pie Chart'!$E$18:$I$18</c:f>
              <c:numCache>
                <c:formatCode>General</c:formatCode>
                <c:ptCount val="5"/>
                <c:pt idx="0">
                  <c:v>2049004.3333333333</c:v>
                </c:pt>
                <c:pt idx="1">
                  <c:v>1414455.6666666667</c:v>
                </c:pt>
                <c:pt idx="2">
                  <c:v>947631</c:v>
                </c:pt>
                <c:pt idx="3">
                  <c:v>3293759.5</c:v>
                </c:pt>
                <c:pt idx="4">
                  <c:v>3169283.5000000005</c:v>
                </c:pt>
              </c:numCache>
            </c:numRef>
          </c:val>
          <c:extLst>
            <c:ext xmlns:c16="http://schemas.microsoft.com/office/drawing/2014/chart" uri="{C3380CC4-5D6E-409C-BE32-E72D297353CC}">
              <c16:uniqueId val="{0000000A-B603-41D7-9E4B-3DDDED160A5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3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03-41D7-9E4B-3DDDED160A5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03-41D7-9E4B-3DDDED160A5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03-41D7-9E4B-3DDDED160A5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03-41D7-9E4B-3DDDED160A5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603-41D7-9E4B-3DDDED160A57}"/>
              </c:ext>
            </c:extLst>
          </c:dPt>
          <c:cat>
            <c:strRef>
              <c:f>'[SIP funding by strategic priority.xlsx]Pie Chart'!$E$1:$I$1</c:f>
              <c:strCache>
                <c:ptCount val="5"/>
                <c:pt idx="0">
                  <c:v>Learning</c:v>
                </c:pt>
                <c:pt idx="1">
                  <c:v>Equity</c:v>
                </c:pt>
                <c:pt idx="2">
                  <c:v>Affinity</c:v>
                </c:pt>
                <c:pt idx="3">
                  <c:v>Discovery</c:v>
                </c:pt>
                <c:pt idx="4">
                  <c:v>Service</c:v>
                </c:pt>
              </c:strCache>
            </c:strRef>
          </c:cat>
          <c:val>
            <c:numRef>
              <c:f>'[SIP funding by strategic priority.xlsx]Pie Chart'!$E$18:$I$18</c:f>
              <c:numCache>
                <c:formatCode>General</c:formatCode>
                <c:ptCount val="5"/>
                <c:pt idx="0">
                  <c:v>2049004.3333333333</c:v>
                </c:pt>
                <c:pt idx="1">
                  <c:v>1414455.6666666667</c:v>
                </c:pt>
                <c:pt idx="2">
                  <c:v>947631</c:v>
                </c:pt>
                <c:pt idx="3">
                  <c:v>3293759.5</c:v>
                </c:pt>
                <c:pt idx="4">
                  <c:v>3169283.5000000005</c:v>
                </c:pt>
              </c:numCache>
            </c:numRef>
          </c:val>
          <c:extLst>
            <c:ext xmlns:c16="http://schemas.microsoft.com/office/drawing/2014/chart" uri="{C3380CC4-5D6E-409C-BE32-E72D297353CC}">
              <c16:uniqueId val="{0000000A-B603-41D7-9E4B-3DDDED160A5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3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03-41D7-9E4B-3DDDED160A5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03-41D7-9E4B-3DDDED160A5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03-41D7-9E4B-3DDDED160A5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03-41D7-9E4B-3DDDED160A5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603-41D7-9E4B-3DDDED160A57}"/>
              </c:ext>
            </c:extLst>
          </c:dPt>
          <c:cat>
            <c:strRef>
              <c:f>'[SIP funding by strategic priority.xlsx]Pie Chart'!$E$1:$I$1</c:f>
              <c:strCache>
                <c:ptCount val="5"/>
                <c:pt idx="0">
                  <c:v>Learning</c:v>
                </c:pt>
                <c:pt idx="1">
                  <c:v>Equity</c:v>
                </c:pt>
                <c:pt idx="2">
                  <c:v>Affinity</c:v>
                </c:pt>
                <c:pt idx="3">
                  <c:v>Discovery</c:v>
                </c:pt>
                <c:pt idx="4">
                  <c:v>Service</c:v>
                </c:pt>
              </c:strCache>
            </c:strRef>
          </c:cat>
          <c:val>
            <c:numRef>
              <c:f>'[SIP funding by strategic priority.xlsx]Pie Chart'!$E$18:$I$18</c:f>
              <c:numCache>
                <c:formatCode>General</c:formatCode>
                <c:ptCount val="5"/>
                <c:pt idx="0">
                  <c:v>2049004.3333333333</c:v>
                </c:pt>
                <c:pt idx="1">
                  <c:v>1414455.6666666667</c:v>
                </c:pt>
                <c:pt idx="2">
                  <c:v>947631</c:v>
                </c:pt>
                <c:pt idx="3">
                  <c:v>3293759.5</c:v>
                </c:pt>
                <c:pt idx="4">
                  <c:v>3169283.5000000005</c:v>
                </c:pt>
              </c:numCache>
            </c:numRef>
          </c:val>
          <c:extLst>
            <c:ext xmlns:c16="http://schemas.microsoft.com/office/drawing/2014/chart" uri="{C3380CC4-5D6E-409C-BE32-E72D297353CC}">
              <c16:uniqueId val="{0000000A-B603-41D7-9E4B-3DDDED160A5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3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6363" cy="470895"/>
          </a:xfrm>
          <a:prstGeom prst="rect">
            <a:avLst/>
          </a:prstGeom>
        </p:spPr>
        <p:txBody>
          <a:bodyPr vert="horz" lIns="93463" tIns="46731" rIns="93463" bIns="46731" rtlCol="0"/>
          <a:lstStyle>
            <a:lvl1pPr algn="l">
              <a:defRPr sz="1200"/>
            </a:lvl1pPr>
          </a:lstStyle>
          <a:p>
            <a:endParaRPr lang="en-US"/>
          </a:p>
        </p:txBody>
      </p:sp>
      <p:sp>
        <p:nvSpPr>
          <p:cNvPr id="3" name="Date Placeholder 2"/>
          <p:cNvSpPr>
            <a:spLocks noGrp="1"/>
          </p:cNvSpPr>
          <p:nvPr>
            <p:ph type="dt" idx="1"/>
          </p:nvPr>
        </p:nvSpPr>
        <p:spPr>
          <a:xfrm>
            <a:off x="4021294" y="1"/>
            <a:ext cx="3076363" cy="470895"/>
          </a:xfrm>
          <a:prstGeom prst="rect">
            <a:avLst/>
          </a:prstGeom>
        </p:spPr>
        <p:txBody>
          <a:bodyPr vert="horz" lIns="93463" tIns="46731" rIns="93463" bIns="46731" rtlCol="0"/>
          <a:lstStyle>
            <a:lvl1pPr algn="r">
              <a:defRPr sz="1200"/>
            </a:lvl1pPr>
          </a:lstStyle>
          <a:p>
            <a:fld id="{3ECDF587-5BFA-5147-B7AC-CBE4084B1681}" type="datetimeFigureOut">
              <a:rPr lang="en-US" smtClean="0"/>
              <a:t>2/28/2026</a:t>
            </a:fld>
            <a:endParaRPr lang="en-US"/>
          </a:p>
        </p:txBody>
      </p:sp>
      <p:sp>
        <p:nvSpPr>
          <p:cNvPr id="4" name="Slide Image Placeholder 3"/>
          <p:cNvSpPr>
            <a:spLocks noGrp="1" noRot="1" noChangeAspect="1"/>
          </p:cNvSpPr>
          <p:nvPr>
            <p:ph type="sldImg" idx="2"/>
          </p:nvPr>
        </p:nvSpPr>
        <p:spPr>
          <a:xfrm>
            <a:off x="1438275" y="1173163"/>
            <a:ext cx="4222750" cy="3167062"/>
          </a:xfrm>
          <a:prstGeom prst="rect">
            <a:avLst/>
          </a:prstGeom>
          <a:noFill/>
          <a:ln w="12700">
            <a:solidFill>
              <a:prstClr val="black"/>
            </a:solidFill>
          </a:ln>
        </p:spPr>
        <p:txBody>
          <a:bodyPr vert="horz" lIns="93463" tIns="46731" rIns="93463" bIns="46731"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3463" tIns="46731" rIns="93463" bIns="467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9"/>
            <a:ext cx="3076363" cy="470894"/>
          </a:xfrm>
          <a:prstGeom prst="rect">
            <a:avLst/>
          </a:prstGeom>
        </p:spPr>
        <p:txBody>
          <a:bodyPr vert="horz" lIns="93463" tIns="46731" rIns="93463" bIns="46731"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9"/>
            <a:ext cx="3076363" cy="470894"/>
          </a:xfrm>
          <a:prstGeom prst="rect">
            <a:avLst/>
          </a:prstGeom>
        </p:spPr>
        <p:txBody>
          <a:bodyPr vert="horz" lIns="93463" tIns="46731" rIns="93463" bIns="46731" rtlCol="0" anchor="b"/>
          <a:lstStyle>
            <a:lvl1pPr algn="r">
              <a:defRPr sz="1200"/>
            </a:lvl1pPr>
          </a:lstStyle>
          <a:p>
            <a:fld id="{E51318FB-8940-8641-92C5-EE2420F57530}" type="slidenum">
              <a:rPr lang="en-US" smtClean="0"/>
              <a:t>‹#›</a:t>
            </a:fld>
            <a:endParaRPr lang="en-US"/>
          </a:p>
        </p:txBody>
      </p:sp>
      <p:sp>
        <p:nvSpPr>
          <p:cNvPr id="8" name="TextBox 7">
            <a:extLst>
              <a:ext uri="{FF2B5EF4-FFF2-40B4-BE49-F238E27FC236}">
                <a16:creationId xmlns:a16="http://schemas.microsoft.com/office/drawing/2014/main" id="{D2BD2258-7572-B62C-07D4-206978C79D99}"/>
              </a:ext>
            </a:extLst>
          </p:cNvPr>
          <p:cNvSpPr txBox="1"/>
          <p:nvPr/>
        </p:nvSpPr>
        <p:spPr>
          <a:xfrm>
            <a:off x="4529306" y="3612836"/>
            <a:ext cx="1720117" cy="1105645"/>
          </a:xfrm>
          <a:prstGeom prst="rect">
            <a:avLst/>
          </a:prstGeom>
          <a:noFill/>
        </p:spPr>
        <p:txBody>
          <a:bodyPr wrap="square" lIns="93463" tIns="46731" rIns="93463" bIns="46731" rtlCol="0">
            <a:spAutoFit/>
          </a:bodyPr>
          <a:lstStyle/>
          <a:p>
            <a:r>
              <a:rPr lang="en-US" sz="1600"/>
              <a:t>More Design Templates available under Layout Tab</a:t>
            </a:r>
          </a:p>
        </p:txBody>
      </p:sp>
    </p:spTree>
    <p:extLst>
      <p:ext uri="{BB962C8B-B14F-4D97-AF65-F5344CB8AC3E}">
        <p14:creationId xmlns:p14="http://schemas.microsoft.com/office/powerpoint/2010/main" val="3940827534"/>
      </p:ext>
    </p:extLst>
  </p:cSld>
  <p:clrMap bg1="lt1" tx1="dk1" bg2="lt2" tx2="dk2" accent1="accent1" accent2="accent2" accent3="accent3" accent4="accent4" accent5="accent5" accent6="accent6" hlink="hlink" folHlink="folHlink"/>
  <p:notesStyle>
    <a:lvl1pPr marL="0" algn="l" defTabSz="4385264" rtl="0" eaLnBrk="1" latinLnBrk="0" hangingPunct="1">
      <a:defRPr sz="5753" kern="1200">
        <a:solidFill>
          <a:schemeClr val="tx1"/>
        </a:solidFill>
        <a:latin typeface="+mn-lt"/>
        <a:ea typeface="+mn-ea"/>
        <a:cs typeface="+mn-cs"/>
      </a:defRPr>
    </a:lvl1pPr>
    <a:lvl2pPr marL="2192634" algn="l" defTabSz="4385264" rtl="0" eaLnBrk="1" latinLnBrk="0" hangingPunct="1">
      <a:defRPr sz="5753" kern="1200">
        <a:solidFill>
          <a:schemeClr val="tx1"/>
        </a:solidFill>
        <a:latin typeface="+mn-lt"/>
        <a:ea typeface="+mn-ea"/>
        <a:cs typeface="+mn-cs"/>
      </a:defRPr>
    </a:lvl2pPr>
    <a:lvl3pPr marL="4385264" algn="l" defTabSz="4385264" rtl="0" eaLnBrk="1" latinLnBrk="0" hangingPunct="1">
      <a:defRPr sz="5753" kern="1200">
        <a:solidFill>
          <a:schemeClr val="tx1"/>
        </a:solidFill>
        <a:latin typeface="+mn-lt"/>
        <a:ea typeface="+mn-ea"/>
        <a:cs typeface="+mn-cs"/>
      </a:defRPr>
    </a:lvl3pPr>
    <a:lvl4pPr marL="6577900" algn="l" defTabSz="4385264" rtl="0" eaLnBrk="1" latinLnBrk="0" hangingPunct="1">
      <a:defRPr sz="5753" kern="1200">
        <a:solidFill>
          <a:schemeClr val="tx1"/>
        </a:solidFill>
        <a:latin typeface="+mn-lt"/>
        <a:ea typeface="+mn-ea"/>
        <a:cs typeface="+mn-cs"/>
      </a:defRPr>
    </a:lvl4pPr>
    <a:lvl5pPr marL="8770528" algn="l" defTabSz="4385264" rtl="0" eaLnBrk="1" latinLnBrk="0" hangingPunct="1">
      <a:defRPr sz="5753" kern="1200">
        <a:solidFill>
          <a:schemeClr val="tx1"/>
        </a:solidFill>
        <a:latin typeface="+mn-lt"/>
        <a:ea typeface="+mn-ea"/>
        <a:cs typeface="+mn-cs"/>
      </a:defRPr>
    </a:lvl5pPr>
    <a:lvl6pPr marL="10963158" algn="l" defTabSz="4385264" rtl="0" eaLnBrk="1" latinLnBrk="0" hangingPunct="1">
      <a:defRPr sz="5753" kern="1200">
        <a:solidFill>
          <a:schemeClr val="tx1"/>
        </a:solidFill>
        <a:latin typeface="+mn-lt"/>
        <a:ea typeface="+mn-ea"/>
        <a:cs typeface="+mn-cs"/>
      </a:defRPr>
    </a:lvl6pPr>
    <a:lvl7pPr marL="13155792" algn="l" defTabSz="4385264" rtl="0" eaLnBrk="1" latinLnBrk="0" hangingPunct="1">
      <a:defRPr sz="5753" kern="1200">
        <a:solidFill>
          <a:schemeClr val="tx1"/>
        </a:solidFill>
        <a:latin typeface="+mn-lt"/>
        <a:ea typeface="+mn-ea"/>
        <a:cs typeface="+mn-cs"/>
      </a:defRPr>
    </a:lvl7pPr>
    <a:lvl8pPr marL="15348418" algn="l" defTabSz="4385264" rtl="0" eaLnBrk="1" latinLnBrk="0" hangingPunct="1">
      <a:defRPr sz="5753" kern="1200">
        <a:solidFill>
          <a:schemeClr val="tx1"/>
        </a:solidFill>
        <a:latin typeface="+mn-lt"/>
        <a:ea typeface="+mn-ea"/>
        <a:cs typeface="+mn-cs"/>
      </a:defRPr>
    </a:lvl8pPr>
    <a:lvl9pPr marL="17541054" algn="l" defTabSz="4385264" rtl="0" eaLnBrk="1" latinLnBrk="0" hangingPunct="1">
      <a:defRPr sz="575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1318FB-8940-8641-92C5-EE2420F57530}" type="slidenum">
              <a:rPr lang="en-US" smtClean="0"/>
              <a:t>1</a:t>
            </a:fld>
            <a:endParaRPr lang="en-US"/>
          </a:p>
        </p:txBody>
      </p:sp>
    </p:spTree>
    <p:extLst>
      <p:ext uri="{BB962C8B-B14F-4D97-AF65-F5344CB8AC3E}">
        <p14:creationId xmlns:p14="http://schemas.microsoft.com/office/powerpoint/2010/main" val="40671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22F17-7C1E-5926-D35F-C02183F25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F3134-DC72-B6A1-F70E-5BC8ED7DDF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F7862-6110-89B3-C942-8D7DD66BB8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808D01-6A2D-13AD-DDBA-1858E9E7C967}"/>
              </a:ext>
            </a:extLst>
          </p:cNvPr>
          <p:cNvSpPr>
            <a:spLocks noGrp="1"/>
          </p:cNvSpPr>
          <p:nvPr>
            <p:ph type="sldNum" sz="quarter" idx="5"/>
          </p:nvPr>
        </p:nvSpPr>
        <p:spPr/>
        <p:txBody>
          <a:bodyPr/>
          <a:lstStyle/>
          <a:p>
            <a:fld id="{E51318FB-8940-8641-92C5-EE2420F57530}" type="slidenum">
              <a:rPr lang="en-US" smtClean="0"/>
              <a:t>2</a:t>
            </a:fld>
            <a:endParaRPr lang="en-US"/>
          </a:p>
        </p:txBody>
      </p:sp>
    </p:spTree>
    <p:extLst>
      <p:ext uri="{BB962C8B-B14F-4D97-AF65-F5344CB8AC3E}">
        <p14:creationId xmlns:p14="http://schemas.microsoft.com/office/powerpoint/2010/main" val="1073554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554E9-DBD9-7AEA-440F-A684CE95E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4531B-EDE4-2C3C-46F1-667E111054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1C052-A1FF-44EA-CD13-AF1B55C5F0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472864-FE27-65B5-3E94-33AFB6F8BA67}"/>
              </a:ext>
            </a:extLst>
          </p:cNvPr>
          <p:cNvSpPr>
            <a:spLocks noGrp="1"/>
          </p:cNvSpPr>
          <p:nvPr>
            <p:ph type="sldNum" sz="quarter" idx="5"/>
          </p:nvPr>
        </p:nvSpPr>
        <p:spPr/>
        <p:txBody>
          <a:bodyPr/>
          <a:lstStyle/>
          <a:p>
            <a:fld id="{E51318FB-8940-8641-92C5-EE2420F57530}" type="slidenum">
              <a:rPr lang="en-US" smtClean="0"/>
              <a:t>3</a:t>
            </a:fld>
            <a:endParaRPr lang="en-US"/>
          </a:p>
        </p:txBody>
      </p:sp>
    </p:spTree>
    <p:extLst>
      <p:ext uri="{BB962C8B-B14F-4D97-AF65-F5344CB8AC3E}">
        <p14:creationId xmlns:p14="http://schemas.microsoft.com/office/powerpoint/2010/main" val="2345842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40C16-8327-866F-F2F2-914C1F62C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30F586-351B-8DED-EF12-77510F83C2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696AB-021B-014C-8426-C1A2DDA310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7B58F14-E854-B711-10C1-885372645475}"/>
              </a:ext>
            </a:extLst>
          </p:cNvPr>
          <p:cNvSpPr>
            <a:spLocks noGrp="1"/>
          </p:cNvSpPr>
          <p:nvPr>
            <p:ph type="sldNum" sz="quarter" idx="5"/>
          </p:nvPr>
        </p:nvSpPr>
        <p:spPr/>
        <p:txBody>
          <a:bodyPr/>
          <a:lstStyle/>
          <a:p>
            <a:fld id="{E51318FB-8940-8641-92C5-EE2420F57530}" type="slidenum">
              <a:rPr lang="en-US" smtClean="0"/>
              <a:t>4</a:t>
            </a:fld>
            <a:endParaRPr lang="en-US"/>
          </a:p>
        </p:txBody>
      </p:sp>
    </p:spTree>
    <p:extLst>
      <p:ext uri="{BB962C8B-B14F-4D97-AF65-F5344CB8AC3E}">
        <p14:creationId xmlns:p14="http://schemas.microsoft.com/office/powerpoint/2010/main" val="1742810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CF7C-E337-C8E0-5E66-8A13DED2C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6362DE-489D-00A3-6E1E-829311AA7C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B313D9-0456-51AD-8CA2-7357513F4E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6758D3-DAA0-868E-0435-B668DB0D557D}"/>
              </a:ext>
            </a:extLst>
          </p:cNvPr>
          <p:cNvSpPr>
            <a:spLocks noGrp="1"/>
          </p:cNvSpPr>
          <p:nvPr>
            <p:ph type="sldNum" sz="quarter" idx="5"/>
          </p:nvPr>
        </p:nvSpPr>
        <p:spPr/>
        <p:txBody>
          <a:bodyPr/>
          <a:lstStyle/>
          <a:p>
            <a:fld id="{E51318FB-8940-8641-92C5-EE2420F57530}" type="slidenum">
              <a:rPr lang="en-US" smtClean="0"/>
              <a:t>5</a:t>
            </a:fld>
            <a:endParaRPr lang="en-US"/>
          </a:p>
        </p:txBody>
      </p:sp>
    </p:spTree>
    <p:extLst>
      <p:ext uri="{BB962C8B-B14F-4D97-AF65-F5344CB8AC3E}">
        <p14:creationId xmlns:p14="http://schemas.microsoft.com/office/powerpoint/2010/main" val="114992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64C28-E406-5E0B-473A-93D37CF4E4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B0C9D-10DF-C072-2106-5A8FDDF6D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B5BF38-18E8-1CA4-2234-F57E4A1E4A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81AF76-979A-A7A2-CE7D-8A96322A3720}"/>
              </a:ext>
            </a:extLst>
          </p:cNvPr>
          <p:cNvSpPr>
            <a:spLocks noGrp="1"/>
          </p:cNvSpPr>
          <p:nvPr>
            <p:ph type="sldNum" sz="quarter" idx="5"/>
          </p:nvPr>
        </p:nvSpPr>
        <p:spPr/>
        <p:txBody>
          <a:bodyPr/>
          <a:lstStyle/>
          <a:p>
            <a:fld id="{E51318FB-8940-8641-92C5-EE2420F57530}" type="slidenum">
              <a:rPr lang="en-US" smtClean="0"/>
              <a:t>6</a:t>
            </a:fld>
            <a:endParaRPr lang="en-US"/>
          </a:p>
        </p:txBody>
      </p:sp>
    </p:spTree>
    <p:extLst>
      <p:ext uri="{BB962C8B-B14F-4D97-AF65-F5344CB8AC3E}">
        <p14:creationId xmlns:p14="http://schemas.microsoft.com/office/powerpoint/2010/main" val="773021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2D35B-4DA7-CB02-0B31-8DBC1400D2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6E697-B8CA-7AE7-5A02-CDD6AE0A82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917494-224C-89B4-42FF-228B11C65C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0E4AE3-4C19-5217-6EF9-EB06C035E1F8}"/>
              </a:ext>
            </a:extLst>
          </p:cNvPr>
          <p:cNvSpPr>
            <a:spLocks noGrp="1"/>
          </p:cNvSpPr>
          <p:nvPr>
            <p:ph type="sldNum" sz="quarter" idx="5"/>
          </p:nvPr>
        </p:nvSpPr>
        <p:spPr/>
        <p:txBody>
          <a:bodyPr/>
          <a:lstStyle/>
          <a:p>
            <a:fld id="{E51318FB-8940-8641-92C5-EE2420F57530}" type="slidenum">
              <a:rPr lang="en-US" smtClean="0"/>
              <a:t>7</a:t>
            </a:fld>
            <a:endParaRPr lang="en-US"/>
          </a:p>
        </p:txBody>
      </p:sp>
    </p:spTree>
    <p:extLst>
      <p:ext uri="{BB962C8B-B14F-4D97-AF65-F5344CB8AC3E}">
        <p14:creationId xmlns:p14="http://schemas.microsoft.com/office/powerpoint/2010/main" val="4145057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11" name="Slide Title">
            <a:extLst>
              <a:ext uri="{FF2B5EF4-FFF2-40B4-BE49-F238E27FC236}">
                <a16:creationId xmlns:a16="http://schemas.microsoft.com/office/drawing/2014/main" id="{4641C423-8924-3023-9AAB-6A69F4C6C7C7}"/>
              </a:ext>
            </a:extLst>
          </p:cNvPr>
          <p:cNvSpPr>
            <a:spLocks noGrp="1"/>
          </p:cNvSpPr>
          <p:nvPr>
            <p:ph type="title" hasCustomPrompt="1"/>
          </p:nvPr>
        </p:nvSpPr>
        <p:spPr>
          <a:xfrm>
            <a:off x="17417851" y="7223766"/>
            <a:ext cx="24824787" cy="14467121"/>
          </a:xfrm>
          <a:prstGeom prst="rect">
            <a:avLst/>
          </a:prstGeom>
        </p:spPr>
        <p:txBody>
          <a:bodyPr anchor="b"/>
          <a:lstStyle>
            <a:lvl1pPr>
              <a:defRPr sz="10800"/>
            </a:lvl1pPr>
          </a:lstStyle>
          <a:p>
            <a:r>
              <a:rPr lang="en-US"/>
              <a:t>CLICK TO EDIT TITLE</a:t>
            </a:r>
          </a:p>
        </p:txBody>
      </p:sp>
      <p:sp>
        <p:nvSpPr>
          <p:cNvPr id="15" name="Slide Subtitle">
            <a:extLst>
              <a:ext uri="{FF2B5EF4-FFF2-40B4-BE49-F238E27FC236}">
                <a16:creationId xmlns:a16="http://schemas.microsoft.com/office/drawing/2014/main" id="{A6CBF90E-9692-5E1A-8C4F-8A340E9325FF}"/>
              </a:ext>
            </a:extLst>
          </p:cNvPr>
          <p:cNvSpPr>
            <a:spLocks noGrp="1"/>
          </p:cNvSpPr>
          <p:nvPr>
            <p:ph type="body" sz="quarter" idx="10"/>
          </p:nvPr>
        </p:nvSpPr>
        <p:spPr>
          <a:xfrm>
            <a:off x="17417858" y="21762566"/>
            <a:ext cx="24824767" cy="8961274"/>
          </a:xfrm>
          <a:prstGeom prst="rect">
            <a:avLst/>
          </a:prstGeom>
        </p:spPr>
        <p:txBody>
          <a:bodyPr anchor="t"/>
          <a:lstStyle>
            <a:lvl1pPr>
              <a:defRPr sz="4800" b="1" spc="0">
                <a:latin typeface="Georgia" panose="02040502050405020303" pitchFamily="18" charset="0"/>
              </a:defRPr>
            </a:lvl1pPr>
          </a:lstStyle>
          <a:p>
            <a:pPr lvl="0"/>
            <a:r>
              <a:rPr lang="en-US"/>
              <a:t>Click to edit Master text styles</a:t>
            </a:r>
          </a:p>
        </p:txBody>
      </p:sp>
      <p:cxnSp>
        <p:nvCxnSpPr>
          <p:cNvPr id="21" name="White Veritcal Line">
            <a:extLst>
              <a:ext uri="{FF2B5EF4-FFF2-40B4-BE49-F238E27FC236}">
                <a16:creationId xmlns:a16="http://schemas.microsoft.com/office/drawing/2014/main" id="{743B84FE-F704-6BB7-9ADC-028614469DB2}"/>
              </a:ext>
              <a:ext uri="{C183D7F6-B498-43B3-948B-1728B52AA6E4}">
                <adec:decorative xmlns:adec="http://schemas.microsoft.com/office/drawing/2017/decorative" val="1"/>
              </a:ext>
            </a:extLst>
          </p:cNvPr>
          <p:cNvCxnSpPr>
            <a:cxnSpLocks/>
          </p:cNvCxnSpPr>
          <p:nvPr userDrawn="1"/>
        </p:nvCxnSpPr>
        <p:spPr>
          <a:xfrm>
            <a:off x="15239836" y="7223760"/>
            <a:ext cx="0" cy="2350008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 name="UND Logo" descr="University of North Dakota Logo">
            <a:extLst>
              <a:ext uri="{FF2B5EF4-FFF2-40B4-BE49-F238E27FC236}">
                <a16:creationId xmlns:a16="http://schemas.microsoft.com/office/drawing/2014/main" id="{82D8CE05-3959-6F4C-6A6D-F58B1E66DA29}"/>
              </a:ext>
            </a:extLst>
          </p:cNvPr>
          <p:cNvGrpSpPr>
            <a:grpSpLocks noChangeAspect="1"/>
          </p:cNvGrpSpPr>
          <p:nvPr/>
        </p:nvGrpSpPr>
        <p:grpSpPr>
          <a:xfrm>
            <a:off x="2803351" y="14756007"/>
            <a:ext cx="10137547" cy="7795507"/>
            <a:chOff x="1691366" y="5681713"/>
            <a:chExt cx="5209996" cy="3085352"/>
          </a:xfrm>
          <a:solidFill>
            <a:srgbClr val="FFFFFF"/>
          </a:solidFill>
        </p:grpSpPr>
        <p:sp>
          <p:nvSpPr>
            <p:cNvPr id="39" name="Freeform 38">
              <a:extLst>
                <a:ext uri="{FF2B5EF4-FFF2-40B4-BE49-F238E27FC236}">
                  <a16:creationId xmlns:a16="http://schemas.microsoft.com/office/drawing/2014/main" id="{B60F4549-BC40-D418-0391-AB3F76CCEB3B}"/>
                </a:ext>
              </a:extLst>
            </p:cNvPr>
            <p:cNvSpPr/>
            <p:nvPr/>
          </p:nvSpPr>
          <p:spPr>
            <a:xfrm>
              <a:off x="5515725" y="6657817"/>
              <a:ext cx="549317" cy="905283"/>
            </a:xfrm>
            <a:custGeom>
              <a:avLst/>
              <a:gdLst>
                <a:gd name="connsiteX0" fmla="*/ 310998 w 549317"/>
                <a:gd name="connsiteY0" fmla="*/ 0 h 905283"/>
                <a:gd name="connsiteX1" fmla="*/ 532700 w 549317"/>
                <a:gd name="connsiteY1" fmla="*/ 274048 h 905283"/>
                <a:gd name="connsiteX2" fmla="*/ 514225 w 549317"/>
                <a:gd name="connsiteY2" fmla="*/ 557334 h 905283"/>
                <a:gd name="connsiteX3" fmla="*/ 489592 w 549317"/>
                <a:gd name="connsiteY3" fmla="*/ 603522 h 905283"/>
                <a:gd name="connsiteX4" fmla="*/ 347949 w 549317"/>
                <a:gd name="connsiteY4" fmla="*/ 754403 h 905283"/>
                <a:gd name="connsiteX5" fmla="*/ 132405 w 549317"/>
                <a:gd name="connsiteY5" fmla="*/ 865253 h 905283"/>
                <a:gd name="connsiteX6" fmla="*/ 0 w 549317"/>
                <a:gd name="connsiteY6" fmla="*/ 905283 h 905283"/>
                <a:gd name="connsiteX7" fmla="*/ 80059 w 549317"/>
                <a:gd name="connsiteY7" fmla="*/ 782115 h 905283"/>
                <a:gd name="connsiteX8" fmla="*/ 129326 w 549317"/>
                <a:gd name="connsiteY8" fmla="*/ 729769 h 905283"/>
                <a:gd name="connsiteX9" fmla="*/ 234018 w 549317"/>
                <a:gd name="connsiteY9" fmla="*/ 594285 h 905283"/>
                <a:gd name="connsiteX10" fmla="*/ 341790 w 549317"/>
                <a:gd name="connsiteY10" fmla="*/ 307919 h 905283"/>
                <a:gd name="connsiteX11" fmla="*/ 347949 w 549317"/>
                <a:gd name="connsiteY11" fmla="*/ 197068 h 905283"/>
                <a:gd name="connsiteX12" fmla="*/ 310998 w 549317"/>
                <a:gd name="connsiteY12" fmla="*/ 0 h 90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317" h="905283">
                  <a:moveTo>
                    <a:pt x="310998" y="0"/>
                  </a:moveTo>
                  <a:cubicBezTo>
                    <a:pt x="310998" y="0"/>
                    <a:pt x="468037" y="89297"/>
                    <a:pt x="532700" y="274048"/>
                  </a:cubicBezTo>
                  <a:cubicBezTo>
                    <a:pt x="563492" y="381820"/>
                    <a:pt x="548096" y="483433"/>
                    <a:pt x="514225" y="557334"/>
                  </a:cubicBezTo>
                  <a:cubicBezTo>
                    <a:pt x="508067" y="572730"/>
                    <a:pt x="498829" y="588126"/>
                    <a:pt x="489592" y="603522"/>
                  </a:cubicBezTo>
                  <a:cubicBezTo>
                    <a:pt x="449562" y="668185"/>
                    <a:pt x="397216" y="720531"/>
                    <a:pt x="347949" y="754403"/>
                  </a:cubicBezTo>
                  <a:cubicBezTo>
                    <a:pt x="277127" y="812907"/>
                    <a:pt x="209385" y="837541"/>
                    <a:pt x="132405" y="865253"/>
                  </a:cubicBezTo>
                  <a:cubicBezTo>
                    <a:pt x="89296" y="880649"/>
                    <a:pt x="52346" y="886808"/>
                    <a:pt x="0" y="905283"/>
                  </a:cubicBezTo>
                  <a:cubicBezTo>
                    <a:pt x="18475" y="862174"/>
                    <a:pt x="52346" y="815986"/>
                    <a:pt x="80059" y="782115"/>
                  </a:cubicBezTo>
                  <a:cubicBezTo>
                    <a:pt x="95455" y="763640"/>
                    <a:pt x="110851" y="748244"/>
                    <a:pt x="129326" y="729769"/>
                  </a:cubicBezTo>
                  <a:cubicBezTo>
                    <a:pt x="172435" y="683581"/>
                    <a:pt x="209385" y="634314"/>
                    <a:pt x="234018" y="594285"/>
                  </a:cubicBezTo>
                  <a:cubicBezTo>
                    <a:pt x="280206" y="520384"/>
                    <a:pt x="320236" y="443404"/>
                    <a:pt x="341790" y="307919"/>
                  </a:cubicBezTo>
                  <a:cubicBezTo>
                    <a:pt x="347949" y="274048"/>
                    <a:pt x="347949" y="230940"/>
                    <a:pt x="347949" y="197068"/>
                  </a:cubicBezTo>
                  <a:cubicBezTo>
                    <a:pt x="341790" y="89297"/>
                    <a:pt x="310998" y="0"/>
                    <a:pt x="310998" y="0"/>
                  </a:cubicBezTo>
                  <a:close/>
                </a:path>
              </a:pathLst>
            </a:custGeom>
            <a:solidFill>
              <a:srgbClr val="FFFFFF"/>
            </a:solidFill>
            <a:ln w="30780" cap="flat">
              <a:noFill/>
              <a:prstDash val="solid"/>
              <a:miter/>
            </a:ln>
          </p:spPr>
          <p:txBody>
            <a:bodyPr rtlCol="0" anchor="ctr"/>
            <a:lstStyle/>
            <a:p>
              <a:endParaRPr lang="en-US" sz="8640"/>
            </a:p>
          </p:txBody>
        </p:sp>
        <p:sp>
          <p:nvSpPr>
            <p:cNvPr id="40" name="Freeform 39">
              <a:extLst>
                <a:ext uri="{FF2B5EF4-FFF2-40B4-BE49-F238E27FC236}">
                  <a16:creationId xmlns:a16="http://schemas.microsoft.com/office/drawing/2014/main" id="{AC2CBEAD-A3B1-7220-E16B-124AC3613A58}"/>
                </a:ext>
              </a:extLst>
            </p:cNvPr>
            <p:cNvSpPr/>
            <p:nvPr/>
          </p:nvSpPr>
          <p:spPr>
            <a:xfrm>
              <a:off x="5227649" y="6362215"/>
              <a:ext cx="559161" cy="1450300"/>
            </a:xfrm>
            <a:custGeom>
              <a:avLst/>
              <a:gdLst>
                <a:gd name="connsiteX0" fmla="*/ 189541 w 559161"/>
                <a:gd name="connsiteY0" fmla="*/ 1450300 h 1450300"/>
                <a:gd name="connsiteX1" fmla="*/ 81770 w 559161"/>
                <a:gd name="connsiteY1" fmla="*/ 1302499 h 1450300"/>
                <a:gd name="connsiteX2" fmla="*/ 4790 w 559161"/>
                <a:gd name="connsiteY2" fmla="*/ 1062322 h 1450300"/>
                <a:gd name="connsiteX3" fmla="*/ 23265 w 559161"/>
                <a:gd name="connsiteY3" fmla="*/ 831382 h 1450300"/>
                <a:gd name="connsiteX4" fmla="*/ 272680 w 559161"/>
                <a:gd name="connsiteY4" fmla="*/ 455721 h 1450300"/>
                <a:gd name="connsiteX5" fmla="*/ 331184 w 559161"/>
                <a:gd name="connsiteY5" fmla="*/ 267890 h 1450300"/>
                <a:gd name="connsiteX6" fmla="*/ 297313 w 559161"/>
                <a:gd name="connsiteY6" fmla="*/ 70821 h 1450300"/>
                <a:gd name="connsiteX7" fmla="*/ 257284 w 559161"/>
                <a:gd name="connsiteY7" fmla="*/ 0 h 1450300"/>
                <a:gd name="connsiteX8" fmla="*/ 352739 w 559161"/>
                <a:gd name="connsiteY8" fmla="*/ 61584 h 1450300"/>
                <a:gd name="connsiteX9" fmla="*/ 417402 w 559161"/>
                <a:gd name="connsiteY9" fmla="*/ 126247 h 1450300"/>
                <a:gd name="connsiteX10" fmla="*/ 546728 w 559161"/>
                <a:gd name="connsiteY10" fmla="*/ 397216 h 1450300"/>
                <a:gd name="connsiteX11" fmla="*/ 559045 w 559161"/>
                <a:gd name="connsiteY11" fmla="*/ 501908 h 1450300"/>
                <a:gd name="connsiteX12" fmla="*/ 457432 w 559161"/>
                <a:gd name="connsiteY12" fmla="*/ 856016 h 1450300"/>
                <a:gd name="connsiteX13" fmla="*/ 389689 w 559161"/>
                <a:gd name="connsiteY13" fmla="*/ 942233 h 1450300"/>
                <a:gd name="connsiteX14" fmla="*/ 223413 w 559161"/>
                <a:gd name="connsiteY14" fmla="*/ 1151619 h 1450300"/>
                <a:gd name="connsiteX15" fmla="*/ 198779 w 559161"/>
                <a:gd name="connsiteY15" fmla="*/ 1200886 h 1450300"/>
                <a:gd name="connsiteX16" fmla="*/ 177225 w 559161"/>
                <a:gd name="connsiteY16" fmla="*/ 1277866 h 1450300"/>
                <a:gd name="connsiteX17" fmla="*/ 177225 w 559161"/>
                <a:gd name="connsiteY17" fmla="*/ 1394875 h 1450300"/>
                <a:gd name="connsiteX18" fmla="*/ 189541 w 559161"/>
                <a:gd name="connsiteY18" fmla="*/ 1450300 h 145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9161" h="1450300">
                  <a:moveTo>
                    <a:pt x="189541" y="1450300"/>
                  </a:moveTo>
                  <a:cubicBezTo>
                    <a:pt x="155670" y="1413350"/>
                    <a:pt x="109483" y="1351766"/>
                    <a:pt x="81770" y="1302499"/>
                  </a:cubicBezTo>
                  <a:cubicBezTo>
                    <a:pt x="44819" y="1231678"/>
                    <a:pt x="14027" y="1148539"/>
                    <a:pt x="4790" y="1062322"/>
                  </a:cubicBezTo>
                  <a:cubicBezTo>
                    <a:pt x="-4448" y="982263"/>
                    <a:pt x="-1369" y="899125"/>
                    <a:pt x="23265" y="831382"/>
                  </a:cubicBezTo>
                  <a:cubicBezTo>
                    <a:pt x="69453" y="680502"/>
                    <a:pt x="198779" y="591205"/>
                    <a:pt x="272680" y="455721"/>
                  </a:cubicBezTo>
                  <a:cubicBezTo>
                    <a:pt x="303472" y="400295"/>
                    <a:pt x="325026" y="335632"/>
                    <a:pt x="331184" y="267890"/>
                  </a:cubicBezTo>
                  <a:cubicBezTo>
                    <a:pt x="337343" y="206306"/>
                    <a:pt x="325026" y="132405"/>
                    <a:pt x="297313" y="70821"/>
                  </a:cubicBezTo>
                  <a:cubicBezTo>
                    <a:pt x="284997" y="49267"/>
                    <a:pt x="275759" y="24633"/>
                    <a:pt x="257284" y="0"/>
                  </a:cubicBezTo>
                  <a:cubicBezTo>
                    <a:pt x="257284" y="0"/>
                    <a:pt x="306551" y="21554"/>
                    <a:pt x="352739" y="61584"/>
                  </a:cubicBezTo>
                  <a:cubicBezTo>
                    <a:pt x="374293" y="80059"/>
                    <a:pt x="395848" y="101613"/>
                    <a:pt x="417402" y="126247"/>
                  </a:cubicBezTo>
                  <a:cubicBezTo>
                    <a:pt x="426640" y="138564"/>
                    <a:pt x="515936" y="246336"/>
                    <a:pt x="546728" y="397216"/>
                  </a:cubicBezTo>
                  <a:cubicBezTo>
                    <a:pt x="552886" y="434166"/>
                    <a:pt x="555966" y="471117"/>
                    <a:pt x="559045" y="501908"/>
                  </a:cubicBezTo>
                  <a:cubicBezTo>
                    <a:pt x="562124" y="658948"/>
                    <a:pt x="503619" y="788274"/>
                    <a:pt x="457432" y="856016"/>
                  </a:cubicBezTo>
                  <a:cubicBezTo>
                    <a:pt x="435877" y="886808"/>
                    <a:pt x="414323" y="914521"/>
                    <a:pt x="389689" y="942233"/>
                  </a:cubicBezTo>
                  <a:cubicBezTo>
                    <a:pt x="343501" y="991500"/>
                    <a:pt x="294234" y="1037688"/>
                    <a:pt x="223413" y="1151619"/>
                  </a:cubicBezTo>
                  <a:cubicBezTo>
                    <a:pt x="214175" y="1163935"/>
                    <a:pt x="204937" y="1188569"/>
                    <a:pt x="198779" y="1200886"/>
                  </a:cubicBezTo>
                  <a:cubicBezTo>
                    <a:pt x="189541" y="1228599"/>
                    <a:pt x="180304" y="1256311"/>
                    <a:pt x="177225" y="1277866"/>
                  </a:cubicBezTo>
                  <a:cubicBezTo>
                    <a:pt x="167987" y="1327133"/>
                    <a:pt x="174145" y="1367162"/>
                    <a:pt x="177225" y="1394875"/>
                  </a:cubicBezTo>
                  <a:cubicBezTo>
                    <a:pt x="183383" y="1431825"/>
                    <a:pt x="189541" y="1450300"/>
                    <a:pt x="189541" y="1450300"/>
                  </a:cubicBezTo>
                  <a:close/>
                </a:path>
              </a:pathLst>
            </a:custGeom>
            <a:solidFill>
              <a:srgbClr val="FFFFFF"/>
            </a:solidFill>
            <a:ln w="30780" cap="flat">
              <a:noFill/>
              <a:prstDash val="solid"/>
              <a:miter/>
            </a:ln>
          </p:spPr>
          <p:txBody>
            <a:bodyPr rtlCol="0" anchor="ctr"/>
            <a:lstStyle/>
            <a:p>
              <a:endParaRPr lang="en-US" sz="8640"/>
            </a:p>
          </p:txBody>
        </p:sp>
        <p:sp>
          <p:nvSpPr>
            <p:cNvPr id="41" name="Freeform 40">
              <a:extLst>
                <a:ext uri="{FF2B5EF4-FFF2-40B4-BE49-F238E27FC236}">
                  <a16:creationId xmlns:a16="http://schemas.microsoft.com/office/drawing/2014/main" id="{2024084A-30C8-FD1B-216C-F8A025D40AEF}"/>
                </a:ext>
              </a:extLst>
            </p:cNvPr>
            <p:cNvSpPr/>
            <p:nvPr/>
          </p:nvSpPr>
          <p:spPr>
            <a:xfrm>
              <a:off x="1691366" y="5681713"/>
              <a:ext cx="5009848" cy="2247811"/>
            </a:xfrm>
            <a:custGeom>
              <a:avLst/>
              <a:gdLst>
                <a:gd name="connsiteX0" fmla="*/ 5009849 w 5009848"/>
                <a:gd name="connsiteY0" fmla="*/ 1053084 h 2247811"/>
                <a:gd name="connsiteX1" fmla="*/ 4640346 w 5009848"/>
                <a:gd name="connsiteY1" fmla="*/ 1875229 h 2247811"/>
                <a:gd name="connsiteX2" fmla="*/ 4089170 w 5009848"/>
                <a:gd name="connsiteY2" fmla="*/ 2121565 h 2247811"/>
                <a:gd name="connsiteX3" fmla="*/ 3895180 w 5009848"/>
                <a:gd name="connsiteY3" fmla="*/ 2130802 h 2247811"/>
                <a:gd name="connsiteX4" fmla="*/ 3818200 w 5009848"/>
                <a:gd name="connsiteY4" fmla="*/ 2127723 h 2247811"/>
                <a:gd name="connsiteX5" fmla="*/ 3799726 w 5009848"/>
                <a:gd name="connsiteY5" fmla="*/ 2038427 h 2247811"/>
                <a:gd name="connsiteX6" fmla="*/ 3818200 w 5009848"/>
                <a:gd name="connsiteY6" fmla="*/ 1936813 h 2247811"/>
                <a:gd name="connsiteX7" fmla="*/ 3848992 w 5009848"/>
                <a:gd name="connsiteY7" fmla="*/ 1936813 h 2247811"/>
                <a:gd name="connsiteX8" fmla="*/ 4320109 w 5009848"/>
                <a:gd name="connsiteY8" fmla="*/ 1761299 h 2247811"/>
                <a:gd name="connsiteX9" fmla="*/ 4655742 w 5009848"/>
                <a:gd name="connsiteY9" fmla="*/ 1086956 h 2247811"/>
                <a:gd name="connsiteX10" fmla="*/ 4551049 w 5009848"/>
                <a:gd name="connsiteY10" fmla="*/ 643552 h 2247811"/>
                <a:gd name="connsiteX11" fmla="*/ 3775092 w 5009848"/>
                <a:gd name="connsiteY11" fmla="*/ 218623 h 2247811"/>
                <a:gd name="connsiteX12" fmla="*/ 3402509 w 5009848"/>
                <a:gd name="connsiteY12" fmla="*/ 261732 h 2247811"/>
                <a:gd name="connsiteX13" fmla="*/ 3402509 w 5009848"/>
                <a:gd name="connsiteY13" fmla="*/ 2247812 h 2247811"/>
                <a:gd name="connsiteX14" fmla="*/ 2952947 w 5009848"/>
                <a:gd name="connsiteY14" fmla="*/ 1906021 h 2247811"/>
                <a:gd name="connsiteX15" fmla="*/ 1862912 w 5009848"/>
                <a:gd name="connsiteY15" fmla="*/ 520384 h 2247811"/>
                <a:gd name="connsiteX16" fmla="*/ 1862912 w 5009848"/>
                <a:gd name="connsiteY16" fmla="*/ 1724349 h 2247811"/>
                <a:gd name="connsiteX17" fmla="*/ 1899863 w 5009848"/>
                <a:gd name="connsiteY17" fmla="*/ 2029189 h 2247811"/>
                <a:gd name="connsiteX18" fmla="*/ 2010714 w 5009848"/>
                <a:gd name="connsiteY18" fmla="*/ 2140040 h 2247811"/>
                <a:gd name="connsiteX19" fmla="*/ 1548835 w 5009848"/>
                <a:gd name="connsiteY19" fmla="*/ 2140040 h 2247811"/>
                <a:gd name="connsiteX20" fmla="*/ 1548835 w 5009848"/>
                <a:gd name="connsiteY20" fmla="*/ 1915259 h 2247811"/>
                <a:gd name="connsiteX21" fmla="*/ 1385637 w 5009848"/>
                <a:gd name="connsiteY21" fmla="*/ 2063060 h 2247811"/>
                <a:gd name="connsiteX22" fmla="*/ 905283 w 5009848"/>
                <a:gd name="connsiteY22" fmla="*/ 2192386 h 2247811"/>
                <a:gd name="connsiteX23" fmla="*/ 409533 w 5009848"/>
                <a:gd name="connsiteY23" fmla="*/ 2047664 h 2247811"/>
                <a:gd name="connsiteX24" fmla="*/ 169356 w 5009848"/>
                <a:gd name="connsiteY24" fmla="*/ 1681240 h 2247811"/>
                <a:gd name="connsiteX25" fmla="*/ 147801 w 5009848"/>
                <a:gd name="connsiteY25" fmla="*/ 1361004 h 2247811"/>
                <a:gd name="connsiteX26" fmla="*/ 147801 w 5009848"/>
                <a:gd name="connsiteY26" fmla="*/ 415691 h 2247811"/>
                <a:gd name="connsiteX27" fmla="*/ 110851 w 5009848"/>
                <a:gd name="connsiteY27" fmla="*/ 110851 h 2247811"/>
                <a:gd name="connsiteX28" fmla="*/ 0 w 5009848"/>
                <a:gd name="connsiteY28" fmla="*/ 0 h 2247811"/>
                <a:gd name="connsiteX29" fmla="*/ 618918 w 5009848"/>
                <a:gd name="connsiteY29" fmla="*/ 0 h 2247811"/>
                <a:gd name="connsiteX30" fmla="*/ 501909 w 5009848"/>
                <a:gd name="connsiteY30" fmla="*/ 126247 h 2247811"/>
                <a:gd name="connsiteX31" fmla="*/ 474196 w 5009848"/>
                <a:gd name="connsiteY31" fmla="*/ 415691 h 2247811"/>
                <a:gd name="connsiteX32" fmla="*/ 474196 w 5009848"/>
                <a:gd name="connsiteY32" fmla="*/ 1361004 h 2247811"/>
                <a:gd name="connsiteX33" fmla="*/ 498829 w 5009848"/>
                <a:gd name="connsiteY33" fmla="*/ 1613498 h 2247811"/>
                <a:gd name="connsiteX34" fmla="*/ 689739 w 5009848"/>
                <a:gd name="connsiteY34" fmla="*/ 1865992 h 2247811"/>
                <a:gd name="connsiteX35" fmla="*/ 1003817 w 5009848"/>
                <a:gd name="connsiteY35" fmla="*/ 1952209 h 2247811"/>
                <a:gd name="connsiteX36" fmla="*/ 1373321 w 5009848"/>
                <a:gd name="connsiteY36" fmla="*/ 1829041 h 2247811"/>
                <a:gd name="connsiteX37" fmla="*/ 1514963 w 5009848"/>
                <a:gd name="connsiteY37" fmla="*/ 1641210 h 2247811"/>
                <a:gd name="connsiteX38" fmla="*/ 1536518 w 5009848"/>
                <a:gd name="connsiteY38" fmla="*/ 1468776 h 2247811"/>
                <a:gd name="connsiteX39" fmla="*/ 1536518 w 5009848"/>
                <a:gd name="connsiteY39" fmla="*/ 415691 h 2247811"/>
                <a:gd name="connsiteX40" fmla="*/ 1499567 w 5009848"/>
                <a:gd name="connsiteY40" fmla="*/ 110851 h 2247811"/>
                <a:gd name="connsiteX41" fmla="*/ 1388717 w 5009848"/>
                <a:gd name="connsiteY41" fmla="*/ 0 h 2247811"/>
                <a:gd name="connsiteX42" fmla="*/ 1878308 w 5009848"/>
                <a:gd name="connsiteY42" fmla="*/ 0 h 2247811"/>
                <a:gd name="connsiteX43" fmla="*/ 1955288 w 5009848"/>
                <a:gd name="connsiteY43" fmla="*/ 120089 h 2247811"/>
                <a:gd name="connsiteX44" fmla="*/ 3073036 w 5009848"/>
                <a:gd name="connsiteY44" fmla="*/ 1548835 h 2247811"/>
                <a:gd name="connsiteX45" fmla="*/ 3073036 w 5009848"/>
                <a:gd name="connsiteY45" fmla="*/ 381820 h 2247811"/>
                <a:gd name="connsiteX46" fmla="*/ 3026848 w 5009848"/>
                <a:gd name="connsiteY46" fmla="*/ 89297 h 2247811"/>
                <a:gd name="connsiteX47" fmla="*/ 2928314 w 5009848"/>
                <a:gd name="connsiteY47" fmla="*/ 0 h 2247811"/>
                <a:gd name="connsiteX48" fmla="*/ 3793567 w 5009848"/>
                <a:gd name="connsiteY48" fmla="*/ 0 h 2247811"/>
                <a:gd name="connsiteX49" fmla="*/ 4317030 w 5009848"/>
                <a:gd name="connsiteY49" fmla="*/ 76980 h 2247811"/>
                <a:gd name="connsiteX50" fmla="*/ 4831256 w 5009848"/>
                <a:gd name="connsiteY50" fmla="*/ 471117 h 2247811"/>
                <a:gd name="connsiteX51" fmla="*/ 5009849 w 5009848"/>
                <a:gd name="connsiteY51" fmla="*/ 1053084 h 22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009848" h="2247811">
                  <a:moveTo>
                    <a:pt x="5009849" y="1053084"/>
                  </a:moveTo>
                  <a:cubicBezTo>
                    <a:pt x="5009849" y="1385637"/>
                    <a:pt x="4886681" y="1659686"/>
                    <a:pt x="4640346" y="1875229"/>
                  </a:cubicBezTo>
                  <a:cubicBezTo>
                    <a:pt x="4480227" y="2016872"/>
                    <a:pt x="4295476" y="2100010"/>
                    <a:pt x="4089170" y="2121565"/>
                  </a:cubicBezTo>
                  <a:cubicBezTo>
                    <a:pt x="4027586" y="2127723"/>
                    <a:pt x="3950606" y="2130802"/>
                    <a:pt x="3895180" y="2130802"/>
                  </a:cubicBezTo>
                  <a:lnTo>
                    <a:pt x="3818200" y="2127723"/>
                  </a:lnTo>
                  <a:cubicBezTo>
                    <a:pt x="3818200" y="2127723"/>
                    <a:pt x="3799726" y="2100010"/>
                    <a:pt x="3799726" y="2038427"/>
                  </a:cubicBezTo>
                  <a:cubicBezTo>
                    <a:pt x="3802805" y="1970684"/>
                    <a:pt x="3818200" y="1936813"/>
                    <a:pt x="3818200" y="1936813"/>
                  </a:cubicBezTo>
                  <a:cubicBezTo>
                    <a:pt x="3830518" y="1939892"/>
                    <a:pt x="3848992" y="1936813"/>
                    <a:pt x="3848992" y="1936813"/>
                  </a:cubicBezTo>
                  <a:cubicBezTo>
                    <a:pt x="3956764" y="1930655"/>
                    <a:pt x="4193863" y="1847517"/>
                    <a:pt x="4320109" y="1761299"/>
                  </a:cubicBezTo>
                  <a:cubicBezTo>
                    <a:pt x="4541811" y="1607339"/>
                    <a:pt x="4655742" y="1382558"/>
                    <a:pt x="4655742" y="1086956"/>
                  </a:cubicBezTo>
                  <a:cubicBezTo>
                    <a:pt x="4655742" y="929917"/>
                    <a:pt x="4621870" y="782115"/>
                    <a:pt x="4551049" y="643552"/>
                  </a:cubicBezTo>
                  <a:cubicBezTo>
                    <a:pt x="4409406" y="360266"/>
                    <a:pt x="4150754" y="218623"/>
                    <a:pt x="3775092" y="218623"/>
                  </a:cubicBezTo>
                  <a:cubicBezTo>
                    <a:pt x="3685796" y="218623"/>
                    <a:pt x="3513360" y="240177"/>
                    <a:pt x="3402509" y="261732"/>
                  </a:cubicBezTo>
                  <a:lnTo>
                    <a:pt x="3402509" y="2247812"/>
                  </a:lnTo>
                  <a:cubicBezTo>
                    <a:pt x="3230075" y="2189307"/>
                    <a:pt x="3082273" y="2075377"/>
                    <a:pt x="2952947" y="1906021"/>
                  </a:cubicBezTo>
                  <a:lnTo>
                    <a:pt x="1862912" y="520384"/>
                  </a:lnTo>
                  <a:lnTo>
                    <a:pt x="1862912" y="1724349"/>
                  </a:lnTo>
                  <a:cubicBezTo>
                    <a:pt x="1862912" y="1872150"/>
                    <a:pt x="1875229" y="1973763"/>
                    <a:pt x="1899863" y="2029189"/>
                  </a:cubicBezTo>
                  <a:cubicBezTo>
                    <a:pt x="1918338" y="2075377"/>
                    <a:pt x="1955288" y="2112327"/>
                    <a:pt x="2010714" y="2140040"/>
                  </a:cubicBezTo>
                  <a:lnTo>
                    <a:pt x="1548835" y="2140040"/>
                  </a:lnTo>
                  <a:lnTo>
                    <a:pt x="1548835" y="1915259"/>
                  </a:lnTo>
                  <a:cubicBezTo>
                    <a:pt x="1499567" y="1976843"/>
                    <a:pt x="1447221" y="2026110"/>
                    <a:pt x="1385637" y="2063060"/>
                  </a:cubicBezTo>
                  <a:cubicBezTo>
                    <a:pt x="1243994" y="2149278"/>
                    <a:pt x="1083876" y="2192386"/>
                    <a:pt x="905283" y="2192386"/>
                  </a:cubicBezTo>
                  <a:cubicBezTo>
                    <a:pt x="708215" y="2192386"/>
                    <a:pt x="541938" y="2143119"/>
                    <a:pt x="409533" y="2047664"/>
                  </a:cubicBezTo>
                  <a:cubicBezTo>
                    <a:pt x="286365" y="1958368"/>
                    <a:pt x="206306" y="1835200"/>
                    <a:pt x="169356" y="1681240"/>
                  </a:cubicBezTo>
                  <a:cubicBezTo>
                    <a:pt x="153960" y="1616577"/>
                    <a:pt x="147801" y="1508805"/>
                    <a:pt x="147801" y="1361004"/>
                  </a:cubicBezTo>
                  <a:lnTo>
                    <a:pt x="147801" y="415691"/>
                  </a:lnTo>
                  <a:cubicBezTo>
                    <a:pt x="147801" y="267890"/>
                    <a:pt x="135485" y="166277"/>
                    <a:pt x="110851" y="110851"/>
                  </a:cubicBezTo>
                  <a:cubicBezTo>
                    <a:pt x="89297" y="64663"/>
                    <a:pt x="55426" y="27713"/>
                    <a:pt x="0" y="0"/>
                  </a:cubicBezTo>
                  <a:lnTo>
                    <a:pt x="618918" y="0"/>
                  </a:lnTo>
                  <a:cubicBezTo>
                    <a:pt x="560413" y="30792"/>
                    <a:pt x="523463" y="70821"/>
                    <a:pt x="501909" y="126247"/>
                  </a:cubicBezTo>
                  <a:cubicBezTo>
                    <a:pt x="483433" y="184752"/>
                    <a:pt x="474196" y="283286"/>
                    <a:pt x="474196" y="415691"/>
                  </a:cubicBezTo>
                  <a:lnTo>
                    <a:pt x="474196" y="1361004"/>
                  </a:lnTo>
                  <a:cubicBezTo>
                    <a:pt x="474196" y="1474934"/>
                    <a:pt x="483433" y="1561151"/>
                    <a:pt x="498829" y="1613498"/>
                  </a:cubicBezTo>
                  <a:cubicBezTo>
                    <a:pt x="532701" y="1721269"/>
                    <a:pt x="597364" y="1804408"/>
                    <a:pt x="689739" y="1865992"/>
                  </a:cubicBezTo>
                  <a:cubicBezTo>
                    <a:pt x="779036" y="1924496"/>
                    <a:pt x="883729" y="1952209"/>
                    <a:pt x="1003817" y="1952209"/>
                  </a:cubicBezTo>
                  <a:cubicBezTo>
                    <a:pt x="1145460" y="1952209"/>
                    <a:pt x="1268628" y="1912180"/>
                    <a:pt x="1373321" y="1829041"/>
                  </a:cubicBezTo>
                  <a:cubicBezTo>
                    <a:pt x="1444142" y="1773616"/>
                    <a:pt x="1490330" y="1712032"/>
                    <a:pt x="1514963" y="1641210"/>
                  </a:cubicBezTo>
                  <a:cubicBezTo>
                    <a:pt x="1530359" y="1598102"/>
                    <a:pt x="1536518" y="1542676"/>
                    <a:pt x="1536518" y="1468776"/>
                  </a:cubicBezTo>
                  <a:lnTo>
                    <a:pt x="1536518" y="415691"/>
                  </a:lnTo>
                  <a:cubicBezTo>
                    <a:pt x="1536518" y="267890"/>
                    <a:pt x="1524201" y="166277"/>
                    <a:pt x="1499567" y="110851"/>
                  </a:cubicBezTo>
                  <a:cubicBezTo>
                    <a:pt x="1478013" y="64663"/>
                    <a:pt x="1444142" y="27713"/>
                    <a:pt x="1388717" y="0"/>
                  </a:cubicBezTo>
                  <a:lnTo>
                    <a:pt x="1878308" y="0"/>
                  </a:lnTo>
                  <a:cubicBezTo>
                    <a:pt x="1887546" y="21554"/>
                    <a:pt x="1912180" y="61584"/>
                    <a:pt x="1955288" y="120089"/>
                  </a:cubicBezTo>
                  <a:lnTo>
                    <a:pt x="3073036" y="1548835"/>
                  </a:lnTo>
                  <a:lnTo>
                    <a:pt x="3073036" y="381820"/>
                  </a:lnTo>
                  <a:cubicBezTo>
                    <a:pt x="3073036" y="261732"/>
                    <a:pt x="3057640" y="135485"/>
                    <a:pt x="3026848" y="89297"/>
                  </a:cubicBezTo>
                  <a:cubicBezTo>
                    <a:pt x="2996056" y="40030"/>
                    <a:pt x="2983739" y="33871"/>
                    <a:pt x="2928314" y="0"/>
                  </a:cubicBezTo>
                  <a:cubicBezTo>
                    <a:pt x="2928314" y="0"/>
                    <a:pt x="3725825" y="0"/>
                    <a:pt x="3793567" y="0"/>
                  </a:cubicBezTo>
                  <a:cubicBezTo>
                    <a:pt x="4006032" y="0"/>
                    <a:pt x="4181545" y="24634"/>
                    <a:pt x="4317030" y="76980"/>
                  </a:cubicBezTo>
                  <a:cubicBezTo>
                    <a:pt x="4538732" y="163197"/>
                    <a:pt x="4711167" y="292524"/>
                    <a:pt x="4831256" y="471117"/>
                  </a:cubicBezTo>
                  <a:cubicBezTo>
                    <a:pt x="4951344" y="640472"/>
                    <a:pt x="5009849" y="834462"/>
                    <a:pt x="5009849" y="1053084"/>
                  </a:cubicBezTo>
                  <a:close/>
                </a:path>
              </a:pathLst>
            </a:custGeom>
            <a:solidFill>
              <a:srgbClr val="FFFFFF"/>
            </a:solidFill>
            <a:ln w="30780" cap="flat">
              <a:noFill/>
              <a:prstDash val="solid"/>
              <a:miter/>
            </a:ln>
          </p:spPr>
          <p:txBody>
            <a:bodyPr rtlCol="0" anchor="ctr"/>
            <a:lstStyle/>
            <a:p>
              <a:endParaRPr lang="en-US" sz="8640"/>
            </a:p>
          </p:txBody>
        </p:sp>
        <p:grpSp>
          <p:nvGrpSpPr>
            <p:cNvPr id="42" name="Graphic 2" descr="University of North Dakota Logo">
              <a:extLst>
                <a:ext uri="{FF2B5EF4-FFF2-40B4-BE49-F238E27FC236}">
                  <a16:creationId xmlns:a16="http://schemas.microsoft.com/office/drawing/2014/main" id="{94A1104C-D4DD-191E-A47E-37949EBE61AA}"/>
                </a:ext>
              </a:extLst>
            </p:cNvPr>
            <p:cNvGrpSpPr/>
            <p:nvPr/>
          </p:nvGrpSpPr>
          <p:grpSpPr>
            <a:xfrm>
              <a:off x="1817613" y="8292869"/>
              <a:ext cx="4985214" cy="474195"/>
              <a:chOff x="1817613" y="8292869"/>
              <a:chExt cx="4985214" cy="474195"/>
            </a:xfrm>
            <a:solidFill>
              <a:srgbClr val="FFFFFF"/>
            </a:solidFill>
          </p:grpSpPr>
          <p:sp>
            <p:nvSpPr>
              <p:cNvPr id="43" name="Freeform 42">
                <a:extLst>
                  <a:ext uri="{FF2B5EF4-FFF2-40B4-BE49-F238E27FC236}">
                    <a16:creationId xmlns:a16="http://schemas.microsoft.com/office/drawing/2014/main" id="{96B310BB-40AC-B2C4-E581-7416CA4C841B}"/>
                  </a:ext>
                </a:extLst>
              </p:cNvPr>
              <p:cNvSpPr/>
              <p:nvPr/>
            </p:nvSpPr>
            <p:spPr>
              <a:xfrm>
                <a:off x="1817613" y="8299028"/>
                <a:ext cx="464958" cy="468037"/>
              </a:xfrm>
              <a:custGeom>
                <a:avLst/>
                <a:gdLst>
                  <a:gd name="connsiteX0" fmla="*/ 335632 w 464958"/>
                  <a:gd name="connsiteY0" fmla="*/ 12317 h 468037"/>
                  <a:gd name="connsiteX1" fmla="*/ 360266 w 464958"/>
                  <a:gd name="connsiteY1" fmla="*/ 36950 h 468037"/>
                  <a:gd name="connsiteX2" fmla="*/ 369503 w 464958"/>
                  <a:gd name="connsiteY2" fmla="*/ 86218 h 468037"/>
                  <a:gd name="connsiteX3" fmla="*/ 369503 w 464958"/>
                  <a:gd name="connsiteY3" fmla="*/ 338711 h 468037"/>
                  <a:gd name="connsiteX4" fmla="*/ 126247 w 464958"/>
                  <a:gd name="connsiteY4" fmla="*/ 30792 h 468037"/>
                  <a:gd name="connsiteX5" fmla="*/ 110851 w 464958"/>
                  <a:gd name="connsiteY5" fmla="*/ 6158 h 468037"/>
                  <a:gd name="connsiteX6" fmla="*/ 110851 w 464958"/>
                  <a:gd name="connsiteY6" fmla="*/ 3079 h 468037"/>
                  <a:gd name="connsiteX7" fmla="*/ 0 w 464958"/>
                  <a:gd name="connsiteY7" fmla="*/ 3079 h 468037"/>
                  <a:gd name="connsiteX8" fmla="*/ 9238 w 464958"/>
                  <a:gd name="connsiteY8" fmla="*/ 9238 h 468037"/>
                  <a:gd name="connsiteX9" fmla="*/ 33871 w 464958"/>
                  <a:gd name="connsiteY9" fmla="*/ 33871 h 468037"/>
                  <a:gd name="connsiteX10" fmla="*/ 43109 w 464958"/>
                  <a:gd name="connsiteY10" fmla="*/ 83138 h 468037"/>
                  <a:gd name="connsiteX11" fmla="*/ 43109 w 464958"/>
                  <a:gd name="connsiteY11" fmla="*/ 366424 h 468037"/>
                  <a:gd name="connsiteX12" fmla="*/ 36950 w 464958"/>
                  <a:gd name="connsiteY12" fmla="*/ 412612 h 468037"/>
                  <a:gd name="connsiteX13" fmla="*/ 9238 w 464958"/>
                  <a:gd name="connsiteY13" fmla="*/ 440325 h 468037"/>
                  <a:gd name="connsiteX14" fmla="*/ 0 w 464958"/>
                  <a:gd name="connsiteY14" fmla="*/ 446483 h 468037"/>
                  <a:gd name="connsiteX15" fmla="*/ 141643 w 464958"/>
                  <a:gd name="connsiteY15" fmla="*/ 446483 h 468037"/>
                  <a:gd name="connsiteX16" fmla="*/ 132405 w 464958"/>
                  <a:gd name="connsiteY16" fmla="*/ 440325 h 468037"/>
                  <a:gd name="connsiteX17" fmla="*/ 107772 w 464958"/>
                  <a:gd name="connsiteY17" fmla="*/ 415691 h 468037"/>
                  <a:gd name="connsiteX18" fmla="*/ 98534 w 464958"/>
                  <a:gd name="connsiteY18" fmla="*/ 366424 h 468037"/>
                  <a:gd name="connsiteX19" fmla="*/ 98534 w 464958"/>
                  <a:gd name="connsiteY19" fmla="*/ 107772 h 468037"/>
                  <a:gd name="connsiteX20" fmla="*/ 326395 w 464958"/>
                  <a:gd name="connsiteY20" fmla="*/ 397216 h 468037"/>
                  <a:gd name="connsiteX21" fmla="*/ 418770 w 464958"/>
                  <a:gd name="connsiteY21" fmla="*/ 468037 h 468037"/>
                  <a:gd name="connsiteX22" fmla="*/ 421850 w 464958"/>
                  <a:gd name="connsiteY22" fmla="*/ 468037 h 468037"/>
                  <a:gd name="connsiteX23" fmla="*/ 421850 w 464958"/>
                  <a:gd name="connsiteY23" fmla="*/ 80059 h 468037"/>
                  <a:gd name="connsiteX24" fmla="*/ 428008 w 464958"/>
                  <a:gd name="connsiteY24" fmla="*/ 33871 h 468037"/>
                  <a:gd name="connsiteX25" fmla="*/ 455721 w 464958"/>
                  <a:gd name="connsiteY25" fmla="*/ 6158 h 468037"/>
                  <a:gd name="connsiteX26" fmla="*/ 464958 w 464958"/>
                  <a:gd name="connsiteY26" fmla="*/ 0 h 468037"/>
                  <a:gd name="connsiteX27" fmla="*/ 323315 w 464958"/>
                  <a:gd name="connsiteY27" fmla="*/ 0 h 468037"/>
                  <a:gd name="connsiteX28" fmla="*/ 335632 w 464958"/>
                  <a:gd name="connsiteY28" fmla="*/ 12317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4958" h="468037">
                    <a:moveTo>
                      <a:pt x="335632" y="12317"/>
                    </a:moveTo>
                    <a:cubicBezTo>
                      <a:pt x="347949" y="18475"/>
                      <a:pt x="354107" y="27713"/>
                      <a:pt x="360266" y="36950"/>
                    </a:cubicBezTo>
                    <a:cubicBezTo>
                      <a:pt x="366424" y="46188"/>
                      <a:pt x="369503" y="64663"/>
                      <a:pt x="369503" y="86218"/>
                    </a:cubicBezTo>
                    <a:lnTo>
                      <a:pt x="369503" y="338711"/>
                    </a:lnTo>
                    <a:lnTo>
                      <a:pt x="126247" y="30792"/>
                    </a:lnTo>
                    <a:cubicBezTo>
                      <a:pt x="117009" y="18475"/>
                      <a:pt x="110851" y="12317"/>
                      <a:pt x="110851" y="6158"/>
                    </a:cubicBezTo>
                    <a:lnTo>
                      <a:pt x="110851" y="3079"/>
                    </a:lnTo>
                    <a:lnTo>
                      <a:pt x="0" y="3079"/>
                    </a:lnTo>
                    <a:lnTo>
                      <a:pt x="9238" y="9238"/>
                    </a:lnTo>
                    <a:cubicBezTo>
                      <a:pt x="21554" y="15396"/>
                      <a:pt x="27713" y="24634"/>
                      <a:pt x="33871" y="33871"/>
                    </a:cubicBezTo>
                    <a:cubicBezTo>
                      <a:pt x="40030" y="43109"/>
                      <a:pt x="43109" y="61584"/>
                      <a:pt x="43109" y="83138"/>
                    </a:cubicBezTo>
                    <a:lnTo>
                      <a:pt x="43109" y="366424"/>
                    </a:lnTo>
                    <a:cubicBezTo>
                      <a:pt x="43109" y="387978"/>
                      <a:pt x="40030" y="403374"/>
                      <a:pt x="36950" y="412612"/>
                    </a:cubicBezTo>
                    <a:cubicBezTo>
                      <a:pt x="30792" y="424929"/>
                      <a:pt x="21554" y="434166"/>
                      <a:pt x="9238" y="440325"/>
                    </a:cubicBezTo>
                    <a:lnTo>
                      <a:pt x="0" y="446483"/>
                    </a:lnTo>
                    <a:lnTo>
                      <a:pt x="141643" y="446483"/>
                    </a:lnTo>
                    <a:lnTo>
                      <a:pt x="132405" y="440325"/>
                    </a:lnTo>
                    <a:cubicBezTo>
                      <a:pt x="120089" y="434166"/>
                      <a:pt x="113930" y="424929"/>
                      <a:pt x="107772" y="415691"/>
                    </a:cubicBezTo>
                    <a:cubicBezTo>
                      <a:pt x="101613" y="406454"/>
                      <a:pt x="98534" y="387978"/>
                      <a:pt x="98534" y="366424"/>
                    </a:cubicBezTo>
                    <a:lnTo>
                      <a:pt x="98534" y="107772"/>
                    </a:lnTo>
                    <a:lnTo>
                      <a:pt x="326395" y="397216"/>
                    </a:lnTo>
                    <a:cubicBezTo>
                      <a:pt x="354107" y="431087"/>
                      <a:pt x="384899" y="455721"/>
                      <a:pt x="418770" y="468037"/>
                    </a:cubicBezTo>
                    <a:lnTo>
                      <a:pt x="421850" y="468037"/>
                    </a:lnTo>
                    <a:lnTo>
                      <a:pt x="421850" y="80059"/>
                    </a:lnTo>
                    <a:cubicBezTo>
                      <a:pt x="421850" y="58504"/>
                      <a:pt x="424929" y="43109"/>
                      <a:pt x="428008" y="33871"/>
                    </a:cubicBezTo>
                    <a:cubicBezTo>
                      <a:pt x="434166" y="21554"/>
                      <a:pt x="443404" y="12317"/>
                      <a:pt x="455721" y="6158"/>
                    </a:cubicBezTo>
                    <a:lnTo>
                      <a:pt x="464958" y="0"/>
                    </a:lnTo>
                    <a:lnTo>
                      <a:pt x="323315" y="0"/>
                    </a:lnTo>
                    <a:lnTo>
                      <a:pt x="335632" y="12317"/>
                    </a:lnTo>
                    <a:close/>
                  </a:path>
                </a:pathLst>
              </a:custGeom>
              <a:solidFill>
                <a:srgbClr val="FFFFFF"/>
              </a:solidFill>
              <a:ln w="30780" cap="flat">
                <a:noFill/>
                <a:prstDash val="solid"/>
                <a:miter/>
              </a:ln>
            </p:spPr>
            <p:txBody>
              <a:bodyPr rtlCol="0" anchor="ctr"/>
              <a:lstStyle/>
              <a:p>
                <a:endParaRPr lang="en-US" sz="8640"/>
              </a:p>
            </p:txBody>
          </p:sp>
          <p:sp>
            <p:nvSpPr>
              <p:cNvPr id="44" name="Freeform 43">
                <a:extLst>
                  <a:ext uri="{FF2B5EF4-FFF2-40B4-BE49-F238E27FC236}">
                    <a16:creationId xmlns:a16="http://schemas.microsoft.com/office/drawing/2014/main" id="{D5309B3E-01AA-5A81-7B4A-C0CD60D1EA2D}"/>
                  </a:ext>
                </a:extLst>
              </p:cNvPr>
              <p:cNvSpPr/>
              <p:nvPr/>
            </p:nvSpPr>
            <p:spPr>
              <a:xfrm>
                <a:off x="2313363" y="8292869"/>
                <a:ext cx="495750" cy="468037"/>
              </a:xfrm>
              <a:custGeom>
                <a:avLst/>
                <a:gdLst>
                  <a:gd name="connsiteX0" fmla="*/ 372583 w 495750"/>
                  <a:gd name="connsiteY0" fmla="*/ 27713 h 468037"/>
                  <a:gd name="connsiteX1" fmla="*/ 255573 w 495750"/>
                  <a:gd name="connsiteY1" fmla="*/ 0 h 468037"/>
                  <a:gd name="connsiteX2" fmla="*/ 135485 w 495750"/>
                  <a:gd name="connsiteY2" fmla="*/ 24633 h 468037"/>
                  <a:gd name="connsiteX3" fmla="*/ 36950 w 495750"/>
                  <a:gd name="connsiteY3" fmla="*/ 110851 h 468037"/>
                  <a:gd name="connsiteX4" fmla="*/ 0 w 495750"/>
                  <a:gd name="connsiteY4" fmla="*/ 237098 h 468037"/>
                  <a:gd name="connsiteX5" fmla="*/ 18475 w 495750"/>
                  <a:gd name="connsiteY5" fmla="*/ 326394 h 468037"/>
                  <a:gd name="connsiteX6" fmla="*/ 92376 w 495750"/>
                  <a:gd name="connsiteY6" fmla="*/ 418770 h 468037"/>
                  <a:gd name="connsiteX7" fmla="*/ 246336 w 495750"/>
                  <a:gd name="connsiteY7" fmla="*/ 468037 h 468037"/>
                  <a:gd name="connsiteX8" fmla="*/ 347949 w 495750"/>
                  <a:gd name="connsiteY8" fmla="*/ 446483 h 468037"/>
                  <a:gd name="connsiteX9" fmla="*/ 452642 w 495750"/>
                  <a:gd name="connsiteY9" fmla="*/ 363345 h 468037"/>
                  <a:gd name="connsiteX10" fmla="*/ 495750 w 495750"/>
                  <a:gd name="connsiteY10" fmla="*/ 227860 h 468037"/>
                  <a:gd name="connsiteX11" fmla="*/ 471117 w 495750"/>
                  <a:gd name="connsiteY11" fmla="*/ 126247 h 468037"/>
                  <a:gd name="connsiteX12" fmla="*/ 372583 w 495750"/>
                  <a:gd name="connsiteY12" fmla="*/ 27713 h 468037"/>
                  <a:gd name="connsiteX13" fmla="*/ 415691 w 495750"/>
                  <a:gd name="connsiteY13" fmla="*/ 243256 h 468037"/>
                  <a:gd name="connsiteX14" fmla="*/ 375662 w 495750"/>
                  <a:gd name="connsiteY14" fmla="*/ 360266 h 468037"/>
                  <a:gd name="connsiteX15" fmla="*/ 249415 w 495750"/>
                  <a:gd name="connsiteY15" fmla="*/ 415691 h 468037"/>
                  <a:gd name="connsiteX16" fmla="*/ 107772 w 495750"/>
                  <a:gd name="connsiteY16" fmla="*/ 329474 h 468037"/>
                  <a:gd name="connsiteX17" fmla="*/ 80059 w 495750"/>
                  <a:gd name="connsiteY17" fmla="*/ 227860 h 468037"/>
                  <a:gd name="connsiteX18" fmla="*/ 95455 w 495750"/>
                  <a:gd name="connsiteY18" fmla="*/ 150880 h 468037"/>
                  <a:gd name="connsiteX19" fmla="*/ 153960 w 495750"/>
                  <a:gd name="connsiteY19" fmla="*/ 83138 h 468037"/>
                  <a:gd name="connsiteX20" fmla="*/ 243256 w 495750"/>
                  <a:gd name="connsiteY20" fmla="*/ 58504 h 468037"/>
                  <a:gd name="connsiteX21" fmla="*/ 366424 w 495750"/>
                  <a:gd name="connsiteY21" fmla="*/ 117009 h 468037"/>
                  <a:gd name="connsiteX22" fmla="*/ 415691 w 495750"/>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50" h="468037">
                    <a:moveTo>
                      <a:pt x="372583" y="27713"/>
                    </a:moveTo>
                    <a:cubicBezTo>
                      <a:pt x="335632" y="9237"/>
                      <a:pt x="295603" y="0"/>
                      <a:pt x="255573" y="0"/>
                    </a:cubicBezTo>
                    <a:cubicBezTo>
                      <a:pt x="212464" y="0"/>
                      <a:pt x="172435" y="9237"/>
                      <a:pt x="135485" y="24633"/>
                    </a:cubicBezTo>
                    <a:cubicBezTo>
                      <a:pt x="92376" y="43109"/>
                      <a:pt x="58505" y="73900"/>
                      <a:pt x="36950" y="110851"/>
                    </a:cubicBezTo>
                    <a:cubicBezTo>
                      <a:pt x="12317" y="150880"/>
                      <a:pt x="0" y="190910"/>
                      <a:pt x="0" y="237098"/>
                    </a:cubicBezTo>
                    <a:cubicBezTo>
                      <a:pt x="0" y="267890"/>
                      <a:pt x="6158" y="298682"/>
                      <a:pt x="18475" y="326394"/>
                    </a:cubicBezTo>
                    <a:cubicBezTo>
                      <a:pt x="33871" y="363345"/>
                      <a:pt x="58505" y="394136"/>
                      <a:pt x="92376" y="418770"/>
                    </a:cubicBezTo>
                    <a:cubicBezTo>
                      <a:pt x="135485" y="452641"/>
                      <a:pt x="187831" y="468037"/>
                      <a:pt x="246336" y="468037"/>
                    </a:cubicBezTo>
                    <a:cubicBezTo>
                      <a:pt x="283286" y="468037"/>
                      <a:pt x="317157" y="461879"/>
                      <a:pt x="347949" y="446483"/>
                    </a:cubicBezTo>
                    <a:cubicBezTo>
                      <a:pt x="391058" y="428008"/>
                      <a:pt x="424929" y="400295"/>
                      <a:pt x="452642" y="363345"/>
                    </a:cubicBezTo>
                    <a:cubicBezTo>
                      <a:pt x="480354" y="323315"/>
                      <a:pt x="495750" y="277127"/>
                      <a:pt x="495750" y="227860"/>
                    </a:cubicBezTo>
                    <a:cubicBezTo>
                      <a:pt x="495750" y="193989"/>
                      <a:pt x="486513" y="157039"/>
                      <a:pt x="471117" y="126247"/>
                    </a:cubicBezTo>
                    <a:cubicBezTo>
                      <a:pt x="449562" y="86217"/>
                      <a:pt x="415691" y="52346"/>
                      <a:pt x="372583" y="27713"/>
                    </a:cubicBezTo>
                    <a:close/>
                    <a:moveTo>
                      <a:pt x="415691" y="243256"/>
                    </a:moveTo>
                    <a:cubicBezTo>
                      <a:pt x="415691" y="289444"/>
                      <a:pt x="403374" y="329474"/>
                      <a:pt x="375662" y="360266"/>
                    </a:cubicBezTo>
                    <a:cubicBezTo>
                      <a:pt x="344870" y="397216"/>
                      <a:pt x="301761" y="415691"/>
                      <a:pt x="249415" y="415691"/>
                    </a:cubicBezTo>
                    <a:cubicBezTo>
                      <a:pt x="187831" y="415691"/>
                      <a:pt x="138564" y="387978"/>
                      <a:pt x="107772" y="329474"/>
                    </a:cubicBezTo>
                    <a:cubicBezTo>
                      <a:pt x="89297"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8640"/>
              </a:p>
            </p:txBody>
          </p:sp>
          <p:sp>
            <p:nvSpPr>
              <p:cNvPr id="45" name="Freeform 44">
                <a:extLst>
                  <a:ext uri="{FF2B5EF4-FFF2-40B4-BE49-F238E27FC236}">
                    <a16:creationId xmlns:a16="http://schemas.microsoft.com/office/drawing/2014/main" id="{803CBE2B-56BA-A30C-139E-BDB6390A2921}"/>
                  </a:ext>
                </a:extLst>
              </p:cNvPr>
              <p:cNvSpPr/>
              <p:nvPr/>
            </p:nvSpPr>
            <p:spPr>
              <a:xfrm>
                <a:off x="2846064" y="8305186"/>
                <a:ext cx="421849" cy="449562"/>
              </a:xfrm>
              <a:custGeom>
                <a:avLst/>
                <a:gdLst>
                  <a:gd name="connsiteX0" fmla="*/ 298682 w 421849"/>
                  <a:gd name="connsiteY0" fmla="*/ 341791 h 449562"/>
                  <a:gd name="connsiteX1" fmla="*/ 212464 w 421849"/>
                  <a:gd name="connsiteY1" fmla="*/ 230940 h 449562"/>
                  <a:gd name="connsiteX2" fmla="*/ 292523 w 421849"/>
                  <a:gd name="connsiteY2" fmla="*/ 178593 h 449562"/>
                  <a:gd name="connsiteX3" fmla="*/ 317157 w 421849"/>
                  <a:gd name="connsiteY3" fmla="*/ 113930 h 449562"/>
                  <a:gd name="connsiteX4" fmla="*/ 304840 w 421849"/>
                  <a:gd name="connsiteY4" fmla="*/ 67742 h 449562"/>
                  <a:gd name="connsiteX5" fmla="*/ 270969 w 421849"/>
                  <a:gd name="connsiteY5" fmla="*/ 27713 h 449562"/>
                  <a:gd name="connsiteX6" fmla="*/ 169356 w 421849"/>
                  <a:gd name="connsiteY6" fmla="*/ 0 h 449562"/>
                  <a:gd name="connsiteX7" fmla="*/ 141643 w 421849"/>
                  <a:gd name="connsiteY7" fmla="*/ 0 h 449562"/>
                  <a:gd name="connsiteX8" fmla="*/ 110851 w 421849"/>
                  <a:gd name="connsiteY8" fmla="*/ 0 h 449562"/>
                  <a:gd name="connsiteX9" fmla="*/ 0 w 421849"/>
                  <a:gd name="connsiteY9" fmla="*/ 0 h 449562"/>
                  <a:gd name="connsiteX10" fmla="*/ 12317 w 421849"/>
                  <a:gd name="connsiteY10" fmla="*/ 6158 h 449562"/>
                  <a:gd name="connsiteX11" fmla="*/ 33871 w 421849"/>
                  <a:gd name="connsiteY11" fmla="*/ 27713 h 449562"/>
                  <a:gd name="connsiteX12" fmla="*/ 40030 w 421849"/>
                  <a:gd name="connsiteY12" fmla="*/ 89296 h 449562"/>
                  <a:gd name="connsiteX13" fmla="*/ 40030 w 421849"/>
                  <a:gd name="connsiteY13" fmla="*/ 360266 h 449562"/>
                  <a:gd name="connsiteX14" fmla="*/ 33871 w 421849"/>
                  <a:gd name="connsiteY14" fmla="*/ 418771 h 449562"/>
                  <a:gd name="connsiteX15" fmla="*/ 12317 w 421849"/>
                  <a:gd name="connsiteY15" fmla="*/ 443404 h 449562"/>
                  <a:gd name="connsiteX16" fmla="*/ 0 w 421849"/>
                  <a:gd name="connsiteY16" fmla="*/ 449563 h 449562"/>
                  <a:gd name="connsiteX17" fmla="*/ 153960 w 421849"/>
                  <a:gd name="connsiteY17" fmla="*/ 449563 h 449562"/>
                  <a:gd name="connsiteX18" fmla="*/ 141643 w 421849"/>
                  <a:gd name="connsiteY18" fmla="*/ 443404 h 449562"/>
                  <a:gd name="connsiteX19" fmla="*/ 120089 w 421849"/>
                  <a:gd name="connsiteY19" fmla="*/ 421849 h 449562"/>
                  <a:gd name="connsiteX20" fmla="*/ 113930 w 421849"/>
                  <a:gd name="connsiteY20" fmla="*/ 360266 h 449562"/>
                  <a:gd name="connsiteX21" fmla="*/ 113930 w 421849"/>
                  <a:gd name="connsiteY21" fmla="*/ 55426 h 449562"/>
                  <a:gd name="connsiteX22" fmla="*/ 157039 w 421849"/>
                  <a:gd name="connsiteY22" fmla="*/ 49267 h 449562"/>
                  <a:gd name="connsiteX23" fmla="*/ 212464 w 421849"/>
                  <a:gd name="connsiteY23" fmla="*/ 67742 h 449562"/>
                  <a:gd name="connsiteX24" fmla="*/ 237098 w 421849"/>
                  <a:gd name="connsiteY24" fmla="*/ 120088 h 449562"/>
                  <a:gd name="connsiteX25" fmla="*/ 126247 w 421849"/>
                  <a:gd name="connsiteY25" fmla="*/ 212464 h 449562"/>
                  <a:gd name="connsiteX26" fmla="*/ 120089 w 421849"/>
                  <a:gd name="connsiteY26" fmla="*/ 212464 h 449562"/>
                  <a:gd name="connsiteX27" fmla="*/ 123168 w 421849"/>
                  <a:gd name="connsiteY27" fmla="*/ 215544 h 449562"/>
                  <a:gd name="connsiteX28" fmla="*/ 178593 w 421849"/>
                  <a:gd name="connsiteY28" fmla="*/ 298682 h 449562"/>
                  <a:gd name="connsiteX29" fmla="*/ 289444 w 421849"/>
                  <a:gd name="connsiteY29" fmla="*/ 431087 h 449562"/>
                  <a:gd name="connsiteX30" fmla="*/ 347949 w 421849"/>
                  <a:gd name="connsiteY30" fmla="*/ 449563 h 449562"/>
                  <a:gd name="connsiteX31" fmla="*/ 409533 w 421849"/>
                  <a:gd name="connsiteY31" fmla="*/ 446483 h 449562"/>
                  <a:gd name="connsiteX32" fmla="*/ 421849 w 421849"/>
                  <a:gd name="connsiteY32" fmla="*/ 446483 h 449562"/>
                  <a:gd name="connsiteX33" fmla="*/ 412612 w 421849"/>
                  <a:gd name="connsiteY33" fmla="*/ 440325 h 449562"/>
                  <a:gd name="connsiteX34" fmla="*/ 298682 w 421849"/>
                  <a:gd name="connsiteY34" fmla="*/ 34179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1849" h="449562">
                    <a:moveTo>
                      <a:pt x="298682" y="341791"/>
                    </a:moveTo>
                    <a:cubicBezTo>
                      <a:pt x="261731" y="298682"/>
                      <a:pt x="234019" y="261731"/>
                      <a:pt x="212464" y="230940"/>
                    </a:cubicBezTo>
                    <a:cubicBezTo>
                      <a:pt x="246336" y="221702"/>
                      <a:pt x="274048" y="203227"/>
                      <a:pt x="292523" y="178593"/>
                    </a:cubicBezTo>
                    <a:cubicBezTo>
                      <a:pt x="307919" y="157039"/>
                      <a:pt x="317157" y="135484"/>
                      <a:pt x="317157" y="113930"/>
                    </a:cubicBezTo>
                    <a:cubicBezTo>
                      <a:pt x="317157" y="98534"/>
                      <a:pt x="314078" y="83138"/>
                      <a:pt x="304840" y="67742"/>
                    </a:cubicBezTo>
                    <a:cubicBezTo>
                      <a:pt x="295603" y="52346"/>
                      <a:pt x="286365" y="36950"/>
                      <a:pt x="270969" y="27713"/>
                    </a:cubicBezTo>
                    <a:cubicBezTo>
                      <a:pt x="246336" y="9238"/>
                      <a:pt x="212464" y="0"/>
                      <a:pt x="169356" y="0"/>
                    </a:cubicBezTo>
                    <a:cubicBezTo>
                      <a:pt x="163197" y="0"/>
                      <a:pt x="153960" y="0"/>
                      <a:pt x="141643" y="0"/>
                    </a:cubicBezTo>
                    <a:cubicBezTo>
                      <a:pt x="117009" y="0"/>
                      <a:pt x="110851" y="0"/>
                      <a:pt x="110851" y="0"/>
                    </a:cubicBezTo>
                    <a:lnTo>
                      <a:pt x="0" y="0"/>
                    </a:lnTo>
                    <a:lnTo>
                      <a:pt x="12317" y="6158"/>
                    </a:lnTo>
                    <a:cubicBezTo>
                      <a:pt x="21554" y="12317"/>
                      <a:pt x="30792" y="18475"/>
                      <a:pt x="33871" y="27713"/>
                    </a:cubicBezTo>
                    <a:cubicBezTo>
                      <a:pt x="36950" y="40030"/>
                      <a:pt x="40030" y="58504"/>
                      <a:pt x="40030" y="89296"/>
                    </a:cubicBezTo>
                    <a:lnTo>
                      <a:pt x="40030" y="360266"/>
                    </a:lnTo>
                    <a:cubicBezTo>
                      <a:pt x="40030"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55426"/>
                    </a:lnTo>
                    <a:cubicBezTo>
                      <a:pt x="132405" y="52346"/>
                      <a:pt x="144722" y="49267"/>
                      <a:pt x="157039" y="49267"/>
                    </a:cubicBezTo>
                    <a:cubicBezTo>
                      <a:pt x="178593" y="49267"/>
                      <a:pt x="197068" y="55426"/>
                      <a:pt x="212464" y="67742"/>
                    </a:cubicBezTo>
                    <a:cubicBezTo>
                      <a:pt x="227860" y="80059"/>
                      <a:pt x="237098" y="98534"/>
                      <a:pt x="237098" y="120088"/>
                    </a:cubicBezTo>
                    <a:cubicBezTo>
                      <a:pt x="237098" y="169356"/>
                      <a:pt x="200148" y="200148"/>
                      <a:pt x="126247" y="212464"/>
                    </a:cubicBezTo>
                    <a:lnTo>
                      <a:pt x="120089" y="212464"/>
                    </a:lnTo>
                    <a:lnTo>
                      <a:pt x="123168" y="215544"/>
                    </a:lnTo>
                    <a:cubicBezTo>
                      <a:pt x="141643" y="246336"/>
                      <a:pt x="160118" y="274048"/>
                      <a:pt x="178593" y="298682"/>
                    </a:cubicBezTo>
                    <a:cubicBezTo>
                      <a:pt x="224781" y="366424"/>
                      <a:pt x="261731" y="409533"/>
                      <a:pt x="289444" y="431087"/>
                    </a:cubicBezTo>
                    <a:cubicBezTo>
                      <a:pt x="307919" y="443404"/>
                      <a:pt x="326395" y="449563"/>
                      <a:pt x="347949" y="449563"/>
                    </a:cubicBezTo>
                    <a:cubicBezTo>
                      <a:pt x="357186" y="449563"/>
                      <a:pt x="378741" y="449563"/>
                      <a:pt x="409533" y="446483"/>
                    </a:cubicBezTo>
                    <a:lnTo>
                      <a:pt x="421849" y="446483"/>
                    </a:lnTo>
                    <a:lnTo>
                      <a:pt x="412612" y="440325"/>
                    </a:lnTo>
                    <a:cubicBezTo>
                      <a:pt x="375662" y="421849"/>
                      <a:pt x="338711" y="387979"/>
                      <a:pt x="298682" y="341791"/>
                    </a:cubicBezTo>
                    <a:close/>
                  </a:path>
                </a:pathLst>
              </a:custGeom>
              <a:solidFill>
                <a:srgbClr val="FFFFFF"/>
              </a:solidFill>
              <a:ln w="30780" cap="flat">
                <a:noFill/>
                <a:prstDash val="solid"/>
                <a:miter/>
              </a:ln>
            </p:spPr>
            <p:txBody>
              <a:bodyPr rtlCol="0" anchor="ctr"/>
              <a:lstStyle/>
              <a:p>
                <a:endParaRPr lang="en-US" sz="8640"/>
              </a:p>
            </p:txBody>
          </p:sp>
          <p:sp>
            <p:nvSpPr>
              <p:cNvPr id="46" name="Freeform 45">
                <a:extLst>
                  <a:ext uri="{FF2B5EF4-FFF2-40B4-BE49-F238E27FC236}">
                    <a16:creationId xmlns:a16="http://schemas.microsoft.com/office/drawing/2014/main" id="{AA21BA71-4555-5EEC-0A1B-58AE7397FC2F}"/>
                  </a:ext>
                </a:extLst>
              </p:cNvPr>
              <p:cNvSpPr/>
              <p:nvPr/>
            </p:nvSpPr>
            <p:spPr>
              <a:xfrm>
                <a:off x="3200171" y="8302107"/>
                <a:ext cx="360265" cy="455720"/>
              </a:xfrm>
              <a:custGeom>
                <a:avLst/>
                <a:gdLst>
                  <a:gd name="connsiteX0" fmla="*/ 317157 w 360265"/>
                  <a:gd name="connsiteY0" fmla="*/ 3079 h 455720"/>
                  <a:gd name="connsiteX1" fmla="*/ 64663 w 360265"/>
                  <a:gd name="connsiteY1" fmla="*/ 3079 h 455720"/>
                  <a:gd name="connsiteX2" fmla="*/ 30792 w 360265"/>
                  <a:gd name="connsiteY2" fmla="*/ 0 h 455720"/>
                  <a:gd name="connsiteX3" fmla="*/ 27713 w 360265"/>
                  <a:gd name="connsiteY3" fmla="*/ 0 h 455720"/>
                  <a:gd name="connsiteX4" fmla="*/ 0 w 360265"/>
                  <a:gd name="connsiteY4" fmla="*/ 92376 h 455720"/>
                  <a:gd name="connsiteX5" fmla="*/ 9237 w 360265"/>
                  <a:gd name="connsiteY5" fmla="*/ 86218 h 455720"/>
                  <a:gd name="connsiteX6" fmla="*/ 30792 w 360265"/>
                  <a:gd name="connsiteY6" fmla="*/ 70822 h 455720"/>
                  <a:gd name="connsiteX7" fmla="*/ 92376 w 360265"/>
                  <a:gd name="connsiteY7" fmla="*/ 61584 h 455720"/>
                  <a:gd name="connsiteX8" fmla="*/ 144722 w 360265"/>
                  <a:gd name="connsiteY8" fmla="*/ 64663 h 455720"/>
                  <a:gd name="connsiteX9" fmla="*/ 144722 w 360265"/>
                  <a:gd name="connsiteY9" fmla="*/ 366424 h 455720"/>
                  <a:gd name="connsiteX10" fmla="*/ 138564 w 360265"/>
                  <a:gd name="connsiteY10" fmla="*/ 424929 h 455720"/>
                  <a:gd name="connsiteX11" fmla="*/ 117009 w 360265"/>
                  <a:gd name="connsiteY11" fmla="*/ 449563 h 455720"/>
                  <a:gd name="connsiteX12" fmla="*/ 104693 w 360265"/>
                  <a:gd name="connsiteY12" fmla="*/ 455721 h 455720"/>
                  <a:gd name="connsiteX13" fmla="*/ 261731 w 360265"/>
                  <a:gd name="connsiteY13" fmla="*/ 455721 h 455720"/>
                  <a:gd name="connsiteX14" fmla="*/ 252494 w 360265"/>
                  <a:gd name="connsiteY14" fmla="*/ 449563 h 455720"/>
                  <a:gd name="connsiteX15" fmla="*/ 227860 w 360265"/>
                  <a:gd name="connsiteY15" fmla="*/ 424929 h 455720"/>
                  <a:gd name="connsiteX16" fmla="*/ 218623 w 360265"/>
                  <a:gd name="connsiteY16" fmla="*/ 375662 h 455720"/>
                  <a:gd name="connsiteX17" fmla="*/ 218623 w 360265"/>
                  <a:gd name="connsiteY17" fmla="*/ 67743 h 455720"/>
                  <a:gd name="connsiteX18" fmla="*/ 274048 w 360265"/>
                  <a:gd name="connsiteY18" fmla="*/ 64663 h 455720"/>
                  <a:gd name="connsiteX19" fmla="*/ 317157 w 360265"/>
                  <a:gd name="connsiteY19" fmla="*/ 70822 h 455720"/>
                  <a:gd name="connsiteX20" fmla="*/ 332553 w 360265"/>
                  <a:gd name="connsiteY20" fmla="*/ 86218 h 455720"/>
                  <a:gd name="connsiteX21" fmla="*/ 335632 w 360265"/>
                  <a:gd name="connsiteY21" fmla="*/ 92376 h 455720"/>
                  <a:gd name="connsiteX22" fmla="*/ 360266 w 360265"/>
                  <a:gd name="connsiteY22" fmla="*/ 0 h 455720"/>
                  <a:gd name="connsiteX23" fmla="*/ 354107 w 360265"/>
                  <a:gd name="connsiteY23" fmla="*/ 3079 h 455720"/>
                  <a:gd name="connsiteX24" fmla="*/ 317157 w 360265"/>
                  <a:gd name="connsiteY24" fmla="*/ 307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5720">
                    <a:moveTo>
                      <a:pt x="317157" y="3079"/>
                    </a:moveTo>
                    <a:lnTo>
                      <a:pt x="64663" y="3079"/>
                    </a:lnTo>
                    <a:cubicBezTo>
                      <a:pt x="46188" y="3079"/>
                      <a:pt x="36950" y="0"/>
                      <a:pt x="30792" y="0"/>
                    </a:cubicBezTo>
                    <a:lnTo>
                      <a:pt x="27713" y="0"/>
                    </a:lnTo>
                    <a:lnTo>
                      <a:pt x="0" y="92376"/>
                    </a:lnTo>
                    <a:lnTo>
                      <a:pt x="9237" y="86218"/>
                    </a:lnTo>
                    <a:cubicBezTo>
                      <a:pt x="18475" y="80059"/>
                      <a:pt x="24633" y="73901"/>
                      <a:pt x="30792" y="70822"/>
                    </a:cubicBezTo>
                    <a:cubicBezTo>
                      <a:pt x="46188" y="64663"/>
                      <a:pt x="64663" y="61584"/>
                      <a:pt x="92376" y="61584"/>
                    </a:cubicBezTo>
                    <a:cubicBezTo>
                      <a:pt x="110851" y="61584"/>
                      <a:pt x="126247" y="61584"/>
                      <a:pt x="144722" y="64663"/>
                    </a:cubicBezTo>
                    <a:lnTo>
                      <a:pt x="144722" y="366424"/>
                    </a:lnTo>
                    <a:cubicBezTo>
                      <a:pt x="144722" y="394137"/>
                      <a:pt x="141643" y="412612"/>
                      <a:pt x="138564" y="424929"/>
                    </a:cubicBezTo>
                    <a:cubicBezTo>
                      <a:pt x="135485" y="434167"/>
                      <a:pt x="126247" y="443404"/>
                      <a:pt x="117009" y="449563"/>
                    </a:cubicBezTo>
                    <a:lnTo>
                      <a:pt x="104693" y="455721"/>
                    </a:lnTo>
                    <a:lnTo>
                      <a:pt x="261731" y="455721"/>
                    </a:lnTo>
                    <a:lnTo>
                      <a:pt x="252494" y="449563"/>
                    </a:lnTo>
                    <a:cubicBezTo>
                      <a:pt x="240177" y="443404"/>
                      <a:pt x="234019" y="434167"/>
                      <a:pt x="227860" y="424929"/>
                    </a:cubicBezTo>
                    <a:cubicBezTo>
                      <a:pt x="221702" y="415691"/>
                      <a:pt x="218623" y="397216"/>
                      <a:pt x="218623" y="375662"/>
                    </a:cubicBezTo>
                    <a:lnTo>
                      <a:pt x="218623" y="67743"/>
                    </a:lnTo>
                    <a:cubicBezTo>
                      <a:pt x="255573" y="67743"/>
                      <a:pt x="270969" y="64663"/>
                      <a:pt x="274048" y="64663"/>
                    </a:cubicBezTo>
                    <a:cubicBezTo>
                      <a:pt x="295603" y="64663"/>
                      <a:pt x="307919" y="67743"/>
                      <a:pt x="317157" y="70822"/>
                    </a:cubicBezTo>
                    <a:cubicBezTo>
                      <a:pt x="323315" y="73901"/>
                      <a:pt x="329474" y="80059"/>
                      <a:pt x="332553" y="86218"/>
                    </a:cubicBezTo>
                    <a:lnTo>
                      <a:pt x="335632" y="92376"/>
                    </a:lnTo>
                    <a:lnTo>
                      <a:pt x="360266" y="0"/>
                    </a:lnTo>
                    <a:lnTo>
                      <a:pt x="354107" y="3079"/>
                    </a:lnTo>
                    <a:cubicBezTo>
                      <a:pt x="351028" y="0"/>
                      <a:pt x="338711" y="3079"/>
                      <a:pt x="317157" y="3079"/>
                    </a:cubicBezTo>
                    <a:close/>
                  </a:path>
                </a:pathLst>
              </a:custGeom>
              <a:solidFill>
                <a:srgbClr val="FFFFFF"/>
              </a:solidFill>
              <a:ln w="30780" cap="flat">
                <a:noFill/>
                <a:prstDash val="solid"/>
                <a:miter/>
              </a:ln>
            </p:spPr>
            <p:txBody>
              <a:bodyPr rtlCol="0" anchor="ctr"/>
              <a:lstStyle/>
              <a:p>
                <a:endParaRPr lang="en-US" sz="8640"/>
              </a:p>
            </p:txBody>
          </p:sp>
          <p:sp>
            <p:nvSpPr>
              <p:cNvPr id="47" name="Freeform 46">
                <a:extLst>
                  <a:ext uri="{FF2B5EF4-FFF2-40B4-BE49-F238E27FC236}">
                    <a16:creationId xmlns:a16="http://schemas.microsoft.com/office/drawing/2014/main" id="{EED912DA-07A0-6C6D-596F-7190718E21B7}"/>
                  </a:ext>
                </a:extLst>
              </p:cNvPr>
              <p:cNvSpPr/>
              <p:nvPr/>
            </p:nvSpPr>
            <p:spPr>
              <a:xfrm>
                <a:off x="3569674" y="8305186"/>
                <a:ext cx="461879" cy="449562"/>
              </a:xfrm>
              <a:custGeom>
                <a:avLst/>
                <a:gdLst>
                  <a:gd name="connsiteX0" fmla="*/ 428008 w 461879"/>
                  <a:gd name="connsiteY0" fmla="*/ 30792 h 449562"/>
                  <a:gd name="connsiteX1" fmla="*/ 449562 w 461879"/>
                  <a:gd name="connsiteY1" fmla="*/ 6158 h 449562"/>
                  <a:gd name="connsiteX2" fmla="*/ 461879 w 461879"/>
                  <a:gd name="connsiteY2" fmla="*/ 0 h 449562"/>
                  <a:gd name="connsiteX3" fmla="*/ 307919 w 461879"/>
                  <a:gd name="connsiteY3" fmla="*/ 0 h 449562"/>
                  <a:gd name="connsiteX4" fmla="*/ 320236 w 461879"/>
                  <a:gd name="connsiteY4" fmla="*/ 6158 h 449562"/>
                  <a:gd name="connsiteX5" fmla="*/ 341791 w 461879"/>
                  <a:gd name="connsiteY5" fmla="*/ 27713 h 449562"/>
                  <a:gd name="connsiteX6" fmla="*/ 347949 w 461879"/>
                  <a:gd name="connsiteY6" fmla="*/ 89296 h 449562"/>
                  <a:gd name="connsiteX7" fmla="*/ 347949 w 461879"/>
                  <a:gd name="connsiteY7" fmla="*/ 178593 h 449562"/>
                  <a:gd name="connsiteX8" fmla="*/ 113930 w 461879"/>
                  <a:gd name="connsiteY8" fmla="*/ 178593 h 449562"/>
                  <a:gd name="connsiteX9" fmla="*/ 113930 w 461879"/>
                  <a:gd name="connsiteY9" fmla="*/ 89296 h 449562"/>
                  <a:gd name="connsiteX10" fmla="*/ 120089 w 461879"/>
                  <a:gd name="connsiteY10" fmla="*/ 30792 h 449562"/>
                  <a:gd name="connsiteX11" fmla="*/ 141643 w 461879"/>
                  <a:gd name="connsiteY11" fmla="*/ 6158 h 449562"/>
                  <a:gd name="connsiteX12" fmla="*/ 153960 w 461879"/>
                  <a:gd name="connsiteY12" fmla="*/ 0 h 449562"/>
                  <a:gd name="connsiteX13" fmla="*/ 0 w 461879"/>
                  <a:gd name="connsiteY13" fmla="*/ 0 h 449562"/>
                  <a:gd name="connsiteX14" fmla="*/ 12317 w 461879"/>
                  <a:gd name="connsiteY14" fmla="*/ 6158 h 449562"/>
                  <a:gd name="connsiteX15" fmla="*/ 33871 w 461879"/>
                  <a:gd name="connsiteY15" fmla="*/ 27713 h 449562"/>
                  <a:gd name="connsiteX16" fmla="*/ 40029 w 461879"/>
                  <a:gd name="connsiteY16" fmla="*/ 89296 h 449562"/>
                  <a:gd name="connsiteX17" fmla="*/ 40029 w 461879"/>
                  <a:gd name="connsiteY17" fmla="*/ 360266 h 449562"/>
                  <a:gd name="connsiteX18" fmla="*/ 33871 w 461879"/>
                  <a:gd name="connsiteY18" fmla="*/ 418771 h 449562"/>
                  <a:gd name="connsiteX19" fmla="*/ 12317 w 461879"/>
                  <a:gd name="connsiteY19" fmla="*/ 443404 h 449562"/>
                  <a:gd name="connsiteX20" fmla="*/ 0 w 461879"/>
                  <a:gd name="connsiteY20" fmla="*/ 449563 h 449562"/>
                  <a:gd name="connsiteX21" fmla="*/ 153960 w 461879"/>
                  <a:gd name="connsiteY21" fmla="*/ 449563 h 449562"/>
                  <a:gd name="connsiteX22" fmla="*/ 141643 w 461879"/>
                  <a:gd name="connsiteY22" fmla="*/ 443404 h 449562"/>
                  <a:gd name="connsiteX23" fmla="*/ 120089 w 461879"/>
                  <a:gd name="connsiteY23" fmla="*/ 421849 h 449562"/>
                  <a:gd name="connsiteX24" fmla="*/ 113930 w 461879"/>
                  <a:gd name="connsiteY24" fmla="*/ 360266 h 449562"/>
                  <a:gd name="connsiteX25" fmla="*/ 113930 w 461879"/>
                  <a:gd name="connsiteY25" fmla="*/ 237098 h 449562"/>
                  <a:gd name="connsiteX26" fmla="*/ 347949 w 461879"/>
                  <a:gd name="connsiteY26" fmla="*/ 237098 h 449562"/>
                  <a:gd name="connsiteX27" fmla="*/ 347949 w 461879"/>
                  <a:gd name="connsiteY27" fmla="*/ 360266 h 449562"/>
                  <a:gd name="connsiteX28" fmla="*/ 341791 w 461879"/>
                  <a:gd name="connsiteY28" fmla="*/ 418771 h 449562"/>
                  <a:gd name="connsiteX29" fmla="*/ 320236 w 461879"/>
                  <a:gd name="connsiteY29" fmla="*/ 443404 h 449562"/>
                  <a:gd name="connsiteX30" fmla="*/ 307919 w 461879"/>
                  <a:gd name="connsiteY30" fmla="*/ 449563 h 449562"/>
                  <a:gd name="connsiteX31" fmla="*/ 461879 w 461879"/>
                  <a:gd name="connsiteY31" fmla="*/ 449563 h 449562"/>
                  <a:gd name="connsiteX32" fmla="*/ 449562 w 461879"/>
                  <a:gd name="connsiteY32" fmla="*/ 443404 h 449562"/>
                  <a:gd name="connsiteX33" fmla="*/ 428008 w 461879"/>
                  <a:gd name="connsiteY33" fmla="*/ 421849 h 449562"/>
                  <a:gd name="connsiteX34" fmla="*/ 421849 w 461879"/>
                  <a:gd name="connsiteY34" fmla="*/ 360266 h 449562"/>
                  <a:gd name="connsiteX35" fmla="*/ 421849 w 461879"/>
                  <a:gd name="connsiteY35" fmla="*/ 89296 h 449562"/>
                  <a:gd name="connsiteX36" fmla="*/ 428008 w 461879"/>
                  <a:gd name="connsiteY36" fmla="*/ 30792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79" h="449562">
                    <a:moveTo>
                      <a:pt x="428008" y="30792"/>
                    </a:moveTo>
                    <a:cubicBezTo>
                      <a:pt x="431087" y="21554"/>
                      <a:pt x="440325" y="12317"/>
                      <a:pt x="449562" y="6158"/>
                    </a:cubicBezTo>
                    <a:lnTo>
                      <a:pt x="461879" y="0"/>
                    </a:lnTo>
                    <a:lnTo>
                      <a:pt x="307919" y="0"/>
                    </a:lnTo>
                    <a:lnTo>
                      <a:pt x="320236" y="6158"/>
                    </a:lnTo>
                    <a:cubicBezTo>
                      <a:pt x="329474" y="12317"/>
                      <a:pt x="338711" y="18475"/>
                      <a:pt x="341791" y="27713"/>
                    </a:cubicBezTo>
                    <a:cubicBezTo>
                      <a:pt x="347949" y="40030"/>
                      <a:pt x="347949" y="58504"/>
                      <a:pt x="347949" y="89296"/>
                    </a:cubicBezTo>
                    <a:lnTo>
                      <a:pt x="347949" y="178593"/>
                    </a:lnTo>
                    <a:lnTo>
                      <a:pt x="113930" y="178593"/>
                    </a:lnTo>
                    <a:lnTo>
                      <a:pt x="113930" y="89296"/>
                    </a:lnTo>
                    <a:cubicBezTo>
                      <a:pt x="113930" y="61584"/>
                      <a:pt x="117009" y="43109"/>
                      <a:pt x="120089" y="30792"/>
                    </a:cubicBezTo>
                    <a:cubicBezTo>
                      <a:pt x="123168" y="21554"/>
                      <a:pt x="132405" y="12317"/>
                      <a:pt x="141643" y="6158"/>
                    </a:cubicBezTo>
                    <a:lnTo>
                      <a:pt x="153960" y="0"/>
                    </a:lnTo>
                    <a:lnTo>
                      <a:pt x="0" y="0"/>
                    </a:lnTo>
                    <a:lnTo>
                      <a:pt x="12317" y="6158"/>
                    </a:lnTo>
                    <a:cubicBezTo>
                      <a:pt x="21554" y="12317"/>
                      <a:pt x="30792" y="18475"/>
                      <a:pt x="33871" y="27713"/>
                    </a:cubicBezTo>
                    <a:cubicBezTo>
                      <a:pt x="36950" y="40030"/>
                      <a:pt x="40029" y="58504"/>
                      <a:pt x="40029" y="89296"/>
                    </a:cubicBezTo>
                    <a:lnTo>
                      <a:pt x="40029" y="360266"/>
                    </a:lnTo>
                    <a:cubicBezTo>
                      <a:pt x="40029"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237098"/>
                    </a:lnTo>
                    <a:lnTo>
                      <a:pt x="347949" y="237098"/>
                    </a:lnTo>
                    <a:lnTo>
                      <a:pt x="347949" y="360266"/>
                    </a:lnTo>
                    <a:cubicBezTo>
                      <a:pt x="347949" y="387979"/>
                      <a:pt x="344870" y="406454"/>
                      <a:pt x="341791" y="418771"/>
                    </a:cubicBezTo>
                    <a:cubicBezTo>
                      <a:pt x="338711" y="428008"/>
                      <a:pt x="329474" y="437245"/>
                      <a:pt x="320236" y="443404"/>
                    </a:cubicBezTo>
                    <a:lnTo>
                      <a:pt x="307919" y="449563"/>
                    </a:lnTo>
                    <a:lnTo>
                      <a:pt x="461879" y="449563"/>
                    </a:lnTo>
                    <a:lnTo>
                      <a:pt x="449562" y="443404"/>
                    </a:lnTo>
                    <a:cubicBezTo>
                      <a:pt x="440325" y="437245"/>
                      <a:pt x="431087" y="431087"/>
                      <a:pt x="428008" y="421849"/>
                    </a:cubicBezTo>
                    <a:cubicBezTo>
                      <a:pt x="421849" y="409533"/>
                      <a:pt x="421849" y="391058"/>
                      <a:pt x="421849" y="360266"/>
                    </a:cubicBezTo>
                    <a:lnTo>
                      <a:pt x="421849" y="89296"/>
                    </a:lnTo>
                    <a:cubicBezTo>
                      <a:pt x="421849" y="61584"/>
                      <a:pt x="421849" y="43109"/>
                      <a:pt x="428008" y="30792"/>
                    </a:cubicBezTo>
                    <a:close/>
                  </a:path>
                </a:pathLst>
              </a:custGeom>
              <a:solidFill>
                <a:srgbClr val="FFFFFF"/>
              </a:solidFill>
              <a:ln w="30780" cap="flat">
                <a:noFill/>
                <a:prstDash val="solid"/>
                <a:miter/>
              </a:ln>
            </p:spPr>
            <p:txBody>
              <a:bodyPr rtlCol="0" anchor="ctr"/>
              <a:lstStyle/>
              <a:p>
                <a:endParaRPr lang="en-US" sz="8640"/>
              </a:p>
            </p:txBody>
          </p:sp>
          <p:sp>
            <p:nvSpPr>
              <p:cNvPr id="48" name="Freeform 47">
                <a:extLst>
                  <a:ext uri="{FF2B5EF4-FFF2-40B4-BE49-F238E27FC236}">
                    <a16:creationId xmlns:a16="http://schemas.microsoft.com/office/drawing/2014/main" id="{29DD7EEE-B8BC-F11B-0BB0-9F3C77C7DCC6}"/>
                  </a:ext>
                </a:extLst>
              </p:cNvPr>
              <p:cNvSpPr/>
              <p:nvPr/>
            </p:nvSpPr>
            <p:spPr>
              <a:xfrm>
                <a:off x="4225542" y="8305186"/>
                <a:ext cx="431087" cy="449562"/>
              </a:xfrm>
              <a:custGeom>
                <a:avLst/>
                <a:gdLst>
                  <a:gd name="connsiteX0" fmla="*/ 391058 w 431087"/>
                  <a:gd name="connsiteY0" fmla="*/ 98534 h 449562"/>
                  <a:gd name="connsiteX1" fmla="*/ 283286 w 431087"/>
                  <a:gd name="connsiteY1" fmla="*/ 15396 h 449562"/>
                  <a:gd name="connsiteX2" fmla="*/ 175514 w 431087"/>
                  <a:gd name="connsiteY2" fmla="*/ 0 h 449562"/>
                  <a:gd name="connsiteX3" fmla="*/ 123168 w 431087"/>
                  <a:gd name="connsiteY3" fmla="*/ 0 h 449562"/>
                  <a:gd name="connsiteX4" fmla="*/ 80059 w 431087"/>
                  <a:gd name="connsiteY4" fmla="*/ 0 h 449562"/>
                  <a:gd name="connsiteX5" fmla="*/ 0 w 431087"/>
                  <a:gd name="connsiteY5" fmla="*/ 0 h 449562"/>
                  <a:gd name="connsiteX6" fmla="*/ 12317 w 431087"/>
                  <a:gd name="connsiteY6" fmla="*/ 6158 h 449562"/>
                  <a:gd name="connsiteX7" fmla="*/ 33871 w 431087"/>
                  <a:gd name="connsiteY7" fmla="*/ 27713 h 449562"/>
                  <a:gd name="connsiteX8" fmla="*/ 40030 w 431087"/>
                  <a:gd name="connsiteY8" fmla="*/ 89296 h 449562"/>
                  <a:gd name="connsiteX9" fmla="*/ 40030 w 431087"/>
                  <a:gd name="connsiteY9" fmla="*/ 357187 h 449562"/>
                  <a:gd name="connsiteX10" fmla="*/ 27713 w 431087"/>
                  <a:gd name="connsiteY10" fmla="*/ 428008 h 449562"/>
                  <a:gd name="connsiteX11" fmla="*/ 12317 w 431087"/>
                  <a:gd name="connsiteY11" fmla="*/ 443404 h 449562"/>
                  <a:gd name="connsiteX12" fmla="*/ 6159 w 431087"/>
                  <a:gd name="connsiteY12" fmla="*/ 449563 h 449562"/>
                  <a:gd name="connsiteX13" fmla="*/ 123168 w 431087"/>
                  <a:gd name="connsiteY13" fmla="*/ 449563 h 449562"/>
                  <a:gd name="connsiteX14" fmla="*/ 237098 w 431087"/>
                  <a:gd name="connsiteY14" fmla="*/ 443404 h 449562"/>
                  <a:gd name="connsiteX15" fmla="*/ 354107 w 431087"/>
                  <a:gd name="connsiteY15" fmla="*/ 391058 h 449562"/>
                  <a:gd name="connsiteX16" fmla="*/ 431087 w 431087"/>
                  <a:gd name="connsiteY16" fmla="*/ 218623 h 449562"/>
                  <a:gd name="connsiteX17" fmla="*/ 391058 w 431087"/>
                  <a:gd name="connsiteY17" fmla="*/ 98534 h 449562"/>
                  <a:gd name="connsiteX18" fmla="*/ 347949 w 431087"/>
                  <a:gd name="connsiteY18" fmla="*/ 224781 h 449562"/>
                  <a:gd name="connsiteX19" fmla="*/ 280207 w 431087"/>
                  <a:gd name="connsiteY19" fmla="*/ 360266 h 449562"/>
                  <a:gd name="connsiteX20" fmla="*/ 157039 w 431087"/>
                  <a:gd name="connsiteY20" fmla="*/ 387979 h 449562"/>
                  <a:gd name="connsiteX21" fmla="*/ 110851 w 431087"/>
                  <a:gd name="connsiteY21" fmla="*/ 384899 h 449562"/>
                  <a:gd name="connsiteX22" fmla="*/ 110851 w 431087"/>
                  <a:gd name="connsiteY22" fmla="*/ 55426 h 449562"/>
                  <a:gd name="connsiteX23" fmla="*/ 169356 w 431087"/>
                  <a:gd name="connsiteY23" fmla="*/ 49267 h 449562"/>
                  <a:gd name="connsiteX24" fmla="*/ 326395 w 431087"/>
                  <a:gd name="connsiteY24" fmla="*/ 135484 h 449562"/>
                  <a:gd name="connsiteX25" fmla="*/ 347949 w 431087"/>
                  <a:gd name="connsiteY25" fmla="*/ 22478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1087" h="449562">
                    <a:moveTo>
                      <a:pt x="391058" y="98534"/>
                    </a:moveTo>
                    <a:cubicBezTo>
                      <a:pt x="366424" y="61584"/>
                      <a:pt x="329474" y="33871"/>
                      <a:pt x="283286" y="15396"/>
                    </a:cubicBezTo>
                    <a:cubicBezTo>
                      <a:pt x="255573" y="3079"/>
                      <a:pt x="218623" y="0"/>
                      <a:pt x="175514" y="0"/>
                    </a:cubicBezTo>
                    <a:cubicBezTo>
                      <a:pt x="160118" y="0"/>
                      <a:pt x="144722" y="0"/>
                      <a:pt x="123168" y="0"/>
                    </a:cubicBezTo>
                    <a:cubicBezTo>
                      <a:pt x="104693" y="0"/>
                      <a:pt x="89297" y="0"/>
                      <a:pt x="80059" y="0"/>
                    </a:cubicBezTo>
                    <a:lnTo>
                      <a:pt x="0" y="0"/>
                    </a:lnTo>
                    <a:lnTo>
                      <a:pt x="12317" y="6158"/>
                    </a:lnTo>
                    <a:cubicBezTo>
                      <a:pt x="21554" y="12317"/>
                      <a:pt x="30792" y="18475"/>
                      <a:pt x="33871" y="27713"/>
                    </a:cubicBezTo>
                    <a:cubicBezTo>
                      <a:pt x="36950" y="40030"/>
                      <a:pt x="40030" y="58504"/>
                      <a:pt x="40030" y="89296"/>
                    </a:cubicBezTo>
                    <a:lnTo>
                      <a:pt x="40030" y="357187"/>
                    </a:lnTo>
                    <a:cubicBezTo>
                      <a:pt x="40030" y="397216"/>
                      <a:pt x="36950" y="418771"/>
                      <a:pt x="27713" y="428008"/>
                    </a:cubicBezTo>
                    <a:cubicBezTo>
                      <a:pt x="24634" y="431087"/>
                      <a:pt x="18475" y="434167"/>
                      <a:pt x="12317" y="443404"/>
                    </a:cubicBezTo>
                    <a:lnTo>
                      <a:pt x="6159" y="449563"/>
                    </a:lnTo>
                    <a:lnTo>
                      <a:pt x="123168" y="449563"/>
                    </a:lnTo>
                    <a:cubicBezTo>
                      <a:pt x="169356" y="449563"/>
                      <a:pt x="209385" y="446483"/>
                      <a:pt x="237098" y="443404"/>
                    </a:cubicBezTo>
                    <a:cubicBezTo>
                      <a:pt x="280207" y="440325"/>
                      <a:pt x="320236" y="421849"/>
                      <a:pt x="354107" y="391058"/>
                    </a:cubicBezTo>
                    <a:cubicBezTo>
                      <a:pt x="406454" y="344870"/>
                      <a:pt x="431087" y="289444"/>
                      <a:pt x="431087" y="218623"/>
                    </a:cubicBezTo>
                    <a:cubicBezTo>
                      <a:pt x="428008" y="172435"/>
                      <a:pt x="415691" y="132405"/>
                      <a:pt x="391058" y="98534"/>
                    </a:cubicBezTo>
                    <a:close/>
                    <a:moveTo>
                      <a:pt x="347949" y="224781"/>
                    </a:moveTo>
                    <a:cubicBezTo>
                      <a:pt x="347949" y="283286"/>
                      <a:pt x="326395" y="329474"/>
                      <a:pt x="280207" y="360266"/>
                    </a:cubicBezTo>
                    <a:cubicBezTo>
                      <a:pt x="252494" y="378741"/>
                      <a:pt x="212464" y="387979"/>
                      <a:pt x="157039" y="387979"/>
                    </a:cubicBezTo>
                    <a:cubicBezTo>
                      <a:pt x="141643" y="387979"/>
                      <a:pt x="126247" y="387979"/>
                      <a:pt x="110851" y="384899"/>
                    </a:cubicBezTo>
                    <a:lnTo>
                      <a:pt x="110851" y="55426"/>
                    </a:lnTo>
                    <a:cubicBezTo>
                      <a:pt x="132405" y="52346"/>
                      <a:pt x="150881" y="49267"/>
                      <a:pt x="169356" y="49267"/>
                    </a:cubicBezTo>
                    <a:cubicBezTo>
                      <a:pt x="246336" y="49267"/>
                      <a:pt x="298682" y="76980"/>
                      <a:pt x="326395" y="135484"/>
                    </a:cubicBezTo>
                    <a:cubicBezTo>
                      <a:pt x="341791" y="163197"/>
                      <a:pt x="347949" y="193989"/>
                      <a:pt x="347949" y="224781"/>
                    </a:cubicBezTo>
                    <a:close/>
                  </a:path>
                </a:pathLst>
              </a:custGeom>
              <a:solidFill>
                <a:srgbClr val="FFFFFF"/>
              </a:solidFill>
              <a:ln w="30780" cap="flat">
                <a:noFill/>
                <a:prstDash val="solid"/>
                <a:miter/>
              </a:ln>
            </p:spPr>
            <p:txBody>
              <a:bodyPr rtlCol="0" anchor="ctr"/>
              <a:lstStyle/>
              <a:p>
                <a:endParaRPr lang="en-US" sz="8640"/>
              </a:p>
            </p:txBody>
          </p:sp>
          <p:sp>
            <p:nvSpPr>
              <p:cNvPr id="49" name="Freeform 48">
                <a:extLst>
                  <a:ext uri="{FF2B5EF4-FFF2-40B4-BE49-F238E27FC236}">
                    <a16:creationId xmlns:a16="http://schemas.microsoft.com/office/drawing/2014/main" id="{58D1E38C-0A6A-BFB9-BAA5-A812A7006A91}"/>
                  </a:ext>
                </a:extLst>
              </p:cNvPr>
              <p:cNvSpPr/>
              <p:nvPr/>
            </p:nvSpPr>
            <p:spPr>
              <a:xfrm>
                <a:off x="4610442" y="8302107"/>
                <a:ext cx="501908" cy="455720"/>
              </a:xfrm>
              <a:custGeom>
                <a:avLst/>
                <a:gdLst>
                  <a:gd name="connsiteX0" fmla="*/ 452641 w 501908"/>
                  <a:gd name="connsiteY0" fmla="*/ 406454 h 455720"/>
                  <a:gd name="connsiteX1" fmla="*/ 428008 w 501908"/>
                  <a:gd name="connsiteY1" fmla="*/ 354107 h 455720"/>
                  <a:gd name="connsiteX2" fmla="*/ 286365 w 501908"/>
                  <a:gd name="connsiteY2" fmla="*/ 3079 h 455720"/>
                  <a:gd name="connsiteX3" fmla="*/ 286365 w 501908"/>
                  <a:gd name="connsiteY3" fmla="*/ 0 h 455720"/>
                  <a:gd name="connsiteX4" fmla="*/ 163197 w 501908"/>
                  <a:gd name="connsiteY4" fmla="*/ 0 h 455720"/>
                  <a:gd name="connsiteX5" fmla="*/ 175514 w 501908"/>
                  <a:gd name="connsiteY5" fmla="*/ 6159 h 455720"/>
                  <a:gd name="connsiteX6" fmla="*/ 193989 w 501908"/>
                  <a:gd name="connsiteY6" fmla="*/ 30792 h 455720"/>
                  <a:gd name="connsiteX7" fmla="*/ 187831 w 501908"/>
                  <a:gd name="connsiteY7" fmla="*/ 58505 h 455720"/>
                  <a:gd name="connsiteX8" fmla="*/ 70822 w 501908"/>
                  <a:gd name="connsiteY8" fmla="*/ 354107 h 455720"/>
                  <a:gd name="connsiteX9" fmla="*/ 52346 w 501908"/>
                  <a:gd name="connsiteY9" fmla="*/ 397216 h 455720"/>
                  <a:gd name="connsiteX10" fmla="*/ 36950 w 501908"/>
                  <a:gd name="connsiteY10" fmla="*/ 421850 h 455720"/>
                  <a:gd name="connsiteX11" fmla="*/ 9238 w 501908"/>
                  <a:gd name="connsiteY11" fmla="*/ 446483 h 455720"/>
                  <a:gd name="connsiteX12" fmla="*/ 0 w 501908"/>
                  <a:gd name="connsiteY12" fmla="*/ 452642 h 455720"/>
                  <a:gd name="connsiteX13" fmla="*/ 147801 w 501908"/>
                  <a:gd name="connsiteY13" fmla="*/ 452642 h 455720"/>
                  <a:gd name="connsiteX14" fmla="*/ 135485 w 501908"/>
                  <a:gd name="connsiteY14" fmla="*/ 446483 h 455720"/>
                  <a:gd name="connsiteX15" fmla="*/ 113930 w 501908"/>
                  <a:gd name="connsiteY15" fmla="*/ 418771 h 455720"/>
                  <a:gd name="connsiteX16" fmla="*/ 120089 w 501908"/>
                  <a:gd name="connsiteY16" fmla="*/ 384899 h 455720"/>
                  <a:gd name="connsiteX17" fmla="*/ 157039 w 501908"/>
                  <a:gd name="connsiteY17" fmla="*/ 286365 h 455720"/>
                  <a:gd name="connsiteX18" fmla="*/ 320236 w 501908"/>
                  <a:gd name="connsiteY18" fmla="*/ 286365 h 455720"/>
                  <a:gd name="connsiteX19" fmla="*/ 360266 w 501908"/>
                  <a:gd name="connsiteY19" fmla="*/ 387979 h 455720"/>
                  <a:gd name="connsiteX20" fmla="*/ 372583 w 501908"/>
                  <a:gd name="connsiteY20" fmla="*/ 424929 h 455720"/>
                  <a:gd name="connsiteX21" fmla="*/ 366424 w 501908"/>
                  <a:gd name="connsiteY21" fmla="*/ 440325 h 455720"/>
                  <a:gd name="connsiteX22" fmla="*/ 351028 w 501908"/>
                  <a:gd name="connsiteY22" fmla="*/ 449563 h 455720"/>
                  <a:gd name="connsiteX23" fmla="*/ 338711 w 501908"/>
                  <a:gd name="connsiteY23" fmla="*/ 455721 h 455720"/>
                  <a:gd name="connsiteX24" fmla="*/ 501909 w 501908"/>
                  <a:gd name="connsiteY24" fmla="*/ 455721 h 455720"/>
                  <a:gd name="connsiteX25" fmla="*/ 492671 w 501908"/>
                  <a:gd name="connsiteY25" fmla="*/ 449563 h 455720"/>
                  <a:gd name="connsiteX26" fmla="*/ 452641 w 501908"/>
                  <a:gd name="connsiteY26" fmla="*/ 406454 h 455720"/>
                  <a:gd name="connsiteX27" fmla="*/ 301761 w 501908"/>
                  <a:gd name="connsiteY27" fmla="*/ 234019 h 455720"/>
                  <a:gd name="connsiteX28" fmla="*/ 175514 w 501908"/>
                  <a:gd name="connsiteY28" fmla="*/ 234019 h 455720"/>
                  <a:gd name="connsiteX29" fmla="*/ 240177 w 501908"/>
                  <a:gd name="connsiteY29" fmla="*/ 70822 h 455720"/>
                  <a:gd name="connsiteX30" fmla="*/ 301761 w 501908"/>
                  <a:gd name="connsiteY30" fmla="*/ 23401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5720">
                    <a:moveTo>
                      <a:pt x="452641" y="406454"/>
                    </a:moveTo>
                    <a:cubicBezTo>
                      <a:pt x="446483" y="397216"/>
                      <a:pt x="440325"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2" y="354107"/>
                    </a:lnTo>
                    <a:cubicBezTo>
                      <a:pt x="61584" y="375662"/>
                      <a:pt x="55426" y="387979"/>
                      <a:pt x="52346" y="397216"/>
                    </a:cubicBezTo>
                    <a:cubicBezTo>
                      <a:pt x="49267" y="406454"/>
                      <a:pt x="43109" y="412612"/>
                      <a:pt x="36950" y="421850"/>
                    </a:cubicBezTo>
                    <a:cubicBezTo>
                      <a:pt x="30792" y="431087"/>
                      <a:pt x="18475" y="437246"/>
                      <a:pt x="9238" y="446483"/>
                    </a:cubicBezTo>
                    <a:lnTo>
                      <a:pt x="0" y="452642"/>
                    </a:lnTo>
                    <a:lnTo>
                      <a:pt x="147801" y="452642"/>
                    </a:lnTo>
                    <a:lnTo>
                      <a:pt x="135485" y="446483"/>
                    </a:lnTo>
                    <a:cubicBezTo>
                      <a:pt x="120089" y="437246"/>
                      <a:pt x="113930" y="428008"/>
                      <a:pt x="113930" y="418771"/>
                    </a:cubicBezTo>
                    <a:cubicBezTo>
                      <a:pt x="113930" y="409533"/>
                      <a:pt x="117009" y="400295"/>
                      <a:pt x="120089" y="384899"/>
                    </a:cubicBezTo>
                    <a:lnTo>
                      <a:pt x="157039" y="286365"/>
                    </a:lnTo>
                    <a:lnTo>
                      <a:pt x="320236" y="286365"/>
                    </a:lnTo>
                    <a:lnTo>
                      <a:pt x="360266" y="387979"/>
                    </a:lnTo>
                    <a:cubicBezTo>
                      <a:pt x="369503" y="412612"/>
                      <a:pt x="372583" y="421850"/>
                      <a:pt x="372583" y="424929"/>
                    </a:cubicBezTo>
                    <a:cubicBezTo>
                      <a:pt x="372583" y="431087"/>
                      <a:pt x="369503" y="434167"/>
                      <a:pt x="366424" y="440325"/>
                    </a:cubicBezTo>
                    <a:cubicBezTo>
                      <a:pt x="363345" y="443404"/>
                      <a:pt x="360266" y="446483"/>
                      <a:pt x="351028" y="449563"/>
                    </a:cubicBezTo>
                    <a:lnTo>
                      <a:pt x="338711" y="455721"/>
                    </a:lnTo>
                    <a:lnTo>
                      <a:pt x="501909" y="455721"/>
                    </a:lnTo>
                    <a:lnTo>
                      <a:pt x="492671" y="449563"/>
                    </a:lnTo>
                    <a:cubicBezTo>
                      <a:pt x="477275" y="434167"/>
                      <a:pt x="464958" y="421850"/>
                      <a:pt x="452641" y="406454"/>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8640"/>
              </a:p>
            </p:txBody>
          </p:sp>
          <p:sp>
            <p:nvSpPr>
              <p:cNvPr id="50" name="Freeform 49">
                <a:extLst>
                  <a:ext uri="{FF2B5EF4-FFF2-40B4-BE49-F238E27FC236}">
                    <a16:creationId xmlns:a16="http://schemas.microsoft.com/office/drawing/2014/main" id="{AE9C46EA-6355-48C8-3E56-5DE2198DE4A6}"/>
                  </a:ext>
                </a:extLst>
              </p:cNvPr>
              <p:cNvSpPr/>
              <p:nvPr/>
            </p:nvSpPr>
            <p:spPr>
              <a:xfrm>
                <a:off x="5250914" y="8305186"/>
                <a:ext cx="301761" cy="452641"/>
              </a:xfrm>
              <a:custGeom>
                <a:avLst/>
                <a:gdLst>
                  <a:gd name="connsiteX0" fmla="*/ 240177 w 301761"/>
                  <a:gd name="connsiteY0" fmla="*/ 397216 h 452641"/>
                  <a:gd name="connsiteX1" fmla="*/ 190910 w 301761"/>
                  <a:gd name="connsiteY1" fmla="*/ 341791 h 452641"/>
                  <a:gd name="connsiteX2" fmla="*/ 95455 w 301761"/>
                  <a:gd name="connsiteY2" fmla="*/ 215544 h 452641"/>
                  <a:gd name="connsiteX3" fmla="*/ 83138 w 301761"/>
                  <a:gd name="connsiteY3" fmla="*/ 200148 h 452641"/>
                  <a:gd name="connsiteX4" fmla="*/ 240177 w 301761"/>
                  <a:gd name="connsiteY4" fmla="*/ 0 h 452641"/>
                  <a:gd name="connsiteX5" fmla="*/ 101613 w 301761"/>
                  <a:gd name="connsiteY5" fmla="*/ 0 h 452641"/>
                  <a:gd name="connsiteX6" fmla="*/ 110851 w 301761"/>
                  <a:gd name="connsiteY6" fmla="*/ 6158 h 452641"/>
                  <a:gd name="connsiteX7" fmla="*/ 129326 w 301761"/>
                  <a:gd name="connsiteY7" fmla="*/ 30792 h 452641"/>
                  <a:gd name="connsiteX8" fmla="*/ 95455 w 301761"/>
                  <a:gd name="connsiteY8" fmla="*/ 89296 h 452641"/>
                  <a:gd name="connsiteX9" fmla="*/ 0 w 301761"/>
                  <a:gd name="connsiteY9" fmla="*/ 215544 h 452641"/>
                  <a:gd name="connsiteX10" fmla="*/ 3079 w 301761"/>
                  <a:gd name="connsiteY10" fmla="*/ 218623 h 452641"/>
                  <a:gd name="connsiteX11" fmla="*/ 76980 w 301761"/>
                  <a:gd name="connsiteY11" fmla="*/ 320236 h 452641"/>
                  <a:gd name="connsiteX12" fmla="*/ 160118 w 301761"/>
                  <a:gd name="connsiteY12" fmla="*/ 428008 h 452641"/>
                  <a:gd name="connsiteX13" fmla="*/ 227860 w 301761"/>
                  <a:gd name="connsiteY13" fmla="*/ 452641 h 452641"/>
                  <a:gd name="connsiteX14" fmla="*/ 292523 w 301761"/>
                  <a:gd name="connsiteY14" fmla="*/ 449563 h 452641"/>
                  <a:gd name="connsiteX15" fmla="*/ 301761 w 301761"/>
                  <a:gd name="connsiteY15" fmla="*/ 449563 h 452641"/>
                  <a:gd name="connsiteX16" fmla="*/ 295603 w 301761"/>
                  <a:gd name="connsiteY16" fmla="*/ 443404 h 452641"/>
                  <a:gd name="connsiteX17" fmla="*/ 240177 w 301761"/>
                  <a:gd name="connsiteY17" fmla="*/ 397216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761" h="452641">
                    <a:moveTo>
                      <a:pt x="240177" y="397216"/>
                    </a:moveTo>
                    <a:cubicBezTo>
                      <a:pt x="227860" y="384899"/>
                      <a:pt x="212464" y="369503"/>
                      <a:pt x="190910" y="341791"/>
                    </a:cubicBezTo>
                    <a:cubicBezTo>
                      <a:pt x="175514" y="323315"/>
                      <a:pt x="144722" y="277127"/>
                      <a:pt x="95455" y="215544"/>
                    </a:cubicBezTo>
                    <a:lnTo>
                      <a:pt x="83138" y="200148"/>
                    </a:lnTo>
                    <a:lnTo>
                      <a:pt x="240177" y="0"/>
                    </a:lnTo>
                    <a:lnTo>
                      <a:pt x="101613" y="0"/>
                    </a:lnTo>
                    <a:lnTo>
                      <a:pt x="110851" y="6158"/>
                    </a:lnTo>
                    <a:cubicBezTo>
                      <a:pt x="123168" y="15396"/>
                      <a:pt x="129326" y="21554"/>
                      <a:pt x="129326" y="30792"/>
                    </a:cubicBezTo>
                    <a:cubicBezTo>
                      <a:pt x="129326" y="36950"/>
                      <a:pt x="123168" y="52346"/>
                      <a:pt x="95455" y="89296"/>
                    </a:cubicBezTo>
                    <a:lnTo>
                      <a:pt x="0" y="215544"/>
                    </a:lnTo>
                    <a:lnTo>
                      <a:pt x="3079" y="218623"/>
                    </a:lnTo>
                    <a:cubicBezTo>
                      <a:pt x="15396" y="234019"/>
                      <a:pt x="40030" y="267890"/>
                      <a:pt x="76980" y="320236"/>
                    </a:cubicBezTo>
                    <a:cubicBezTo>
                      <a:pt x="120088" y="381820"/>
                      <a:pt x="147801" y="415691"/>
                      <a:pt x="160118" y="428008"/>
                    </a:cubicBezTo>
                    <a:cubicBezTo>
                      <a:pt x="178593" y="443404"/>
                      <a:pt x="200148" y="452641"/>
                      <a:pt x="227860" y="452641"/>
                    </a:cubicBezTo>
                    <a:cubicBezTo>
                      <a:pt x="252494" y="452641"/>
                      <a:pt x="274048" y="452641"/>
                      <a:pt x="292523" y="449563"/>
                    </a:cubicBezTo>
                    <a:lnTo>
                      <a:pt x="301761" y="449563"/>
                    </a:lnTo>
                    <a:lnTo>
                      <a:pt x="295603" y="443404"/>
                    </a:lnTo>
                    <a:cubicBezTo>
                      <a:pt x="274048" y="424929"/>
                      <a:pt x="252494" y="409533"/>
                      <a:pt x="240177" y="397216"/>
                    </a:cubicBezTo>
                    <a:close/>
                  </a:path>
                </a:pathLst>
              </a:custGeom>
              <a:solidFill>
                <a:srgbClr val="FFFFFF"/>
              </a:solidFill>
              <a:ln w="30780" cap="flat">
                <a:noFill/>
                <a:prstDash val="solid"/>
                <a:miter/>
              </a:ln>
            </p:spPr>
            <p:txBody>
              <a:bodyPr rtlCol="0" anchor="ctr"/>
              <a:lstStyle/>
              <a:p>
                <a:endParaRPr lang="en-US" sz="8640"/>
              </a:p>
            </p:txBody>
          </p:sp>
          <p:sp>
            <p:nvSpPr>
              <p:cNvPr id="51" name="Freeform 50">
                <a:extLst>
                  <a:ext uri="{FF2B5EF4-FFF2-40B4-BE49-F238E27FC236}">
                    <a16:creationId xmlns:a16="http://schemas.microsoft.com/office/drawing/2014/main" id="{BF33B724-C61F-F4EF-0F43-7135AD3DDCF2}"/>
                  </a:ext>
                </a:extLst>
              </p:cNvPr>
              <p:cNvSpPr/>
              <p:nvPr/>
            </p:nvSpPr>
            <p:spPr>
              <a:xfrm>
                <a:off x="5140063" y="8302107"/>
                <a:ext cx="153959" cy="449562"/>
              </a:xfrm>
              <a:custGeom>
                <a:avLst/>
                <a:gdLst>
                  <a:gd name="connsiteX0" fmla="*/ 120089 w 153959"/>
                  <a:gd name="connsiteY0" fmla="*/ 421850 h 449562"/>
                  <a:gd name="connsiteX1" fmla="*/ 113931 w 153959"/>
                  <a:gd name="connsiteY1" fmla="*/ 360266 h 449562"/>
                  <a:gd name="connsiteX2" fmla="*/ 113931 w 153959"/>
                  <a:gd name="connsiteY2" fmla="*/ 89297 h 449562"/>
                  <a:gd name="connsiteX3" fmla="*/ 120089 w 153959"/>
                  <a:gd name="connsiteY3" fmla="*/ 30792 h 449562"/>
                  <a:gd name="connsiteX4" fmla="*/ 141643 w 153959"/>
                  <a:gd name="connsiteY4" fmla="*/ 6159 h 449562"/>
                  <a:gd name="connsiteX5" fmla="*/ 153960 w 153959"/>
                  <a:gd name="connsiteY5" fmla="*/ 0 h 449562"/>
                  <a:gd name="connsiteX6" fmla="*/ 0 w 153959"/>
                  <a:gd name="connsiteY6" fmla="*/ 0 h 449562"/>
                  <a:gd name="connsiteX7" fmla="*/ 12317 w 153959"/>
                  <a:gd name="connsiteY7" fmla="*/ 6159 h 449562"/>
                  <a:gd name="connsiteX8" fmla="*/ 33871 w 153959"/>
                  <a:gd name="connsiteY8" fmla="*/ 27713 h 449562"/>
                  <a:gd name="connsiteX9" fmla="*/ 40030 w 153959"/>
                  <a:gd name="connsiteY9" fmla="*/ 89297 h 449562"/>
                  <a:gd name="connsiteX10" fmla="*/ 40030 w 153959"/>
                  <a:gd name="connsiteY10" fmla="*/ 360266 h 449562"/>
                  <a:gd name="connsiteX11" fmla="*/ 33871 w 153959"/>
                  <a:gd name="connsiteY11" fmla="*/ 418771 h 449562"/>
                  <a:gd name="connsiteX12" fmla="*/ 12317 w 153959"/>
                  <a:gd name="connsiteY12" fmla="*/ 443404 h 449562"/>
                  <a:gd name="connsiteX13" fmla="*/ 0 w 153959"/>
                  <a:gd name="connsiteY13" fmla="*/ 449563 h 449562"/>
                  <a:gd name="connsiteX14" fmla="*/ 153960 w 153959"/>
                  <a:gd name="connsiteY14" fmla="*/ 449563 h 449562"/>
                  <a:gd name="connsiteX15" fmla="*/ 141643 w 153959"/>
                  <a:gd name="connsiteY15" fmla="*/ 443404 h 449562"/>
                  <a:gd name="connsiteX16" fmla="*/ 120089 w 153959"/>
                  <a:gd name="connsiteY16" fmla="*/ 421850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959" h="449562">
                    <a:moveTo>
                      <a:pt x="120089" y="421850"/>
                    </a:moveTo>
                    <a:cubicBezTo>
                      <a:pt x="117009" y="409533"/>
                      <a:pt x="113931" y="391058"/>
                      <a:pt x="113931" y="360266"/>
                    </a:cubicBezTo>
                    <a:lnTo>
                      <a:pt x="113931" y="89297"/>
                    </a:lnTo>
                    <a:cubicBezTo>
                      <a:pt x="113931" y="61584"/>
                      <a:pt x="117009" y="43109"/>
                      <a:pt x="120089" y="30792"/>
                    </a:cubicBezTo>
                    <a:cubicBezTo>
                      <a:pt x="123168" y="21555"/>
                      <a:pt x="132405" y="12317"/>
                      <a:pt x="141643" y="6159"/>
                    </a:cubicBezTo>
                    <a:lnTo>
                      <a:pt x="153960" y="0"/>
                    </a:lnTo>
                    <a:lnTo>
                      <a:pt x="0" y="0"/>
                    </a:lnTo>
                    <a:lnTo>
                      <a:pt x="12317" y="6159"/>
                    </a:lnTo>
                    <a:cubicBezTo>
                      <a:pt x="21555" y="12317"/>
                      <a:pt x="30792" y="18475"/>
                      <a:pt x="33871" y="27713"/>
                    </a:cubicBezTo>
                    <a:cubicBezTo>
                      <a:pt x="36951" y="40030"/>
                      <a:pt x="40030" y="58505"/>
                      <a:pt x="40030" y="89297"/>
                    </a:cubicBezTo>
                    <a:lnTo>
                      <a:pt x="40030" y="360266"/>
                    </a:lnTo>
                    <a:cubicBezTo>
                      <a:pt x="40030" y="387979"/>
                      <a:pt x="36951" y="406454"/>
                      <a:pt x="33871" y="418771"/>
                    </a:cubicBezTo>
                    <a:cubicBezTo>
                      <a:pt x="30792" y="428008"/>
                      <a:pt x="21555" y="437246"/>
                      <a:pt x="12317" y="443404"/>
                    </a:cubicBezTo>
                    <a:lnTo>
                      <a:pt x="0" y="449563"/>
                    </a:lnTo>
                    <a:lnTo>
                      <a:pt x="153960" y="449563"/>
                    </a:lnTo>
                    <a:lnTo>
                      <a:pt x="141643" y="443404"/>
                    </a:lnTo>
                    <a:cubicBezTo>
                      <a:pt x="129327" y="437246"/>
                      <a:pt x="123168" y="431087"/>
                      <a:pt x="120089" y="421850"/>
                    </a:cubicBezTo>
                    <a:close/>
                  </a:path>
                </a:pathLst>
              </a:custGeom>
              <a:solidFill>
                <a:srgbClr val="FFFFFF"/>
              </a:solidFill>
              <a:ln w="30780" cap="flat">
                <a:noFill/>
                <a:prstDash val="solid"/>
                <a:miter/>
              </a:ln>
            </p:spPr>
            <p:txBody>
              <a:bodyPr rtlCol="0" anchor="ctr"/>
              <a:lstStyle/>
              <a:p>
                <a:endParaRPr lang="en-US" sz="8640"/>
              </a:p>
            </p:txBody>
          </p:sp>
          <p:sp>
            <p:nvSpPr>
              <p:cNvPr id="52" name="Freeform 51">
                <a:extLst>
                  <a:ext uri="{FF2B5EF4-FFF2-40B4-BE49-F238E27FC236}">
                    <a16:creationId xmlns:a16="http://schemas.microsoft.com/office/drawing/2014/main" id="{11F5E925-AC38-051D-07F3-5BEE80A7791B}"/>
                  </a:ext>
                </a:extLst>
              </p:cNvPr>
              <p:cNvSpPr/>
              <p:nvPr/>
            </p:nvSpPr>
            <p:spPr>
              <a:xfrm>
                <a:off x="5506487" y="8292869"/>
                <a:ext cx="495749" cy="468037"/>
              </a:xfrm>
              <a:custGeom>
                <a:avLst/>
                <a:gdLst>
                  <a:gd name="connsiteX0" fmla="*/ 372582 w 495749"/>
                  <a:gd name="connsiteY0" fmla="*/ 27713 h 468037"/>
                  <a:gd name="connsiteX1" fmla="*/ 255573 w 495749"/>
                  <a:gd name="connsiteY1" fmla="*/ 0 h 468037"/>
                  <a:gd name="connsiteX2" fmla="*/ 135484 w 495749"/>
                  <a:gd name="connsiteY2" fmla="*/ 24633 h 468037"/>
                  <a:gd name="connsiteX3" fmla="*/ 36950 w 495749"/>
                  <a:gd name="connsiteY3" fmla="*/ 110851 h 468037"/>
                  <a:gd name="connsiteX4" fmla="*/ 0 w 495749"/>
                  <a:gd name="connsiteY4" fmla="*/ 237098 h 468037"/>
                  <a:gd name="connsiteX5" fmla="*/ 18475 w 495749"/>
                  <a:gd name="connsiteY5" fmla="*/ 326394 h 468037"/>
                  <a:gd name="connsiteX6" fmla="*/ 92376 w 495749"/>
                  <a:gd name="connsiteY6" fmla="*/ 418770 h 468037"/>
                  <a:gd name="connsiteX7" fmla="*/ 246336 w 495749"/>
                  <a:gd name="connsiteY7" fmla="*/ 468037 h 468037"/>
                  <a:gd name="connsiteX8" fmla="*/ 347949 w 495749"/>
                  <a:gd name="connsiteY8" fmla="*/ 446483 h 468037"/>
                  <a:gd name="connsiteX9" fmla="*/ 452641 w 495749"/>
                  <a:gd name="connsiteY9" fmla="*/ 363345 h 468037"/>
                  <a:gd name="connsiteX10" fmla="*/ 495750 w 495749"/>
                  <a:gd name="connsiteY10" fmla="*/ 227860 h 468037"/>
                  <a:gd name="connsiteX11" fmla="*/ 471117 w 495749"/>
                  <a:gd name="connsiteY11" fmla="*/ 126247 h 468037"/>
                  <a:gd name="connsiteX12" fmla="*/ 372582 w 495749"/>
                  <a:gd name="connsiteY12" fmla="*/ 27713 h 468037"/>
                  <a:gd name="connsiteX13" fmla="*/ 415691 w 495749"/>
                  <a:gd name="connsiteY13" fmla="*/ 243256 h 468037"/>
                  <a:gd name="connsiteX14" fmla="*/ 375662 w 495749"/>
                  <a:gd name="connsiteY14" fmla="*/ 360266 h 468037"/>
                  <a:gd name="connsiteX15" fmla="*/ 249414 w 495749"/>
                  <a:gd name="connsiteY15" fmla="*/ 415691 h 468037"/>
                  <a:gd name="connsiteX16" fmla="*/ 107772 w 495749"/>
                  <a:gd name="connsiteY16" fmla="*/ 329474 h 468037"/>
                  <a:gd name="connsiteX17" fmla="*/ 80059 w 495749"/>
                  <a:gd name="connsiteY17" fmla="*/ 227860 h 468037"/>
                  <a:gd name="connsiteX18" fmla="*/ 95455 w 495749"/>
                  <a:gd name="connsiteY18" fmla="*/ 150880 h 468037"/>
                  <a:gd name="connsiteX19" fmla="*/ 153960 w 495749"/>
                  <a:gd name="connsiteY19" fmla="*/ 83138 h 468037"/>
                  <a:gd name="connsiteX20" fmla="*/ 243256 w 495749"/>
                  <a:gd name="connsiteY20" fmla="*/ 58504 h 468037"/>
                  <a:gd name="connsiteX21" fmla="*/ 366424 w 495749"/>
                  <a:gd name="connsiteY21" fmla="*/ 117009 h 468037"/>
                  <a:gd name="connsiteX22" fmla="*/ 415691 w 495749"/>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49" h="468037">
                    <a:moveTo>
                      <a:pt x="372582" y="27713"/>
                    </a:moveTo>
                    <a:cubicBezTo>
                      <a:pt x="335632" y="9237"/>
                      <a:pt x="295602" y="0"/>
                      <a:pt x="255573" y="0"/>
                    </a:cubicBezTo>
                    <a:cubicBezTo>
                      <a:pt x="212464" y="0"/>
                      <a:pt x="172435" y="9237"/>
                      <a:pt x="135484" y="24633"/>
                    </a:cubicBezTo>
                    <a:cubicBezTo>
                      <a:pt x="92376" y="43109"/>
                      <a:pt x="58504" y="73900"/>
                      <a:pt x="36950" y="110851"/>
                    </a:cubicBezTo>
                    <a:cubicBezTo>
                      <a:pt x="12317" y="150880"/>
                      <a:pt x="0" y="190910"/>
                      <a:pt x="0" y="237098"/>
                    </a:cubicBezTo>
                    <a:cubicBezTo>
                      <a:pt x="0" y="267890"/>
                      <a:pt x="6158" y="298682"/>
                      <a:pt x="18475" y="326394"/>
                    </a:cubicBezTo>
                    <a:cubicBezTo>
                      <a:pt x="33871" y="363345"/>
                      <a:pt x="58504" y="394136"/>
                      <a:pt x="92376" y="418770"/>
                    </a:cubicBezTo>
                    <a:cubicBezTo>
                      <a:pt x="135484" y="452641"/>
                      <a:pt x="187831" y="468037"/>
                      <a:pt x="246336" y="468037"/>
                    </a:cubicBezTo>
                    <a:cubicBezTo>
                      <a:pt x="283286" y="468037"/>
                      <a:pt x="317157" y="461879"/>
                      <a:pt x="347949" y="446483"/>
                    </a:cubicBezTo>
                    <a:cubicBezTo>
                      <a:pt x="391058" y="428008"/>
                      <a:pt x="424929" y="400295"/>
                      <a:pt x="452641" y="363345"/>
                    </a:cubicBezTo>
                    <a:cubicBezTo>
                      <a:pt x="480354" y="323315"/>
                      <a:pt x="495750" y="277127"/>
                      <a:pt x="495750" y="227860"/>
                    </a:cubicBezTo>
                    <a:cubicBezTo>
                      <a:pt x="495750" y="193989"/>
                      <a:pt x="486513" y="157039"/>
                      <a:pt x="471117" y="126247"/>
                    </a:cubicBezTo>
                    <a:cubicBezTo>
                      <a:pt x="452641" y="86217"/>
                      <a:pt x="418770" y="52346"/>
                      <a:pt x="372582" y="27713"/>
                    </a:cubicBezTo>
                    <a:close/>
                    <a:moveTo>
                      <a:pt x="415691" y="243256"/>
                    </a:moveTo>
                    <a:cubicBezTo>
                      <a:pt x="415691" y="289444"/>
                      <a:pt x="403374" y="329474"/>
                      <a:pt x="375662" y="360266"/>
                    </a:cubicBezTo>
                    <a:cubicBezTo>
                      <a:pt x="344870" y="397216"/>
                      <a:pt x="301761" y="415691"/>
                      <a:pt x="249414" y="415691"/>
                    </a:cubicBezTo>
                    <a:cubicBezTo>
                      <a:pt x="187831" y="415691"/>
                      <a:pt x="138564" y="387978"/>
                      <a:pt x="107772" y="329474"/>
                    </a:cubicBezTo>
                    <a:cubicBezTo>
                      <a:pt x="89296"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8640"/>
              </a:p>
            </p:txBody>
          </p:sp>
          <p:sp>
            <p:nvSpPr>
              <p:cNvPr id="53" name="Freeform 52">
                <a:extLst>
                  <a:ext uri="{FF2B5EF4-FFF2-40B4-BE49-F238E27FC236}">
                    <a16:creationId xmlns:a16="http://schemas.microsoft.com/office/drawing/2014/main" id="{2B84179C-986D-B6D8-9D03-46256C6F5E52}"/>
                  </a:ext>
                </a:extLst>
              </p:cNvPr>
              <p:cNvSpPr/>
              <p:nvPr/>
            </p:nvSpPr>
            <p:spPr>
              <a:xfrm>
                <a:off x="6011475" y="8295948"/>
                <a:ext cx="360265" cy="458800"/>
              </a:xfrm>
              <a:custGeom>
                <a:avLst/>
                <a:gdLst>
                  <a:gd name="connsiteX0" fmla="*/ 274049 w 360265"/>
                  <a:gd name="connsiteY0" fmla="*/ 64663 h 458800"/>
                  <a:gd name="connsiteX1" fmla="*/ 317157 w 360265"/>
                  <a:gd name="connsiteY1" fmla="*/ 70822 h 458800"/>
                  <a:gd name="connsiteX2" fmla="*/ 332553 w 360265"/>
                  <a:gd name="connsiteY2" fmla="*/ 86218 h 458800"/>
                  <a:gd name="connsiteX3" fmla="*/ 335632 w 360265"/>
                  <a:gd name="connsiteY3" fmla="*/ 92376 h 458800"/>
                  <a:gd name="connsiteX4" fmla="*/ 360266 w 360265"/>
                  <a:gd name="connsiteY4" fmla="*/ 0 h 458800"/>
                  <a:gd name="connsiteX5" fmla="*/ 354107 w 360265"/>
                  <a:gd name="connsiteY5" fmla="*/ 3079 h 458800"/>
                  <a:gd name="connsiteX6" fmla="*/ 317157 w 360265"/>
                  <a:gd name="connsiteY6" fmla="*/ 6158 h 458800"/>
                  <a:gd name="connsiteX7" fmla="*/ 64663 w 360265"/>
                  <a:gd name="connsiteY7" fmla="*/ 6158 h 458800"/>
                  <a:gd name="connsiteX8" fmla="*/ 30792 w 360265"/>
                  <a:gd name="connsiteY8" fmla="*/ 3079 h 458800"/>
                  <a:gd name="connsiteX9" fmla="*/ 27713 w 360265"/>
                  <a:gd name="connsiteY9" fmla="*/ 3079 h 458800"/>
                  <a:gd name="connsiteX10" fmla="*/ 0 w 360265"/>
                  <a:gd name="connsiteY10" fmla="*/ 95455 h 458800"/>
                  <a:gd name="connsiteX11" fmla="*/ 9238 w 360265"/>
                  <a:gd name="connsiteY11" fmla="*/ 89297 h 458800"/>
                  <a:gd name="connsiteX12" fmla="*/ 30792 w 360265"/>
                  <a:gd name="connsiteY12" fmla="*/ 73901 h 458800"/>
                  <a:gd name="connsiteX13" fmla="*/ 92376 w 360265"/>
                  <a:gd name="connsiteY13" fmla="*/ 64663 h 458800"/>
                  <a:gd name="connsiteX14" fmla="*/ 144722 w 360265"/>
                  <a:gd name="connsiteY14" fmla="*/ 67742 h 458800"/>
                  <a:gd name="connsiteX15" fmla="*/ 144722 w 360265"/>
                  <a:gd name="connsiteY15" fmla="*/ 369503 h 458800"/>
                  <a:gd name="connsiteX16" fmla="*/ 138564 w 360265"/>
                  <a:gd name="connsiteY16" fmla="*/ 428008 h 458800"/>
                  <a:gd name="connsiteX17" fmla="*/ 117009 w 360265"/>
                  <a:gd name="connsiteY17" fmla="*/ 452641 h 458800"/>
                  <a:gd name="connsiteX18" fmla="*/ 104693 w 360265"/>
                  <a:gd name="connsiteY18" fmla="*/ 458800 h 458800"/>
                  <a:gd name="connsiteX19" fmla="*/ 261731 w 360265"/>
                  <a:gd name="connsiteY19" fmla="*/ 458800 h 458800"/>
                  <a:gd name="connsiteX20" fmla="*/ 252494 w 360265"/>
                  <a:gd name="connsiteY20" fmla="*/ 452641 h 458800"/>
                  <a:gd name="connsiteX21" fmla="*/ 227861 w 360265"/>
                  <a:gd name="connsiteY21" fmla="*/ 428008 h 458800"/>
                  <a:gd name="connsiteX22" fmla="*/ 218623 w 360265"/>
                  <a:gd name="connsiteY22" fmla="*/ 378741 h 458800"/>
                  <a:gd name="connsiteX23" fmla="*/ 218623 w 360265"/>
                  <a:gd name="connsiteY23" fmla="*/ 70822 h 458800"/>
                  <a:gd name="connsiteX24" fmla="*/ 274049 w 360265"/>
                  <a:gd name="connsiteY24" fmla="*/ 64663 h 4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8800">
                    <a:moveTo>
                      <a:pt x="274049" y="64663"/>
                    </a:moveTo>
                    <a:cubicBezTo>
                      <a:pt x="295603" y="64663"/>
                      <a:pt x="307919" y="67742"/>
                      <a:pt x="317157" y="70822"/>
                    </a:cubicBezTo>
                    <a:cubicBezTo>
                      <a:pt x="323315" y="73901"/>
                      <a:pt x="329474" y="80059"/>
                      <a:pt x="332553" y="86218"/>
                    </a:cubicBezTo>
                    <a:lnTo>
                      <a:pt x="335632" y="92376"/>
                    </a:lnTo>
                    <a:lnTo>
                      <a:pt x="360266" y="0"/>
                    </a:lnTo>
                    <a:lnTo>
                      <a:pt x="354107" y="3079"/>
                    </a:lnTo>
                    <a:cubicBezTo>
                      <a:pt x="347949" y="6158"/>
                      <a:pt x="335632" y="6158"/>
                      <a:pt x="317157" y="6158"/>
                    </a:cubicBezTo>
                    <a:lnTo>
                      <a:pt x="64663" y="6158"/>
                    </a:lnTo>
                    <a:cubicBezTo>
                      <a:pt x="46188" y="6158"/>
                      <a:pt x="36950" y="3079"/>
                      <a:pt x="30792" y="3079"/>
                    </a:cubicBezTo>
                    <a:lnTo>
                      <a:pt x="27713" y="3079"/>
                    </a:lnTo>
                    <a:lnTo>
                      <a:pt x="0" y="95455"/>
                    </a:lnTo>
                    <a:lnTo>
                      <a:pt x="9238" y="89297"/>
                    </a:lnTo>
                    <a:cubicBezTo>
                      <a:pt x="18475" y="83138"/>
                      <a:pt x="24634" y="76980"/>
                      <a:pt x="30792" y="73901"/>
                    </a:cubicBezTo>
                    <a:cubicBezTo>
                      <a:pt x="46188" y="67742"/>
                      <a:pt x="64663" y="64663"/>
                      <a:pt x="92376" y="64663"/>
                    </a:cubicBezTo>
                    <a:cubicBezTo>
                      <a:pt x="110851" y="64663"/>
                      <a:pt x="126247" y="64663"/>
                      <a:pt x="144722" y="67742"/>
                    </a:cubicBezTo>
                    <a:lnTo>
                      <a:pt x="144722" y="369503"/>
                    </a:lnTo>
                    <a:cubicBezTo>
                      <a:pt x="144722" y="397216"/>
                      <a:pt x="141643" y="415691"/>
                      <a:pt x="138564" y="428008"/>
                    </a:cubicBezTo>
                    <a:cubicBezTo>
                      <a:pt x="135485" y="437245"/>
                      <a:pt x="126247" y="446483"/>
                      <a:pt x="117009" y="452641"/>
                    </a:cubicBezTo>
                    <a:lnTo>
                      <a:pt x="104693" y="458800"/>
                    </a:lnTo>
                    <a:lnTo>
                      <a:pt x="261731" y="458800"/>
                    </a:lnTo>
                    <a:lnTo>
                      <a:pt x="252494" y="452641"/>
                    </a:lnTo>
                    <a:cubicBezTo>
                      <a:pt x="240177" y="446483"/>
                      <a:pt x="234019" y="437245"/>
                      <a:pt x="227861" y="428008"/>
                    </a:cubicBezTo>
                    <a:cubicBezTo>
                      <a:pt x="221702" y="418771"/>
                      <a:pt x="218623" y="400295"/>
                      <a:pt x="218623" y="378741"/>
                    </a:cubicBezTo>
                    <a:lnTo>
                      <a:pt x="218623" y="70822"/>
                    </a:lnTo>
                    <a:cubicBezTo>
                      <a:pt x="258653" y="64663"/>
                      <a:pt x="274049" y="64663"/>
                      <a:pt x="274049" y="64663"/>
                    </a:cubicBezTo>
                    <a:close/>
                  </a:path>
                </a:pathLst>
              </a:custGeom>
              <a:solidFill>
                <a:srgbClr val="FFFFFF"/>
              </a:solidFill>
              <a:ln w="30780" cap="flat">
                <a:noFill/>
                <a:prstDash val="solid"/>
                <a:miter/>
              </a:ln>
            </p:spPr>
            <p:txBody>
              <a:bodyPr rtlCol="0" anchor="ctr"/>
              <a:lstStyle/>
              <a:p>
                <a:endParaRPr lang="en-US" sz="8640"/>
              </a:p>
            </p:txBody>
          </p:sp>
          <p:sp>
            <p:nvSpPr>
              <p:cNvPr id="54" name="Freeform 53">
                <a:extLst>
                  <a:ext uri="{FF2B5EF4-FFF2-40B4-BE49-F238E27FC236}">
                    <a16:creationId xmlns:a16="http://schemas.microsoft.com/office/drawing/2014/main" id="{23229DD5-902E-4DA7-CCB8-28D57E75EC20}"/>
                  </a:ext>
                </a:extLst>
              </p:cNvPr>
              <p:cNvSpPr/>
              <p:nvPr/>
            </p:nvSpPr>
            <p:spPr>
              <a:xfrm>
                <a:off x="6300919" y="8302107"/>
                <a:ext cx="501908" cy="452641"/>
              </a:xfrm>
              <a:custGeom>
                <a:avLst/>
                <a:gdLst>
                  <a:gd name="connsiteX0" fmla="*/ 366424 w 501908"/>
                  <a:gd name="connsiteY0" fmla="*/ 434167 h 452641"/>
                  <a:gd name="connsiteX1" fmla="*/ 351028 w 501908"/>
                  <a:gd name="connsiteY1" fmla="*/ 443404 h 452641"/>
                  <a:gd name="connsiteX2" fmla="*/ 338711 w 501908"/>
                  <a:gd name="connsiteY2" fmla="*/ 449563 h 452641"/>
                  <a:gd name="connsiteX3" fmla="*/ 501908 w 501908"/>
                  <a:gd name="connsiteY3" fmla="*/ 449563 h 452641"/>
                  <a:gd name="connsiteX4" fmla="*/ 492671 w 501908"/>
                  <a:gd name="connsiteY4" fmla="*/ 443404 h 452641"/>
                  <a:gd name="connsiteX5" fmla="*/ 452641 w 501908"/>
                  <a:gd name="connsiteY5" fmla="*/ 406454 h 452641"/>
                  <a:gd name="connsiteX6" fmla="*/ 428008 w 501908"/>
                  <a:gd name="connsiteY6" fmla="*/ 354107 h 452641"/>
                  <a:gd name="connsiteX7" fmla="*/ 286365 w 501908"/>
                  <a:gd name="connsiteY7" fmla="*/ 3079 h 452641"/>
                  <a:gd name="connsiteX8" fmla="*/ 286365 w 501908"/>
                  <a:gd name="connsiteY8" fmla="*/ 0 h 452641"/>
                  <a:gd name="connsiteX9" fmla="*/ 163197 w 501908"/>
                  <a:gd name="connsiteY9" fmla="*/ 0 h 452641"/>
                  <a:gd name="connsiteX10" fmla="*/ 175514 w 501908"/>
                  <a:gd name="connsiteY10" fmla="*/ 6159 h 452641"/>
                  <a:gd name="connsiteX11" fmla="*/ 193989 w 501908"/>
                  <a:gd name="connsiteY11" fmla="*/ 30792 h 452641"/>
                  <a:gd name="connsiteX12" fmla="*/ 187831 w 501908"/>
                  <a:gd name="connsiteY12" fmla="*/ 58505 h 452641"/>
                  <a:gd name="connsiteX13" fmla="*/ 70821 w 501908"/>
                  <a:gd name="connsiteY13" fmla="*/ 354107 h 452641"/>
                  <a:gd name="connsiteX14" fmla="*/ 52346 w 501908"/>
                  <a:gd name="connsiteY14" fmla="*/ 397216 h 452641"/>
                  <a:gd name="connsiteX15" fmla="*/ 36950 w 501908"/>
                  <a:gd name="connsiteY15" fmla="*/ 421850 h 452641"/>
                  <a:gd name="connsiteX16" fmla="*/ 9237 w 501908"/>
                  <a:gd name="connsiteY16" fmla="*/ 446483 h 452641"/>
                  <a:gd name="connsiteX17" fmla="*/ 0 w 501908"/>
                  <a:gd name="connsiteY17" fmla="*/ 452642 h 452641"/>
                  <a:gd name="connsiteX18" fmla="*/ 147801 w 501908"/>
                  <a:gd name="connsiteY18" fmla="*/ 452642 h 452641"/>
                  <a:gd name="connsiteX19" fmla="*/ 135484 w 501908"/>
                  <a:gd name="connsiteY19" fmla="*/ 446483 h 452641"/>
                  <a:gd name="connsiteX20" fmla="*/ 113930 w 501908"/>
                  <a:gd name="connsiteY20" fmla="*/ 418771 h 452641"/>
                  <a:gd name="connsiteX21" fmla="*/ 120088 w 501908"/>
                  <a:gd name="connsiteY21" fmla="*/ 384899 h 452641"/>
                  <a:gd name="connsiteX22" fmla="*/ 157039 w 501908"/>
                  <a:gd name="connsiteY22" fmla="*/ 286365 h 452641"/>
                  <a:gd name="connsiteX23" fmla="*/ 320236 w 501908"/>
                  <a:gd name="connsiteY23" fmla="*/ 286365 h 452641"/>
                  <a:gd name="connsiteX24" fmla="*/ 360266 w 501908"/>
                  <a:gd name="connsiteY24" fmla="*/ 387979 h 452641"/>
                  <a:gd name="connsiteX25" fmla="*/ 372582 w 501908"/>
                  <a:gd name="connsiteY25" fmla="*/ 424929 h 452641"/>
                  <a:gd name="connsiteX26" fmla="*/ 366424 w 501908"/>
                  <a:gd name="connsiteY26" fmla="*/ 434167 h 452641"/>
                  <a:gd name="connsiteX27" fmla="*/ 301761 w 501908"/>
                  <a:gd name="connsiteY27" fmla="*/ 234019 h 452641"/>
                  <a:gd name="connsiteX28" fmla="*/ 175514 w 501908"/>
                  <a:gd name="connsiteY28" fmla="*/ 234019 h 452641"/>
                  <a:gd name="connsiteX29" fmla="*/ 240177 w 501908"/>
                  <a:gd name="connsiteY29" fmla="*/ 70822 h 452641"/>
                  <a:gd name="connsiteX30" fmla="*/ 301761 w 501908"/>
                  <a:gd name="connsiteY30" fmla="*/ 234019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2641">
                    <a:moveTo>
                      <a:pt x="366424" y="434167"/>
                    </a:moveTo>
                    <a:cubicBezTo>
                      <a:pt x="363345" y="434167"/>
                      <a:pt x="360266" y="437246"/>
                      <a:pt x="351028" y="443404"/>
                    </a:cubicBezTo>
                    <a:lnTo>
                      <a:pt x="338711" y="449563"/>
                    </a:lnTo>
                    <a:lnTo>
                      <a:pt x="501908" y="449563"/>
                    </a:lnTo>
                    <a:lnTo>
                      <a:pt x="492671" y="443404"/>
                    </a:lnTo>
                    <a:cubicBezTo>
                      <a:pt x="477275" y="434167"/>
                      <a:pt x="464958" y="421850"/>
                      <a:pt x="452641" y="406454"/>
                    </a:cubicBezTo>
                    <a:cubicBezTo>
                      <a:pt x="446483" y="397216"/>
                      <a:pt x="440324"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1" y="354107"/>
                    </a:lnTo>
                    <a:cubicBezTo>
                      <a:pt x="61584" y="375662"/>
                      <a:pt x="55425" y="387979"/>
                      <a:pt x="52346" y="397216"/>
                    </a:cubicBezTo>
                    <a:cubicBezTo>
                      <a:pt x="49267" y="406454"/>
                      <a:pt x="43109" y="412612"/>
                      <a:pt x="36950" y="421850"/>
                    </a:cubicBezTo>
                    <a:cubicBezTo>
                      <a:pt x="30792" y="431087"/>
                      <a:pt x="18475" y="437246"/>
                      <a:pt x="9237" y="446483"/>
                    </a:cubicBezTo>
                    <a:lnTo>
                      <a:pt x="0" y="452642"/>
                    </a:lnTo>
                    <a:lnTo>
                      <a:pt x="147801" y="452642"/>
                    </a:lnTo>
                    <a:lnTo>
                      <a:pt x="135484" y="446483"/>
                    </a:lnTo>
                    <a:cubicBezTo>
                      <a:pt x="120088" y="437246"/>
                      <a:pt x="113930" y="428008"/>
                      <a:pt x="113930" y="418771"/>
                    </a:cubicBezTo>
                    <a:cubicBezTo>
                      <a:pt x="113930" y="409533"/>
                      <a:pt x="117009" y="400295"/>
                      <a:pt x="120088" y="384899"/>
                    </a:cubicBezTo>
                    <a:lnTo>
                      <a:pt x="157039" y="286365"/>
                    </a:lnTo>
                    <a:lnTo>
                      <a:pt x="320236" y="286365"/>
                    </a:lnTo>
                    <a:lnTo>
                      <a:pt x="360266" y="387979"/>
                    </a:lnTo>
                    <a:cubicBezTo>
                      <a:pt x="369503" y="412612"/>
                      <a:pt x="372582" y="421850"/>
                      <a:pt x="372582" y="424929"/>
                    </a:cubicBezTo>
                    <a:cubicBezTo>
                      <a:pt x="372582" y="424929"/>
                      <a:pt x="369503" y="431087"/>
                      <a:pt x="366424" y="434167"/>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8640"/>
              </a:p>
            </p:txBody>
          </p:sp>
        </p:grpSp>
        <p:grpSp>
          <p:nvGrpSpPr>
            <p:cNvPr id="55" name="Graphic 2" descr="University of North Dakota Logo">
              <a:extLst>
                <a:ext uri="{FF2B5EF4-FFF2-40B4-BE49-F238E27FC236}">
                  <a16:creationId xmlns:a16="http://schemas.microsoft.com/office/drawing/2014/main" id="{971407F5-97DD-20B5-A05C-C54AA6430715}"/>
                </a:ext>
              </a:extLst>
            </p:cNvPr>
            <p:cNvGrpSpPr/>
            <p:nvPr/>
          </p:nvGrpSpPr>
          <p:grpSpPr>
            <a:xfrm>
              <a:off x="1848405" y="8043454"/>
              <a:ext cx="4738879" cy="193989"/>
              <a:chOff x="1848405" y="8043454"/>
              <a:chExt cx="4738879" cy="193989"/>
            </a:xfrm>
            <a:solidFill>
              <a:srgbClr val="FFFFFF"/>
            </a:solidFill>
          </p:grpSpPr>
          <p:sp>
            <p:nvSpPr>
              <p:cNvPr id="56" name="Freeform 55">
                <a:extLst>
                  <a:ext uri="{FF2B5EF4-FFF2-40B4-BE49-F238E27FC236}">
                    <a16:creationId xmlns:a16="http://schemas.microsoft.com/office/drawing/2014/main" id="{4788173F-A2BD-01F9-253D-2918ACF0BC95}"/>
                  </a:ext>
                </a:extLst>
              </p:cNvPr>
              <p:cNvSpPr/>
              <p:nvPr/>
            </p:nvSpPr>
            <p:spPr>
              <a:xfrm>
                <a:off x="1848405" y="8049613"/>
                <a:ext cx="169355" cy="181672"/>
              </a:xfrm>
              <a:custGeom>
                <a:avLst/>
                <a:gdLst>
                  <a:gd name="connsiteX0" fmla="*/ 126247 w 169355"/>
                  <a:gd name="connsiteY0" fmla="*/ 178593 h 181672"/>
                  <a:gd name="connsiteX1" fmla="*/ 126247 w 169355"/>
                  <a:gd name="connsiteY1" fmla="*/ 160118 h 181672"/>
                  <a:gd name="connsiteX2" fmla="*/ 113930 w 169355"/>
                  <a:gd name="connsiteY2" fmla="*/ 172435 h 181672"/>
                  <a:gd name="connsiteX3" fmla="*/ 73901 w 169355"/>
                  <a:gd name="connsiteY3" fmla="*/ 181673 h 181672"/>
                  <a:gd name="connsiteX4" fmla="*/ 33871 w 169355"/>
                  <a:gd name="connsiteY4" fmla="*/ 169356 h 181672"/>
                  <a:gd name="connsiteX5" fmla="*/ 15396 w 169355"/>
                  <a:gd name="connsiteY5" fmla="*/ 138564 h 181672"/>
                  <a:gd name="connsiteX6" fmla="*/ 12317 w 169355"/>
                  <a:gd name="connsiteY6" fmla="*/ 110851 h 181672"/>
                  <a:gd name="connsiteX7" fmla="*/ 12317 w 169355"/>
                  <a:gd name="connsiteY7" fmla="*/ 33871 h 181672"/>
                  <a:gd name="connsiteX8" fmla="*/ 9238 w 169355"/>
                  <a:gd name="connsiteY8" fmla="*/ 9238 h 181672"/>
                  <a:gd name="connsiteX9" fmla="*/ 0 w 169355"/>
                  <a:gd name="connsiteY9" fmla="*/ 0 h 181672"/>
                  <a:gd name="connsiteX10" fmla="*/ 52346 w 169355"/>
                  <a:gd name="connsiteY10" fmla="*/ 0 h 181672"/>
                  <a:gd name="connsiteX11" fmla="*/ 43109 w 169355"/>
                  <a:gd name="connsiteY11" fmla="*/ 9238 h 181672"/>
                  <a:gd name="connsiteX12" fmla="*/ 40030 w 169355"/>
                  <a:gd name="connsiteY12" fmla="*/ 33871 h 181672"/>
                  <a:gd name="connsiteX13" fmla="*/ 40030 w 169355"/>
                  <a:gd name="connsiteY13" fmla="*/ 110851 h 181672"/>
                  <a:gd name="connsiteX14" fmla="*/ 43109 w 169355"/>
                  <a:gd name="connsiteY14" fmla="*/ 132405 h 181672"/>
                  <a:gd name="connsiteX15" fmla="*/ 58505 w 169355"/>
                  <a:gd name="connsiteY15" fmla="*/ 153960 h 181672"/>
                  <a:gd name="connsiteX16" fmla="*/ 83138 w 169355"/>
                  <a:gd name="connsiteY16" fmla="*/ 160118 h 181672"/>
                  <a:gd name="connsiteX17" fmla="*/ 113930 w 169355"/>
                  <a:gd name="connsiteY17" fmla="*/ 150881 h 181672"/>
                  <a:gd name="connsiteX18" fmla="*/ 126247 w 169355"/>
                  <a:gd name="connsiteY18" fmla="*/ 135485 h 181672"/>
                  <a:gd name="connsiteX19" fmla="*/ 129326 w 169355"/>
                  <a:gd name="connsiteY19" fmla="*/ 120089 h 181672"/>
                  <a:gd name="connsiteX20" fmla="*/ 129326 w 169355"/>
                  <a:gd name="connsiteY20" fmla="*/ 33871 h 181672"/>
                  <a:gd name="connsiteX21" fmla="*/ 126247 w 169355"/>
                  <a:gd name="connsiteY21" fmla="*/ 9238 h 181672"/>
                  <a:gd name="connsiteX22" fmla="*/ 117009 w 169355"/>
                  <a:gd name="connsiteY22" fmla="*/ 0 h 181672"/>
                  <a:gd name="connsiteX23" fmla="*/ 169356 w 169355"/>
                  <a:gd name="connsiteY23" fmla="*/ 0 h 181672"/>
                  <a:gd name="connsiteX24" fmla="*/ 160118 w 169355"/>
                  <a:gd name="connsiteY24" fmla="*/ 9238 h 181672"/>
                  <a:gd name="connsiteX25" fmla="*/ 157039 w 169355"/>
                  <a:gd name="connsiteY25" fmla="*/ 33871 h 181672"/>
                  <a:gd name="connsiteX26" fmla="*/ 157039 w 169355"/>
                  <a:gd name="connsiteY26" fmla="*/ 141643 h 181672"/>
                  <a:gd name="connsiteX27" fmla="*/ 160118 w 169355"/>
                  <a:gd name="connsiteY27" fmla="*/ 166277 h 181672"/>
                  <a:gd name="connsiteX28" fmla="*/ 169356 w 169355"/>
                  <a:gd name="connsiteY28" fmla="*/ 175514 h 181672"/>
                  <a:gd name="connsiteX29" fmla="*/ 126247 w 169355"/>
                  <a:gd name="connsiteY29" fmla="*/ 175514 h 18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9355" h="181672">
                    <a:moveTo>
                      <a:pt x="126247" y="178593"/>
                    </a:moveTo>
                    <a:lnTo>
                      <a:pt x="126247" y="160118"/>
                    </a:lnTo>
                    <a:cubicBezTo>
                      <a:pt x="123168" y="166277"/>
                      <a:pt x="117009" y="169356"/>
                      <a:pt x="113930" y="172435"/>
                    </a:cubicBezTo>
                    <a:cubicBezTo>
                      <a:pt x="101613" y="178593"/>
                      <a:pt x="89297" y="181673"/>
                      <a:pt x="73901" y="181673"/>
                    </a:cubicBezTo>
                    <a:cubicBezTo>
                      <a:pt x="58505" y="181673"/>
                      <a:pt x="43109" y="178593"/>
                      <a:pt x="33871" y="169356"/>
                    </a:cubicBezTo>
                    <a:cubicBezTo>
                      <a:pt x="24634" y="163197"/>
                      <a:pt x="18475" y="150881"/>
                      <a:pt x="15396" y="138564"/>
                    </a:cubicBezTo>
                    <a:cubicBezTo>
                      <a:pt x="15396" y="132405"/>
                      <a:pt x="12317" y="123168"/>
                      <a:pt x="12317" y="110851"/>
                    </a:cubicBez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10851"/>
                    </a:lnTo>
                    <a:cubicBezTo>
                      <a:pt x="40030" y="120089"/>
                      <a:pt x="40030" y="126247"/>
                      <a:pt x="43109" y="132405"/>
                    </a:cubicBezTo>
                    <a:cubicBezTo>
                      <a:pt x="46188" y="141643"/>
                      <a:pt x="52346" y="147801"/>
                      <a:pt x="58505" y="153960"/>
                    </a:cubicBezTo>
                    <a:cubicBezTo>
                      <a:pt x="64663" y="160118"/>
                      <a:pt x="73901" y="160118"/>
                      <a:pt x="83138" y="160118"/>
                    </a:cubicBezTo>
                    <a:cubicBezTo>
                      <a:pt x="95455" y="160118"/>
                      <a:pt x="104693" y="157039"/>
                      <a:pt x="113930" y="150881"/>
                    </a:cubicBezTo>
                    <a:cubicBezTo>
                      <a:pt x="120089" y="147801"/>
                      <a:pt x="123168" y="141643"/>
                      <a:pt x="126247" y="135485"/>
                    </a:cubicBezTo>
                    <a:cubicBezTo>
                      <a:pt x="126247" y="132405"/>
                      <a:pt x="129326" y="126247"/>
                      <a:pt x="129326" y="120089"/>
                    </a:cubicBezTo>
                    <a:lnTo>
                      <a:pt x="129326" y="33871"/>
                    </a:lnTo>
                    <a:cubicBezTo>
                      <a:pt x="129326" y="21554"/>
                      <a:pt x="129326" y="12317"/>
                      <a:pt x="126247" y="9238"/>
                    </a:cubicBezTo>
                    <a:cubicBezTo>
                      <a:pt x="123168" y="6158"/>
                      <a:pt x="120089" y="3079"/>
                      <a:pt x="117009" y="0"/>
                    </a:cubicBezTo>
                    <a:lnTo>
                      <a:pt x="169356" y="0"/>
                    </a:lnTo>
                    <a:cubicBezTo>
                      <a:pt x="163197" y="3079"/>
                      <a:pt x="160118" y="6158"/>
                      <a:pt x="160118" y="9238"/>
                    </a:cubicBezTo>
                    <a:cubicBezTo>
                      <a:pt x="157039" y="15396"/>
                      <a:pt x="157039" y="21554"/>
                      <a:pt x="157039" y="33871"/>
                    </a:cubicBezTo>
                    <a:lnTo>
                      <a:pt x="157039" y="141643"/>
                    </a:lnTo>
                    <a:cubicBezTo>
                      <a:pt x="157039" y="153960"/>
                      <a:pt x="157039" y="163197"/>
                      <a:pt x="160118" y="166277"/>
                    </a:cubicBezTo>
                    <a:cubicBezTo>
                      <a:pt x="163197" y="169356"/>
                      <a:pt x="166277" y="172435"/>
                      <a:pt x="169356" y="175514"/>
                    </a:cubicBezTo>
                    <a:lnTo>
                      <a:pt x="126247" y="175514"/>
                    </a:lnTo>
                    <a:close/>
                  </a:path>
                </a:pathLst>
              </a:custGeom>
              <a:solidFill>
                <a:srgbClr val="FFFFFF"/>
              </a:solidFill>
              <a:ln w="30780" cap="flat">
                <a:noFill/>
                <a:prstDash val="solid"/>
                <a:miter/>
              </a:ln>
            </p:spPr>
            <p:txBody>
              <a:bodyPr rtlCol="0" anchor="ctr"/>
              <a:lstStyle/>
              <a:p>
                <a:endParaRPr lang="en-US" sz="8640"/>
              </a:p>
            </p:txBody>
          </p:sp>
          <p:sp>
            <p:nvSpPr>
              <p:cNvPr id="57" name="Freeform 56">
                <a:extLst>
                  <a:ext uri="{FF2B5EF4-FFF2-40B4-BE49-F238E27FC236}">
                    <a16:creationId xmlns:a16="http://schemas.microsoft.com/office/drawing/2014/main" id="{F4D7751B-D760-2B11-D712-2DD887715B37}"/>
                  </a:ext>
                </a:extLst>
              </p:cNvPr>
              <p:cNvSpPr/>
              <p:nvPr/>
            </p:nvSpPr>
            <p:spPr>
              <a:xfrm>
                <a:off x="2313363" y="8052692"/>
                <a:ext cx="184751" cy="184751"/>
              </a:xfrm>
              <a:custGeom>
                <a:avLst/>
                <a:gdLst>
                  <a:gd name="connsiteX0" fmla="*/ 36950 w 184751"/>
                  <a:gd name="connsiteY0" fmla="*/ 36950 h 184751"/>
                  <a:gd name="connsiteX1" fmla="*/ 36950 w 184751"/>
                  <a:gd name="connsiteY1" fmla="*/ 144722 h 184751"/>
                  <a:gd name="connsiteX2" fmla="*/ 40030 w 184751"/>
                  <a:gd name="connsiteY2" fmla="*/ 166276 h 184751"/>
                  <a:gd name="connsiteX3" fmla="*/ 49267 w 184751"/>
                  <a:gd name="connsiteY3" fmla="*/ 175514 h 184751"/>
                  <a:gd name="connsiteX4" fmla="*/ 0 w 184751"/>
                  <a:gd name="connsiteY4" fmla="*/ 175514 h 184751"/>
                  <a:gd name="connsiteX5" fmla="*/ 12317 w 184751"/>
                  <a:gd name="connsiteY5" fmla="*/ 163197 h 184751"/>
                  <a:gd name="connsiteX6" fmla="*/ 15396 w 184751"/>
                  <a:gd name="connsiteY6" fmla="*/ 144722 h 184751"/>
                  <a:gd name="connsiteX7" fmla="*/ 15396 w 184751"/>
                  <a:gd name="connsiteY7" fmla="*/ 30792 h 184751"/>
                  <a:gd name="connsiteX8" fmla="*/ 12317 w 184751"/>
                  <a:gd name="connsiteY8" fmla="*/ 9238 h 184751"/>
                  <a:gd name="connsiteX9" fmla="*/ 3079 w 184751"/>
                  <a:gd name="connsiteY9" fmla="*/ 0 h 184751"/>
                  <a:gd name="connsiteX10" fmla="*/ 43109 w 184751"/>
                  <a:gd name="connsiteY10" fmla="*/ 0 h 184751"/>
                  <a:gd name="connsiteX11" fmla="*/ 49267 w 184751"/>
                  <a:gd name="connsiteY11" fmla="*/ 9238 h 184751"/>
                  <a:gd name="connsiteX12" fmla="*/ 147801 w 184751"/>
                  <a:gd name="connsiteY12" fmla="*/ 135484 h 184751"/>
                  <a:gd name="connsiteX13" fmla="*/ 147801 w 184751"/>
                  <a:gd name="connsiteY13" fmla="*/ 30792 h 184751"/>
                  <a:gd name="connsiteX14" fmla="*/ 144722 w 184751"/>
                  <a:gd name="connsiteY14" fmla="*/ 9238 h 184751"/>
                  <a:gd name="connsiteX15" fmla="*/ 135485 w 184751"/>
                  <a:gd name="connsiteY15" fmla="*/ 0 h 184751"/>
                  <a:gd name="connsiteX16" fmla="*/ 184752 w 184751"/>
                  <a:gd name="connsiteY16" fmla="*/ 0 h 184751"/>
                  <a:gd name="connsiteX17" fmla="*/ 172435 w 184751"/>
                  <a:gd name="connsiteY17" fmla="*/ 12317 h 184751"/>
                  <a:gd name="connsiteX18" fmla="*/ 169356 w 184751"/>
                  <a:gd name="connsiteY18" fmla="*/ 30792 h 184751"/>
                  <a:gd name="connsiteX19" fmla="*/ 169356 w 184751"/>
                  <a:gd name="connsiteY19" fmla="*/ 184752 h 184751"/>
                  <a:gd name="connsiteX20" fmla="*/ 132405 w 184751"/>
                  <a:gd name="connsiteY20" fmla="*/ 157039 h 184751"/>
                  <a:gd name="connsiteX21" fmla="*/ 36950 w 184751"/>
                  <a:gd name="connsiteY21" fmla="*/ 36950 h 1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51" h="184751">
                    <a:moveTo>
                      <a:pt x="36950" y="36950"/>
                    </a:moveTo>
                    <a:lnTo>
                      <a:pt x="36950" y="144722"/>
                    </a:lnTo>
                    <a:cubicBezTo>
                      <a:pt x="36950" y="153960"/>
                      <a:pt x="36950" y="160118"/>
                      <a:pt x="40030" y="166276"/>
                    </a:cubicBezTo>
                    <a:cubicBezTo>
                      <a:pt x="43109" y="169356"/>
                      <a:pt x="46188" y="175514"/>
                      <a:pt x="49267" y="175514"/>
                    </a:cubicBezTo>
                    <a:lnTo>
                      <a:pt x="0" y="175514"/>
                    </a:lnTo>
                    <a:cubicBezTo>
                      <a:pt x="6158" y="172435"/>
                      <a:pt x="9238" y="169356"/>
                      <a:pt x="12317" y="163197"/>
                    </a:cubicBezTo>
                    <a:cubicBezTo>
                      <a:pt x="15396" y="160118"/>
                      <a:pt x="15396" y="153960"/>
                      <a:pt x="15396" y="144722"/>
                    </a:cubicBezTo>
                    <a:lnTo>
                      <a:pt x="15396" y="30792"/>
                    </a:lnTo>
                    <a:cubicBezTo>
                      <a:pt x="15396" y="21554"/>
                      <a:pt x="15396" y="15396"/>
                      <a:pt x="12317" y="9238"/>
                    </a:cubicBezTo>
                    <a:cubicBezTo>
                      <a:pt x="9238" y="6158"/>
                      <a:pt x="6158" y="0"/>
                      <a:pt x="3079" y="0"/>
                    </a:cubicBezTo>
                    <a:lnTo>
                      <a:pt x="43109" y="0"/>
                    </a:lnTo>
                    <a:cubicBezTo>
                      <a:pt x="43109" y="3079"/>
                      <a:pt x="46188" y="6158"/>
                      <a:pt x="49267" y="9238"/>
                    </a:cubicBezTo>
                    <a:lnTo>
                      <a:pt x="147801" y="135484"/>
                    </a:lnTo>
                    <a:lnTo>
                      <a:pt x="147801" y="30792"/>
                    </a:lnTo>
                    <a:cubicBezTo>
                      <a:pt x="147801" y="21554"/>
                      <a:pt x="147801" y="15396"/>
                      <a:pt x="144722" y="9238"/>
                    </a:cubicBezTo>
                    <a:cubicBezTo>
                      <a:pt x="141643" y="6158"/>
                      <a:pt x="138564" y="0"/>
                      <a:pt x="135485" y="0"/>
                    </a:cubicBezTo>
                    <a:lnTo>
                      <a:pt x="184752" y="0"/>
                    </a:lnTo>
                    <a:cubicBezTo>
                      <a:pt x="178593" y="3079"/>
                      <a:pt x="175514" y="6158"/>
                      <a:pt x="172435" y="12317"/>
                    </a:cubicBezTo>
                    <a:cubicBezTo>
                      <a:pt x="169356" y="15396"/>
                      <a:pt x="169356" y="21554"/>
                      <a:pt x="169356" y="30792"/>
                    </a:cubicBezTo>
                    <a:lnTo>
                      <a:pt x="169356" y="184752"/>
                    </a:lnTo>
                    <a:cubicBezTo>
                      <a:pt x="153960" y="178593"/>
                      <a:pt x="141643" y="169356"/>
                      <a:pt x="132405" y="157039"/>
                    </a:cubicBezTo>
                    <a:lnTo>
                      <a:pt x="36950" y="36950"/>
                    </a:lnTo>
                    <a:close/>
                  </a:path>
                </a:pathLst>
              </a:custGeom>
              <a:solidFill>
                <a:srgbClr val="FFFFFF"/>
              </a:solidFill>
              <a:ln w="30780" cap="flat">
                <a:noFill/>
                <a:prstDash val="solid"/>
                <a:miter/>
              </a:ln>
            </p:spPr>
            <p:txBody>
              <a:bodyPr rtlCol="0" anchor="ctr"/>
              <a:lstStyle/>
              <a:p>
                <a:endParaRPr lang="en-US" sz="8640"/>
              </a:p>
            </p:txBody>
          </p:sp>
          <p:sp>
            <p:nvSpPr>
              <p:cNvPr id="58" name="Freeform 57">
                <a:extLst>
                  <a:ext uri="{FF2B5EF4-FFF2-40B4-BE49-F238E27FC236}">
                    <a16:creationId xmlns:a16="http://schemas.microsoft.com/office/drawing/2014/main" id="{1389401D-7A7D-CF99-66D4-124642A6CF51}"/>
                  </a:ext>
                </a:extLst>
              </p:cNvPr>
              <p:cNvSpPr/>
              <p:nvPr/>
            </p:nvSpPr>
            <p:spPr>
              <a:xfrm>
                <a:off x="2802955"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8640"/>
              </a:p>
            </p:txBody>
          </p:sp>
          <p:sp>
            <p:nvSpPr>
              <p:cNvPr id="59" name="Freeform 58">
                <a:extLst>
                  <a:ext uri="{FF2B5EF4-FFF2-40B4-BE49-F238E27FC236}">
                    <a16:creationId xmlns:a16="http://schemas.microsoft.com/office/drawing/2014/main" id="{5D19D2C0-0868-5D2E-4FE8-1D04172CBC1A}"/>
                  </a:ext>
                </a:extLst>
              </p:cNvPr>
              <p:cNvSpPr/>
              <p:nvPr/>
            </p:nvSpPr>
            <p:spPr>
              <a:xfrm>
                <a:off x="3138587" y="8049613"/>
                <a:ext cx="163197" cy="187831"/>
              </a:xfrm>
              <a:custGeom>
                <a:avLst/>
                <a:gdLst>
                  <a:gd name="connsiteX0" fmla="*/ 86217 w 163197"/>
                  <a:gd name="connsiteY0" fmla="*/ 147801 h 187831"/>
                  <a:gd name="connsiteX1" fmla="*/ 123168 w 163197"/>
                  <a:gd name="connsiteY1" fmla="*/ 49267 h 187831"/>
                  <a:gd name="connsiteX2" fmla="*/ 132405 w 163197"/>
                  <a:gd name="connsiteY2" fmla="*/ 18475 h 187831"/>
                  <a:gd name="connsiteX3" fmla="*/ 123168 w 163197"/>
                  <a:gd name="connsiteY3" fmla="*/ 3079 h 187831"/>
                  <a:gd name="connsiteX4" fmla="*/ 163197 w 163197"/>
                  <a:gd name="connsiteY4" fmla="*/ 3079 h 187831"/>
                  <a:gd name="connsiteX5" fmla="*/ 92376 w 163197"/>
                  <a:gd name="connsiteY5" fmla="*/ 187831 h 187831"/>
                  <a:gd name="connsiteX6" fmla="*/ 67742 w 163197"/>
                  <a:gd name="connsiteY6" fmla="*/ 169356 h 187831"/>
                  <a:gd name="connsiteX7" fmla="*/ 61584 w 163197"/>
                  <a:gd name="connsiteY7" fmla="*/ 157039 h 187831"/>
                  <a:gd name="connsiteX8" fmla="*/ 58505 w 163197"/>
                  <a:gd name="connsiteY8" fmla="*/ 144722 h 187831"/>
                  <a:gd name="connsiteX9" fmla="*/ 21554 w 163197"/>
                  <a:gd name="connsiteY9" fmla="*/ 46188 h 187831"/>
                  <a:gd name="connsiteX10" fmla="*/ 9237 w 163197"/>
                  <a:gd name="connsiteY10" fmla="*/ 12317 h 187831"/>
                  <a:gd name="connsiteX11" fmla="*/ 0 w 163197"/>
                  <a:gd name="connsiteY11" fmla="*/ 0 h 187831"/>
                  <a:gd name="connsiteX12" fmla="*/ 40029 w 163197"/>
                  <a:gd name="connsiteY12" fmla="*/ 0 h 187831"/>
                  <a:gd name="connsiteX13" fmla="*/ 40029 w 163197"/>
                  <a:gd name="connsiteY13" fmla="*/ 3079 h 187831"/>
                  <a:gd name="connsiteX14" fmla="*/ 46188 w 163197"/>
                  <a:gd name="connsiteY14" fmla="*/ 24634 h 187831"/>
                  <a:gd name="connsiteX15" fmla="*/ 86217 w 163197"/>
                  <a:gd name="connsiteY15" fmla="*/ 147801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197" h="187831">
                    <a:moveTo>
                      <a:pt x="86217" y="147801"/>
                    </a:moveTo>
                    <a:lnTo>
                      <a:pt x="123168" y="49267"/>
                    </a:lnTo>
                    <a:cubicBezTo>
                      <a:pt x="129326" y="33871"/>
                      <a:pt x="132405" y="24634"/>
                      <a:pt x="132405" y="18475"/>
                    </a:cubicBezTo>
                    <a:cubicBezTo>
                      <a:pt x="132405" y="12317"/>
                      <a:pt x="129326" y="6158"/>
                      <a:pt x="123168" y="3079"/>
                    </a:cubicBezTo>
                    <a:lnTo>
                      <a:pt x="163197" y="3079"/>
                    </a:lnTo>
                    <a:lnTo>
                      <a:pt x="92376" y="187831"/>
                    </a:lnTo>
                    <a:cubicBezTo>
                      <a:pt x="80059" y="181673"/>
                      <a:pt x="73901" y="175514"/>
                      <a:pt x="67742" y="169356"/>
                    </a:cubicBezTo>
                    <a:cubicBezTo>
                      <a:pt x="64663" y="166277"/>
                      <a:pt x="61584" y="163197"/>
                      <a:pt x="61584" y="157039"/>
                    </a:cubicBezTo>
                    <a:cubicBezTo>
                      <a:pt x="61584" y="157039"/>
                      <a:pt x="58505" y="150881"/>
                      <a:pt x="58505" y="144722"/>
                    </a:cubicBezTo>
                    <a:lnTo>
                      <a:pt x="21554" y="46188"/>
                    </a:lnTo>
                    <a:cubicBezTo>
                      <a:pt x="15396" y="27713"/>
                      <a:pt x="9237" y="15396"/>
                      <a:pt x="9237" y="12317"/>
                    </a:cubicBezTo>
                    <a:cubicBezTo>
                      <a:pt x="6158" y="6158"/>
                      <a:pt x="3079" y="3079"/>
                      <a:pt x="0" y="0"/>
                    </a:cubicBezTo>
                    <a:lnTo>
                      <a:pt x="40029" y="0"/>
                    </a:lnTo>
                    <a:cubicBezTo>
                      <a:pt x="40029" y="0"/>
                      <a:pt x="40029" y="3079"/>
                      <a:pt x="40029" y="3079"/>
                    </a:cubicBezTo>
                    <a:cubicBezTo>
                      <a:pt x="40029" y="6158"/>
                      <a:pt x="43109" y="12317"/>
                      <a:pt x="46188" y="24634"/>
                    </a:cubicBezTo>
                    <a:lnTo>
                      <a:pt x="86217" y="147801"/>
                    </a:lnTo>
                    <a:close/>
                  </a:path>
                </a:pathLst>
              </a:custGeom>
              <a:solidFill>
                <a:srgbClr val="FFFFFF"/>
              </a:solidFill>
              <a:ln w="30780" cap="flat">
                <a:noFill/>
                <a:prstDash val="solid"/>
                <a:miter/>
              </a:ln>
            </p:spPr>
            <p:txBody>
              <a:bodyPr rtlCol="0" anchor="ctr"/>
              <a:lstStyle/>
              <a:p>
                <a:endParaRPr lang="en-US" sz="8640"/>
              </a:p>
            </p:txBody>
          </p:sp>
          <p:sp>
            <p:nvSpPr>
              <p:cNvPr id="60" name="Freeform 59">
                <a:extLst>
                  <a:ext uri="{FF2B5EF4-FFF2-40B4-BE49-F238E27FC236}">
                    <a16:creationId xmlns:a16="http://schemas.microsoft.com/office/drawing/2014/main" id="{8C1DC7EE-22AD-472E-0580-48F8B1FA8E75}"/>
                  </a:ext>
                </a:extLst>
              </p:cNvPr>
              <p:cNvSpPr/>
              <p:nvPr/>
            </p:nvSpPr>
            <p:spPr>
              <a:xfrm>
                <a:off x="3569674" y="8049613"/>
                <a:ext cx="123167" cy="178593"/>
              </a:xfrm>
              <a:custGeom>
                <a:avLst/>
                <a:gdLst>
                  <a:gd name="connsiteX0" fmla="*/ 36950 w 123167"/>
                  <a:gd name="connsiteY0" fmla="*/ 92376 h 178593"/>
                  <a:gd name="connsiteX1" fmla="*/ 36950 w 123167"/>
                  <a:gd name="connsiteY1" fmla="*/ 157039 h 178593"/>
                  <a:gd name="connsiteX2" fmla="*/ 70821 w 123167"/>
                  <a:gd name="connsiteY2" fmla="*/ 160118 h 178593"/>
                  <a:gd name="connsiteX3" fmla="*/ 104693 w 123167"/>
                  <a:gd name="connsiteY3" fmla="*/ 153960 h 178593"/>
                  <a:gd name="connsiteX4" fmla="*/ 123168 w 123167"/>
                  <a:gd name="connsiteY4" fmla="*/ 144722 h 178593"/>
                  <a:gd name="connsiteX5" fmla="*/ 110851 w 123167"/>
                  <a:gd name="connsiteY5" fmla="*/ 178593 h 178593"/>
                  <a:gd name="connsiteX6" fmla="*/ 0 w 123167"/>
                  <a:gd name="connsiteY6" fmla="*/ 178593 h 178593"/>
                  <a:gd name="connsiteX7" fmla="*/ 9237 w 123167"/>
                  <a:gd name="connsiteY7" fmla="*/ 169356 h 178593"/>
                  <a:gd name="connsiteX8" fmla="*/ 12317 w 123167"/>
                  <a:gd name="connsiteY8" fmla="*/ 144722 h 178593"/>
                  <a:gd name="connsiteX9" fmla="*/ 12317 w 123167"/>
                  <a:gd name="connsiteY9" fmla="*/ 36950 h 178593"/>
                  <a:gd name="connsiteX10" fmla="*/ 9237 w 123167"/>
                  <a:gd name="connsiteY10" fmla="*/ 12317 h 178593"/>
                  <a:gd name="connsiteX11" fmla="*/ 0 w 123167"/>
                  <a:gd name="connsiteY11" fmla="*/ 3079 h 178593"/>
                  <a:gd name="connsiteX12" fmla="*/ 89297 w 123167"/>
                  <a:gd name="connsiteY12" fmla="*/ 3079 h 178593"/>
                  <a:gd name="connsiteX13" fmla="*/ 98534 w 123167"/>
                  <a:gd name="connsiteY13" fmla="*/ 0 h 178593"/>
                  <a:gd name="connsiteX14" fmla="*/ 98534 w 123167"/>
                  <a:gd name="connsiteY14" fmla="*/ 30792 h 178593"/>
                  <a:gd name="connsiteX15" fmla="*/ 86217 w 123167"/>
                  <a:gd name="connsiteY15" fmla="*/ 21554 h 178593"/>
                  <a:gd name="connsiteX16" fmla="*/ 64663 w 123167"/>
                  <a:gd name="connsiteY16" fmla="*/ 18475 h 178593"/>
                  <a:gd name="connsiteX17" fmla="*/ 36950 w 123167"/>
                  <a:gd name="connsiteY17" fmla="*/ 21554 h 178593"/>
                  <a:gd name="connsiteX18" fmla="*/ 36950 w 123167"/>
                  <a:gd name="connsiteY18" fmla="*/ 70822 h 178593"/>
                  <a:gd name="connsiteX19" fmla="*/ 73901 w 123167"/>
                  <a:gd name="connsiteY19" fmla="*/ 70822 h 178593"/>
                  <a:gd name="connsiteX20" fmla="*/ 83138 w 123167"/>
                  <a:gd name="connsiteY20" fmla="*/ 67742 h 178593"/>
                  <a:gd name="connsiteX21" fmla="*/ 83138 w 123167"/>
                  <a:gd name="connsiteY21" fmla="*/ 95455 h 178593"/>
                  <a:gd name="connsiteX22" fmla="*/ 76980 w 123167"/>
                  <a:gd name="connsiteY22" fmla="*/ 89297 h 178593"/>
                  <a:gd name="connsiteX23" fmla="*/ 61584 w 123167"/>
                  <a:gd name="connsiteY23" fmla="*/ 86218 h 178593"/>
                  <a:gd name="connsiteX24" fmla="*/ 36950 w 123167"/>
                  <a:gd name="connsiteY24"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167" h="178593">
                    <a:moveTo>
                      <a:pt x="36950" y="92376"/>
                    </a:moveTo>
                    <a:lnTo>
                      <a:pt x="36950" y="157039"/>
                    </a:lnTo>
                    <a:cubicBezTo>
                      <a:pt x="49267" y="160118"/>
                      <a:pt x="58505" y="160118"/>
                      <a:pt x="70821" y="160118"/>
                    </a:cubicBezTo>
                    <a:cubicBezTo>
                      <a:pt x="83138" y="160118"/>
                      <a:pt x="95455" y="157039"/>
                      <a:pt x="104693" y="153960"/>
                    </a:cubicBezTo>
                    <a:cubicBezTo>
                      <a:pt x="110851" y="150881"/>
                      <a:pt x="117009" y="147801"/>
                      <a:pt x="123168" y="144722"/>
                    </a:cubicBezTo>
                    <a:lnTo>
                      <a:pt x="110851" y="178593"/>
                    </a:lnTo>
                    <a:lnTo>
                      <a:pt x="0" y="178593"/>
                    </a:lnTo>
                    <a:cubicBezTo>
                      <a:pt x="6158" y="175514"/>
                      <a:pt x="9237" y="172435"/>
                      <a:pt x="9237" y="169356"/>
                    </a:cubicBezTo>
                    <a:cubicBezTo>
                      <a:pt x="12317" y="163197"/>
                      <a:pt x="12317" y="157039"/>
                      <a:pt x="12317" y="144722"/>
                    </a:cubicBezTo>
                    <a:lnTo>
                      <a:pt x="12317" y="36950"/>
                    </a:lnTo>
                    <a:cubicBezTo>
                      <a:pt x="12317" y="24634"/>
                      <a:pt x="12317" y="15396"/>
                      <a:pt x="9237" y="12317"/>
                    </a:cubicBezTo>
                    <a:cubicBezTo>
                      <a:pt x="6158" y="9238"/>
                      <a:pt x="3079" y="6158"/>
                      <a:pt x="0" y="3079"/>
                    </a:cubicBezTo>
                    <a:lnTo>
                      <a:pt x="89297" y="3079"/>
                    </a:lnTo>
                    <a:cubicBezTo>
                      <a:pt x="92376" y="3079"/>
                      <a:pt x="95455" y="3079"/>
                      <a:pt x="98534" y="0"/>
                    </a:cubicBezTo>
                    <a:lnTo>
                      <a:pt x="98534" y="30792"/>
                    </a:lnTo>
                    <a:cubicBezTo>
                      <a:pt x="95455" y="27713"/>
                      <a:pt x="89297" y="24634"/>
                      <a:pt x="86217"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36950" y="86218"/>
                    </a:lnTo>
                    <a:close/>
                  </a:path>
                </a:pathLst>
              </a:custGeom>
              <a:solidFill>
                <a:srgbClr val="FFFFFF"/>
              </a:solidFill>
              <a:ln w="30780" cap="flat">
                <a:noFill/>
                <a:prstDash val="solid"/>
                <a:miter/>
              </a:ln>
            </p:spPr>
            <p:txBody>
              <a:bodyPr rtlCol="0" anchor="ctr"/>
              <a:lstStyle/>
              <a:p>
                <a:endParaRPr lang="en-US" sz="8640"/>
              </a:p>
            </p:txBody>
          </p:sp>
          <p:sp>
            <p:nvSpPr>
              <p:cNvPr id="61" name="Freeform 60">
                <a:extLst>
                  <a:ext uri="{FF2B5EF4-FFF2-40B4-BE49-F238E27FC236}">
                    <a16:creationId xmlns:a16="http://schemas.microsoft.com/office/drawing/2014/main" id="{B49E4421-3775-3105-6638-2CF74013E360}"/>
                  </a:ext>
                </a:extLst>
              </p:cNvPr>
              <p:cNvSpPr/>
              <p:nvPr/>
            </p:nvSpPr>
            <p:spPr>
              <a:xfrm>
                <a:off x="3951494" y="8052692"/>
                <a:ext cx="160117" cy="175513"/>
              </a:xfrm>
              <a:custGeom>
                <a:avLst/>
                <a:gdLst>
                  <a:gd name="connsiteX0" fmla="*/ 40029 w 160117"/>
                  <a:gd name="connsiteY0" fmla="*/ 18475 h 175513"/>
                  <a:gd name="connsiteX1" fmla="*/ 40029 w 160117"/>
                  <a:gd name="connsiteY1" fmla="*/ 141643 h 175513"/>
                  <a:gd name="connsiteX2" fmla="*/ 43109 w 160117"/>
                  <a:gd name="connsiteY2" fmla="*/ 166276 h 175513"/>
                  <a:gd name="connsiteX3" fmla="*/ 52346 w 160117"/>
                  <a:gd name="connsiteY3" fmla="*/ 175514 h 175513"/>
                  <a:gd name="connsiteX4" fmla="*/ 0 w 160117"/>
                  <a:gd name="connsiteY4" fmla="*/ 175514 h 175513"/>
                  <a:gd name="connsiteX5" fmla="*/ 9237 w 160117"/>
                  <a:gd name="connsiteY5" fmla="*/ 166276 h 175513"/>
                  <a:gd name="connsiteX6" fmla="*/ 12317 w 160117"/>
                  <a:gd name="connsiteY6" fmla="*/ 141643 h 175513"/>
                  <a:gd name="connsiteX7" fmla="*/ 12317 w 160117"/>
                  <a:gd name="connsiteY7" fmla="*/ 33871 h 175513"/>
                  <a:gd name="connsiteX8" fmla="*/ 9237 w 160117"/>
                  <a:gd name="connsiteY8" fmla="*/ 9238 h 175513"/>
                  <a:gd name="connsiteX9" fmla="*/ 0 w 160117"/>
                  <a:gd name="connsiteY9" fmla="*/ 0 h 175513"/>
                  <a:gd name="connsiteX10" fmla="*/ 40029 w 160117"/>
                  <a:gd name="connsiteY10" fmla="*/ 0 h 175513"/>
                  <a:gd name="connsiteX11" fmla="*/ 52346 w 160117"/>
                  <a:gd name="connsiteY11" fmla="*/ 0 h 175513"/>
                  <a:gd name="connsiteX12" fmla="*/ 64663 w 160117"/>
                  <a:gd name="connsiteY12" fmla="*/ 0 h 175513"/>
                  <a:gd name="connsiteX13" fmla="*/ 104692 w 160117"/>
                  <a:gd name="connsiteY13" fmla="*/ 9238 h 175513"/>
                  <a:gd name="connsiteX14" fmla="*/ 117009 w 160117"/>
                  <a:gd name="connsiteY14" fmla="*/ 24634 h 175513"/>
                  <a:gd name="connsiteX15" fmla="*/ 120088 w 160117"/>
                  <a:gd name="connsiteY15" fmla="*/ 43109 h 175513"/>
                  <a:gd name="connsiteX16" fmla="*/ 110851 w 160117"/>
                  <a:gd name="connsiteY16" fmla="*/ 67742 h 175513"/>
                  <a:gd name="connsiteX17" fmla="*/ 76980 w 160117"/>
                  <a:gd name="connsiteY17" fmla="*/ 89296 h 175513"/>
                  <a:gd name="connsiteX18" fmla="*/ 113930 w 160117"/>
                  <a:gd name="connsiteY18" fmla="*/ 135484 h 175513"/>
                  <a:gd name="connsiteX19" fmla="*/ 160118 w 160117"/>
                  <a:gd name="connsiteY19" fmla="*/ 175514 h 175513"/>
                  <a:gd name="connsiteX20" fmla="*/ 135484 w 160117"/>
                  <a:gd name="connsiteY20" fmla="*/ 175514 h 175513"/>
                  <a:gd name="connsiteX21" fmla="*/ 113930 w 160117"/>
                  <a:gd name="connsiteY21" fmla="*/ 169356 h 175513"/>
                  <a:gd name="connsiteX22" fmla="*/ 70821 w 160117"/>
                  <a:gd name="connsiteY22" fmla="*/ 117009 h 175513"/>
                  <a:gd name="connsiteX23" fmla="*/ 49267 w 160117"/>
                  <a:gd name="connsiteY23" fmla="*/ 83138 h 175513"/>
                  <a:gd name="connsiteX24" fmla="*/ 95455 w 160117"/>
                  <a:gd name="connsiteY24" fmla="*/ 43109 h 175513"/>
                  <a:gd name="connsiteX25" fmla="*/ 86217 w 160117"/>
                  <a:gd name="connsiteY25" fmla="*/ 21554 h 175513"/>
                  <a:gd name="connsiteX26" fmla="*/ 64663 w 160117"/>
                  <a:gd name="connsiteY26" fmla="*/ 12317 h 175513"/>
                  <a:gd name="connsiteX27" fmla="*/ 40029 w 160117"/>
                  <a:gd name="connsiteY27" fmla="*/ 18475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0117" h="175513">
                    <a:moveTo>
                      <a:pt x="40029" y="18475"/>
                    </a:moveTo>
                    <a:lnTo>
                      <a:pt x="40029" y="141643"/>
                    </a:lnTo>
                    <a:cubicBezTo>
                      <a:pt x="40029" y="153960"/>
                      <a:pt x="40029" y="163197"/>
                      <a:pt x="43109" y="166276"/>
                    </a:cubicBezTo>
                    <a:cubicBezTo>
                      <a:pt x="46188" y="169356"/>
                      <a:pt x="49267" y="172435"/>
                      <a:pt x="52346" y="175514"/>
                    </a:cubicBezTo>
                    <a:lnTo>
                      <a:pt x="0" y="175514"/>
                    </a:lnTo>
                    <a:cubicBezTo>
                      <a:pt x="6158" y="172435"/>
                      <a:pt x="9237" y="169356"/>
                      <a:pt x="9237" y="166276"/>
                    </a:cubicBezTo>
                    <a:cubicBezTo>
                      <a:pt x="12317" y="160118"/>
                      <a:pt x="12317" y="153960"/>
                      <a:pt x="12317" y="141643"/>
                    </a:cubicBezTo>
                    <a:lnTo>
                      <a:pt x="12317" y="33871"/>
                    </a:lnTo>
                    <a:cubicBezTo>
                      <a:pt x="12317" y="21554"/>
                      <a:pt x="12317" y="12317"/>
                      <a:pt x="9237" y="9238"/>
                    </a:cubicBezTo>
                    <a:cubicBezTo>
                      <a:pt x="6158" y="6158"/>
                      <a:pt x="3079" y="3079"/>
                      <a:pt x="0" y="0"/>
                    </a:cubicBezTo>
                    <a:lnTo>
                      <a:pt x="40029" y="0"/>
                    </a:lnTo>
                    <a:cubicBezTo>
                      <a:pt x="40029" y="0"/>
                      <a:pt x="46188" y="0"/>
                      <a:pt x="52346" y="0"/>
                    </a:cubicBezTo>
                    <a:cubicBezTo>
                      <a:pt x="55425" y="0"/>
                      <a:pt x="61584" y="0"/>
                      <a:pt x="64663" y="0"/>
                    </a:cubicBezTo>
                    <a:cubicBezTo>
                      <a:pt x="83138" y="0"/>
                      <a:pt x="95455" y="3079"/>
                      <a:pt x="104692" y="9238"/>
                    </a:cubicBezTo>
                    <a:cubicBezTo>
                      <a:pt x="110851" y="12317"/>
                      <a:pt x="113930" y="18475"/>
                      <a:pt x="117009" y="24634"/>
                    </a:cubicBezTo>
                    <a:cubicBezTo>
                      <a:pt x="120088" y="30792"/>
                      <a:pt x="120088" y="36950"/>
                      <a:pt x="120088" y="43109"/>
                    </a:cubicBezTo>
                    <a:cubicBezTo>
                      <a:pt x="120088" y="52346"/>
                      <a:pt x="117009" y="61584"/>
                      <a:pt x="110851" y="67742"/>
                    </a:cubicBezTo>
                    <a:cubicBezTo>
                      <a:pt x="101613" y="76980"/>
                      <a:pt x="92376" y="86218"/>
                      <a:pt x="76980" y="89296"/>
                    </a:cubicBezTo>
                    <a:cubicBezTo>
                      <a:pt x="86217" y="101613"/>
                      <a:pt x="98534" y="117009"/>
                      <a:pt x="113930" y="135484"/>
                    </a:cubicBezTo>
                    <a:cubicBezTo>
                      <a:pt x="129326" y="153960"/>
                      <a:pt x="144722" y="169356"/>
                      <a:pt x="160118" y="175514"/>
                    </a:cubicBezTo>
                    <a:cubicBezTo>
                      <a:pt x="147801" y="175514"/>
                      <a:pt x="138564" y="175514"/>
                      <a:pt x="135484" y="175514"/>
                    </a:cubicBezTo>
                    <a:cubicBezTo>
                      <a:pt x="126247" y="175514"/>
                      <a:pt x="120088" y="172435"/>
                      <a:pt x="113930" y="169356"/>
                    </a:cubicBezTo>
                    <a:cubicBezTo>
                      <a:pt x="104692" y="160118"/>
                      <a:pt x="89296" y="144722"/>
                      <a:pt x="70821" y="117009"/>
                    </a:cubicBezTo>
                    <a:cubicBezTo>
                      <a:pt x="64663" y="107772"/>
                      <a:pt x="55425" y="95455"/>
                      <a:pt x="49267" y="83138"/>
                    </a:cubicBezTo>
                    <a:cubicBezTo>
                      <a:pt x="80059" y="76980"/>
                      <a:pt x="95455" y="64663"/>
                      <a:pt x="95455" y="43109"/>
                    </a:cubicBezTo>
                    <a:cubicBezTo>
                      <a:pt x="95455" y="33871"/>
                      <a:pt x="92376" y="27713"/>
                      <a:pt x="86217" y="21554"/>
                    </a:cubicBezTo>
                    <a:cubicBezTo>
                      <a:pt x="80059" y="15396"/>
                      <a:pt x="73900" y="12317"/>
                      <a:pt x="64663" y="12317"/>
                    </a:cubicBezTo>
                    <a:cubicBezTo>
                      <a:pt x="52346" y="15396"/>
                      <a:pt x="46188" y="15396"/>
                      <a:pt x="40029" y="18475"/>
                    </a:cubicBezTo>
                    <a:close/>
                  </a:path>
                </a:pathLst>
              </a:custGeom>
              <a:solidFill>
                <a:srgbClr val="FFFFFF"/>
              </a:solidFill>
              <a:ln w="30780" cap="flat">
                <a:noFill/>
                <a:prstDash val="solid"/>
                <a:miter/>
              </a:ln>
            </p:spPr>
            <p:txBody>
              <a:bodyPr rtlCol="0" anchor="ctr"/>
              <a:lstStyle/>
              <a:p>
                <a:endParaRPr lang="en-US" sz="8640"/>
              </a:p>
            </p:txBody>
          </p:sp>
          <p:sp>
            <p:nvSpPr>
              <p:cNvPr id="62" name="Freeform 61">
                <a:extLst>
                  <a:ext uri="{FF2B5EF4-FFF2-40B4-BE49-F238E27FC236}">
                    <a16:creationId xmlns:a16="http://schemas.microsoft.com/office/drawing/2014/main" id="{C9C323E7-9C67-9038-B600-0B32671DD045}"/>
                  </a:ext>
                </a:extLst>
              </p:cNvPr>
              <p:cNvSpPr/>
              <p:nvPr/>
            </p:nvSpPr>
            <p:spPr>
              <a:xfrm>
                <a:off x="4367186" y="8043454"/>
                <a:ext cx="126246" cy="187831"/>
              </a:xfrm>
              <a:custGeom>
                <a:avLst/>
                <a:gdLst>
                  <a:gd name="connsiteX0" fmla="*/ 110851 w 126246"/>
                  <a:gd name="connsiteY0" fmla="*/ 9238 h 187831"/>
                  <a:gd name="connsiteX1" fmla="*/ 110851 w 126246"/>
                  <a:gd name="connsiteY1" fmla="*/ 40030 h 187831"/>
                  <a:gd name="connsiteX2" fmla="*/ 67742 w 126246"/>
                  <a:gd name="connsiteY2" fmla="*/ 21554 h 187831"/>
                  <a:gd name="connsiteX3" fmla="*/ 40029 w 126246"/>
                  <a:gd name="connsiteY3" fmla="*/ 30792 h 187831"/>
                  <a:gd name="connsiteX4" fmla="*/ 33871 w 126246"/>
                  <a:gd name="connsiteY4" fmla="*/ 46188 h 187831"/>
                  <a:gd name="connsiteX5" fmla="*/ 40029 w 126246"/>
                  <a:gd name="connsiteY5" fmla="*/ 61584 h 187831"/>
                  <a:gd name="connsiteX6" fmla="*/ 52346 w 126246"/>
                  <a:gd name="connsiteY6" fmla="*/ 70822 h 187831"/>
                  <a:gd name="connsiteX7" fmla="*/ 70821 w 126246"/>
                  <a:gd name="connsiteY7" fmla="*/ 80059 h 187831"/>
                  <a:gd name="connsiteX8" fmla="*/ 110851 w 126246"/>
                  <a:gd name="connsiteY8" fmla="*/ 101613 h 187831"/>
                  <a:gd name="connsiteX9" fmla="*/ 126247 w 126246"/>
                  <a:gd name="connsiteY9" fmla="*/ 132405 h 187831"/>
                  <a:gd name="connsiteX10" fmla="*/ 110851 w 126246"/>
                  <a:gd name="connsiteY10" fmla="*/ 169356 h 187831"/>
                  <a:gd name="connsiteX11" fmla="*/ 55425 w 126246"/>
                  <a:gd name="connsiteY11" fmla="*/ 187831 h 187831"/>
                  <a:gd name="connsiteX12" fmla="*/ 9237 w 126246"/>
                  <a:gd name="connsiteY12" fmla="*/ 178593 h 187831"/>
                  <a:gd name="connsiteX13" fmla="*/ 0 w 126246"/>
                  <a:gd name="connsiteY13" fmla="*/ 144722 h 187831"/>
                  <a:gd name="connsiteX14" fmla="*/ 58504 w 126246"/>
                  <a:gd name="connsiteY14" fmla="*/ 166276 h 187831"/>
                  <a:gd name="connsiteX15" fmla="*/ 89296 w 126246"/>
                  <a:gd name="connsiteY15" fmla="*/ 157039 h 187831"/>
                  <a:gd name="connsiteX16" fmla="*/ 98534 w 126246"/>
                  <a:gd name="connsiteY16" fmla="*/ 138564 h 187831"/>
                  <a:gd name="connsiteX17" fmla="*/ 89296 w 126246"/>
                  <a:gd name="connsiteY17" fmla="*/ 120088 h 187831"/>
                  <a:gd name="connsiteX18" fmla="*/ 76980 w 126246"/>
                  <a:gd name="connsiteY18" fmla="*/ 110851 h 187831"/>
                  <a:gd name="connsiteX19" fmla="*/ 55425 w 126246"/>
                  <a:gd name="connsiteY19" fmla="*/ 101613 h 187831"/>
                  <a:gd name="connsiteX20" fmla="*/ 18475 w 126246"/>
                  <a:gd name="connsiteY20" fmla="*/ 80059 h 187831"/>
                  <a:gd name="connsiteX21" fmla="*/ 3079 w 126246"/>
                  <a:gd name="connsiteY21" fmla="*/ 49267 h 187831"/>
                  <a:gd name="connsiteX22" fmla="*/ 9237 w 126246"/>
                  <a:gd name="connsiteY22" fmla="*/ 24634 h 187831"/>
                  <a:gd name="connsiteX23" fmla="*/ 33871 w 126246"/>
                  <a:gd name="connsiteY23" fmla="*/ 6158 h 187831"/>
                  <a:gd name="connsiteX24" fmla="*/ 67742 w 126246"/>
                  <a:gd name="connsiteY24" fmla="*/ 0 h 187831"/>
                  <a:gd name="connsiteX25" fmla="*/ 110851 w 126246"/>
                  <a:gd name="connsiteY25" fmla="*/ 9238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246" h="187831">
                    <a:moveTo>
                      <a:pt x="110851" y="9238"/>
                    </a:moveTo>
                    <a:lnTo>
                      <a:pt x="110851" y="40030"/>
                    </a:lnTo>
                    <a:cubicBezTo>
                      <a:pt x="98534" y="27713"/>
                      <a:pt x="83138" y="21554"/>
                      <a:pt x="67742" y="21554"/>
                    </a:cubicBezTo>
                    <a:cubicBezTo>
                      <a:pt x="55425" y="21554"/>
                      <a:pt x="46188" y="24634"/>
                      <a:pt x="40029" y="30792"/>
                    </a:cubicBezTo>
                    <a:cubicBezTo>
                      <a:pt x="33871" y="33871"/>
                      <a:pt x="33871" y="40030"/>
                      <a:pt x="33871" y="46188"/>
                    </a:cubicBezTo>
                    <a:cubicBezTo>
                      <a:pt x="33871" y="52346"/>
                      <a:pt x="36950" y="58504"/>
                      <a:pt x="40029" y="61584"/>
                    </a:cubicBezTo>
                    <a:cubicBezTo>
                      <a:pt x="43109" y="64663"/>
                      <a:pt x="49267" y="67742"/>
                      <a:pt x="52346" y="70822"/>
                    </a:cubicBezTo>
                    <a:cubicBezTo>
                      <a:pt x="58504" y="73900"/>
                      <a:pt x="64663" y="76980"/>
                      <a:pt x="70821" y="80059"/>
                    </a:cubicBezTo>
                    <a:cubicBezTo>
                      <a:pt x="89296" y="89296"/>
                      <a:pt x="101613" y="95455"/>
                      <a:pt x="110851" y="101613"/>
                    </a:cubicBezTo>
                    <a:cubicBezTo>
                      <a:pt x="120088" y="107772"/>
                      <a:pt x="126247" y="120088"/>
                      <a:pt x="126247" y="132405"/>
                    </a:cubicBezTo>
                    <a:cubicBezTo>
                      <a:pt x="126247" y="144722"/>
                      <a:pt x="120088" y="157039"/>
                      <a:pt x="110851" y="169356"/>
                    </a:cubicBezTo>
                    <a:cubicBezTo>
                      <a:pt x="98534" y="181672"/>
                      <a:pt x="76980" y="187831"/>
                      <a:pt x="55425" y="187831"/>
                    </a:cubicBezTo>
                    <a:cubicBezTo>
                      <a:pt x="40029" y="187831"/>
                      <a:pt x="24633" y="184752"/>
                      <a:pt x="9237" y="178593"/>
                    </a:cubicBezTo>
                    <a:lnTo>
                      <a:pt x="0" y="144722"/>
                    </a:lnTo>
                    <a:cubicBezTo>
                      <a:pt x="18475" y="160118"/>
                      <a:pt x="36950" y="166276"/>
                      <a:pt x="58504" y="166276"/>
                    </a:cubicBezTo>
                    <a:cubicBezTo>
                      <a:pt x="70821" y="166276"/>
                      <a:pt x="80059" y="163197"/>
                      <a:pt x="89296" y="157039"/>
                    </a:cubicBezTo>
                    <a:cubicBezTo>
                      <a:pt x="95455" y="150880"/>
                      <a:pt x="98534" y="144722"/>
                      <a:pt x="98534" y="138564"/>
                    </a:cubicBezTo>
                    <a:cubicBezTo>
                      <a:pt x="98534" y="132405"/>
                      <a:pt x="95455" y="123168"/>
                      <a:pt x="89296" y="120088"/>
                    </a:cubicBezTo>
                    <a:cubicBezTo>
                      <a:pt x="86217" y="117009"/>
                      <a:pt x="80059" y="113930"/>
                      <a:pt x="76980" y="110851"/>
                    </a:cubicBezTo>
                    <a:cubicBezTo>
                      <a:pt x="70821" y="107772"/>
                      <a:pt x="64663" y="104692"/>
                      <a:pt x="55425" y="101613"/>
                    </a:cubicBezTo>
                    <a:cubicBezTo>
                      <a:pt x="36950" y="92376"/>
                      <a:pt x="24633" y="86218"/>
                      <a:pt x="18475" y="80059"/>
                    </a:cubicBezTo>
                    <a:cubicBezTo>
                      <a:pt x="9237" y="70822"/>
                      <a:pt x="3079" y="61584"/>
                      <a:pt x="3079" y="49267"/>
                    </a:cubicBezTo>
                    <a:cubicBezTo>
                      <a:pt x="3079" y="40030"/>
                      <a:pt x="6158" y="33871"/>
                      <a:pt x="9237" y="24634"/>
                    </a:cubicBezTo>
                    <a:cubicBezTo>
                      <a:pt x="15396" y="15396"/>
                      <a:pt x="24633" y="9238"/>
                      <a:pt x="33871" y="6158"/>
                    </a:cubicBezTo>
                    <a:cubicBezTo>
                      <a:pt x="43109" y="3079"/>
                      <a:pt x="55425" y="0"/>
                      <a:pt x="67742" y="0"/>
                    </a:cubicBezTo>
                    <a:cubicBezTo>
                      <a:pt x="83138" y="3079"/>
                      <a:pt x="98534" y="6158"/>
                      <a:pt x="110851" y="9238"/>
                    </a:cubicBezTo>
                    <a:close/>
                  </a:path>
                </a:pathLst>
              </a:custGeom>
              <a:solidFill>
                <a:srgbClr val="FFFFFF"/>
              </a:solidFill>
              <a:ln w="30780" cap="flat">
                <a:noFill/>
                <a:prstDash val="solid"/>
                <a:miter/>
              </a:ln>
            </p:spPr>
            <p:txBody>
              <a:bodyPr rtlCol="0" anchor="ctr"/>
              <a:lstStyle/>
              <a:p>
                <a:endParaRPr lang="en-US" sz="8640"/>
              </a:p>
            </p:txBody>
          </p:sp>
          <p:sp>
            <p:nvSpPr>
              <p:cNvPr id="63" name="Freeform 62">
                <a:extLst>
                  <a:ext uri="{FF2B5EF4-FFF2-40B4-BE49-F238E27FC236}">
                    <a16:creationId xmlns:a16="http://schemas.microsoft.com/office/drawing/2014/main" id="{E03B6EF5-8A0C-3826-C9E0-A55B24B89D8D}"/>
                  </a:ext>
                </a:extLst>
              </p:cNvPr>
              <p:cNvSpPr/>
              <p:nvPr/>
            </p:nvSpPr>
            <p:spPr>
              <a:xfrm>
                <a:off x="4773639"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8640"/>
              </a:p>
            </p:txBody>
          </p:sp>
          <p:sp>
            <p:nvSpPr>
              <p:cNvPr id="64" name="Freeform 63">
                <a:extLst>
                  <a:ext uri="{FF2B5EF4-FFF2-40B4-BE49-F238E27FC236}">
                    <a16:creationId xmlns:a16="http://schemas.microsoft.com/office/drawing/2014/main" id="{E49EB6F9-0782-0EF3-2877-2E68432B5701}"/>
                  </a:ext>
                </a:extLst>
              </p:cNvPr>
              <p:cNvSpPr/>
              <p:nvPr/>
            </p:nvSpPr>
            <p:spPr>
              <a:xfrm>
                <a:off x="5096954" y="8049613"/>
                <a:ext cx="141643" cy="178593"/>
              </a:xfrm>
              <a:custGeom>
                <a:avLst/>
                <a:gdLst>
                  <a:gd name="connsiteX0" fmla="*/ 83138 w 141643"/>
                  <a:gd name="connsiteY0" fmla="*/ 147801 h 178593"/>
                  <a:gd name="connsiteX1" fmla="*/ 86218 w 141643"/>
                  <a:gd name="connsiteY1" fmla="*/ 169356 h 178593"/>
                  <a:gd name="connsiteX2" fmla="*/ 95455 w 141643"/>
                  <a:gd name="connsiteY2" fmla="*/ 178593 h 178593"/>
                  <a:gd name="connsiteX3" fmla="*/ 43109 w 141643"/>
                  <a:gd name="connsiteY3" fmla="*/ 178593 h 178593"/>
                  <a:gd name="connsiteX4" fmla="*/ 52346 w 141643"/>
                  <a:gd name="connsiteY4" fmla="*/ 169356 h 178593"/>
                  <a:gd name="connsiteX5" fmla="*/ 55426 w 141643"/>
                  <a:gd name="connsiteY5" fmla="*/ 144722 h 178593"/>
                  <a:gd name="connsiteX6" fmla="*/ 55426 w 141643"/>
                  <a:gd name="connsiteY6" fmla="*/ 21554 h 178593"/>
                  <a:gd name="connsiteX7" fmla="*/ 33871 w 141643"/>
                  <a:gd name="connsiteY7" fmla="*/ 21554 h 178593"/>
                  <a:gd name="connsiteX8" fmla="*/ 9238 w 141643"/>
                  <a:gd name="connsiteY8" fmla="*/ 24634 h 178593"/>
                  <a:gd name="connsiteX9" fmla="*/ 0 w 141643"/>
                  <a:gd name="connsiteY9" fmla="*/ 30792 h 178593"/>
                  <a:gd name="connsiteX10" fmla="*/ 9238 w 141643"/>
                  <a:gd name="connsiteY10" fmla="*/ 0 h 178593"/>
                  <a:gd name="connsiteX11" fmla="*/ 24634 w 141643"/>
                  <a:gd name="connsiteY11" fmla="*/ 3079 h 178593"/>
                  <a:gd name="connsiteX12" fmla="*/ 126247 w 141643"/>
                  <a:gd name="connsiteY12" fmla="*/ 3079 h 178593"/>
                  <a:gd name="connsiteX13" fmla="*/ 141643 w 141643"/>
                  <a:gd name="connsiteY13" fmla="*/ 0 h 178593"/>
                  <a:gd name="connsiteX14" fmla="*/ 132405 w 141643"/>
                  <a:gd name="connsiteY14" fmla="*/ 30792 h 178593"/>
                  <a:gd name="connsiteX15" fmla="*/ 126247 w 141643"/>
                  <a:gd name="connsiteY15" fmla="*/ 24634 h 178593"/>
                  <a:gd name="connsiteX16" fmla="*/ 107772 w 141643"/>
                  <a:gd name="connsiteY16" fmla="*/ 21554 h 178593"/>
                  <a:gd name="connsiteX17" fmla="*/ 83138 w 141643"/>
                  <a:gd name="connsiteY17" fmla="*/ 21554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643" h="178593">
                    <a:moveTo>
                      <a:pt x="83138" y="147801"/>
                    </a:moveTo>
                    <a:cubicBezTo>
                      <a:pt x="83138" y="157039"/>
                      <a:pt x="83138" y="163197"/>
                      <a:pt x="86218" y="169356"/>
                    </a:cubicBezTo>
                    <a:cubicBezTo>
                      <a:pt x="89296" y="172435"/>
                      <a:pt x="92376" y="178593"/>
                      <a:pt x="95455" y="178593"/>
                    </a:cubicBezTo>
                    <a:lnTo>
                      <a:pt x="43109" y="178593"/>
                    </a:lnTo>
                    <a:cubicBezTo>
                      <a:pt x="49267" y="175514"/>
                      <a:pt x="52346" y="172435"/>
                      <a:pt x="52346" y="169356"/>
                    </a:cubicBezTo>
                    <a:cubicBezTo>
                      <a:pt x="55426" y="163197"/>
                      <a:pt x="55426" y="157039"/>
                      <a:pt x="55426" y="144722"/>
                    </a:cubicBezTo>
                    <a:lnTo>
                      <a:pt x="55426" y="21554"/>
                    </a:lnTo>
                    <a:cubicBezTo>
                      <a:pt x="49267" y="21554"/>
                      <a:pt x="40030" y="21554"/>
                      <a:pt x="33871" y="21554"/>
                    </a:cubicBezTo>
                    <a:cubicBezTo>
                      <a:pt x="21554" y="21554"/>
                      <a:pt x="15396" y="21554"/>
                      <a:pt x="9238" y="24634"/>
                    </a:cubicBezTo>
                    <a:cubicBezTo>
                      <a:pt x="6158" y="24634"/>
                      <a:pt x="3079" y="27713"/>
                      <a:pt x="0" y="30792"/>
                    </a:cubicBezTo>
                    <a:lnTo>
                      <a:pt x="9238" y="0"/>
                    </a:lnTo>
                    <a:cubicBezTo>
                      <a:pt x="12317" y="0"/>
                      <a:pt x="15396" y="0"/>
                      <a:pt x="24634" y="3079"/>
                    </a:cubicBezTo>
                    <a:lnTo>
                      <a:pt x="126247" y="3079"/>
                    </a:lnTo>
                    <a:cubicBezTo>
                      <a:pt x="135484" y="3079"/>
                      <a:pt x="138564" y="3079"/>
                      <a:pt x="141643" y="0"/>
                    </a:cubicBezTo>
                    <a:lnTo>
                      <a:pt x="132405" y="30792"/>
                    </a:lnTo>
                    <a:cubicBezTo>
                      <a:pt x="129326" y="27713"/>
                      <a:pt x="129326" y="24634"/>
                      <a:pt x="126247" y="24634"/>
                    </a:cubicBezTo>
                    <a:cubicBezTo>
                      <a:pt x="123168" y="21554"/>
                      <a:pt x="117009" y="21554"/>
                      <a:pt x="107772" y="21554"/>
                    </a:cubicBezTo>
                    <a:cubicBezTo>
                      <a:pt x="107772" y="21554"/>
                      <a:pt x="98534" y="21554"/>
                      <a:pt x="83138" y="21554"/>
                    </a:cubicBezTo>
                  </a:path>
                </a:pathLst>
              </a:custGeom>
              <a:solidFill>
                <a:srgbClr val="FFFFFF"/>
              </a:solidFill>
              <a:ln w="30780" cap="flat">
                <a:noFill/>
                <a:prstDash val="solid"/>
                <a:miter/>
              </a:ln>
            </p:spPr>
            <p:txBody>
              <a:bodyPr rtlCol="0" anchor="ctr"/>
              <a:lstStyle/>
              <a:p>
                <a:endParaRPr lang="en-US" sz="8640"/>
              </a:p>
            </p:txBody>
          </p:sp>
          <p:sp>
            <p:nvSpPr>
              <p:cNvPr id="65" name="Freeform 64">
                <a:extLst>
                  <a:ext uri="{FF2B5EF4-FFF2-40B4-BE49-F238E27FC236}">
                    <a16:creationId xmlns:a16="http://schemas.microsoft.com/office/drawing/2014/main" id="{20BA345D-6580-16FF-9A73-79E7E4E5C0E9}"/>
                  </a:ext>
                </a:extLst>
              </p:cNvPr>
              <p:cNvSpPr/>
              <p:nvPr/>
            </p:nvSpPr>
            <p:spPr>
              <a:xfrm>
                <a:off x="5497250" y="8052692"/>
                <a:ext cx="163197" cy="175513"/>
              </a:xfrm>
              <a:custGeom>
                <a:avLst/>
                <a:gdLst>
                  <a:gd name="connsiteX0" fmla="*/ 98534 w 163197"/>
                  <a:gd name="connsiteY0" fmla="*/ 98534 h 175513"/>
                  <a:gd name="connsiteX1" fmla="*/ 98534 w 163197"/>
                  <a:gd name="connsiteY1" fmla="*/ 144722 h 175513"/>
                  <a:gd name="connsiteX2" fmla="*/ 101613 w 163197"/>
                  <a:gd name="connsiteY2" fmla="*/ 166276 h 175513"/>
                  <a:gd name="connsiteX3" fmla="*/ 110851 w 163197"/>
                  <a:gd name="connsiteY3" fmla="*/ 175514 h 175513"/>
                  <a:gd name="connsiteX4" fmla="*/ 58504 w 163197"/>
                  <a:gd name="connsiteY4" fmla="*/ 175514 h 175513"/>
                  <a:gd name="connsiteX5" fmla="*/ 67742 w 163197"/>
                  <a:gd name="connsiteY5" fmla="*/ 166276 h 175513"/>
                  <a:gd name="connsiteX6" fmla="*/ 70822 w 163197"/>
                  <a:gd name="connsiteY6" fmla="*/ 141643 h 175513"/>
                  <a:gd name="connsiteX7" fmla="*/ 70822 w 163197"/>
                  <a:gd name="connsiteY7" fmla="*/ 98534 h 175513"/>
                  <a:gd name="connsiteX8" fmla="*/ 24634 w 163197"/>
                  <a:gd name="connsiteY8" fmla="*/ 24634 h 175513"/>
                  <a:gd name="connsiteX9" fmla="*/ 12317 w 163197"/>
                  <a:gd name="connsiteY9" fmla="*/ 9238 h 175513"/>
                  <a:gd name="connsiteX10" fmla="*/ 0 w 163197"/>
                  <a:gd name="connsiteY10" fmla="*/ 0 h 175513"/>
                  <a:gd name="connsiteX11" fmla="*/ 27713 w 163197"/>
                  <a:gd name="connsiteY11" fmla="*/ 0 h 175513"/>
                  <a:gd name="connsiteX12" fmla="*/ 30792 w 163197"/>
                  <a:gd name="connsiteY12" fmla="*/ 0 h 175513"/>
                  <a:gd name="connsiteX13" fmla="*/ 40030 w 163197"/>
                  <a:gd name="connsiteY13" fmla="*/ 3079 h 175513"/>
                  <a:gd name="connsiteX14" fmla="*/ 49267 w 163197"/>
                  <a:gd name="connsiteY14" fmla="*/ 15396 h 175513"/>
                  <a:gd name="connsiteX15" fmla="*/ 89296 w 163197"/>
                  <a:gd name="connsiteY15" fmla="*/ 80059 h 175513"/>
                  <a:gd name="connsiteX16" fmla="*/ 123168 w 163197"/>
                  <a:gd name="connsiteY16" fmla="*/ 27713 h 175513"/>
                  <a:gd name="connsiteX17" fmla="*/ 129326 w 163197"/>
                  <a:gd name="connsiteY17" fmla="*/ 15396 h 175513"/>
                  <a:gd name="connsiteX18" fmla="*/ 123168 w 163197"/>
                  <a:gd name="connsiteY18" fmla="*/ 6158 h 175513"/>
                  <a:gd name="connsiteX19" fmla="*/ 117009 w 163197"/>
                  <a:gd name="connsiteY19" fmla="*/ 3079 h 175513"/>
                  <a:gd name="connsiteX20" fmla="*/ 163197 w 163197"/>
                  <a:gd name="connsiteY20" fmla="*/ 3079 h 175513"/>
                  <a:gd name="connsiteX21" fmla="*/ 98534 w 163197"/>
                  <a:gd name="connsiteY21" fmla="*/ 98534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197" h="175513">
                    <a:moveTo>
                      <a:pt x="98534" y="98534"/>
                    </a:moveTo>
                    <a:lnTo>
                      <a:pt x="98534" y="144722"/>
                    </a:lnTo>
                    <a:cubicBezTo>
                      <a:pt x="98534" y="153960"/>
                      <a:pt x="98534" y="160118"/>
                      <a:pt x="101613" y="166276"/>
                    </a:cubicBezTo>
                    <a:cubicBezTo>
                      <a:pt x="104692" y="169356"/>
                      <a:pt x="107772" y="172435"/>
                      <a:pt x="110851" y="175514"/>
                    </a:cubicBezTo>
                    <a:lnTo>
                      <a:pt x="58504" y="175514"/>
                    </a:lnTo>
                    <a:cubicBezTo>
                      <a:pt x="61584" y="172435"/>
                      <a:pt x="64663" y="169356"/>
                      <a:pt x="67742" y="166276"/>
                    </a:cubicBezTo>
                    <a:cubicBezTo>
                      <a:pt x="70822" y="160118"/>
                      <a:pt x="70822" y="153960"/>
                      <a:pt x="70822" y="141643"/>
                    </a:cubicBezTo>
                    <a:lnTo>
                      <a:pt x="70822" y="98534"/>
                    </a:lnTo>
                    <a:lnTo>
                      <a:pt x="24634" y="24634"/>
                    </a:lnTo>
                    <a:cubicBezTo>
                      <a:pt x="18475" y="15396"/>
                      <a:pt x="15396" y="12317"/>
                      <a:pt x="12317" y="9238"/>
                    </a:cubicBezTo>
                    <a:cubicBezTo>
                      <a:pt x="9238" y="6158"/>
                      <a:pt x="6158" y="3079"/>
                      <a:pt x="0" y="0"/>
                    </a:cubicBezTo>
                    <a:lnTo>
                      <a:pt x="27713" y="0"/>
                    </a:lnTo>
                    <a:cubicBezTo>
                      <a:pt x="27713" y="0"/>
                      <a:pt x="30792" y="0"/>
                      <a:pt x="30792" y="0"/>
                    </a:cubicBezTo>
                    <a:cubicBezTo>
                      <a:pt x="33871" y="0"/>
                      <a:pt x="36950" y="0"/>
                      <a:pt x="40030" y="3079"/>
                    </a:cubicBezTo>
                    <a:cubicBezTo>
                      <a:pt x="43109" y="3079"/>
                      <a:pt x="43109" y="9238"/>
                      <a:pt x="49267" y="15396"/>
                    </a:cubicBezTo>
                    <a:lnTo>
                      <a:pt x="89296" y="80059"/>
                    </a:lnTo>
                    <a:lnTo>
                      <a:pt x="123168" y="27713"/>
                    </a:lnTo>
                    <a:cubicBezTo>
                      <a:pt x="126247" y="21554"/>
                      <a:pt x="129326" y="18475"/>
                      <a:pt x="129326" y="15396"/>
                    </a:cubicBezTo>
                    <a:cubicBezTo>
                      <a:pt x="129326" y="12317"/>
                      <a:pt x="126247" y="9238"/>
                      <a:pt x="123168" y="6158"/>
                    </a:cubicBezTo>
                    <a:cubicBezTo>
                      <a:pt x="123168" y="6158"/>
                      <a:pt x="120088" y="3079"/>
                      <a:pt x="117009" y="3079"/>
                    </a:cubicBezTo>
                    <a:lnTo>
                      <a:pt x="163197" y="3079"/>
                    </a:lnTo>
                    <a:lnTo>
                      <a:pt x="98534" y="98534"/>
                    </a:lnTo>
                    <a:close/>
                  </a:path>
                </a:pathLst>
              </a:custGeom>
              <a:solidFill>
                <a:srgbClr val="FFFFFF"/>
              </a:solidFill>
              <a:ln w="30780" cap="flat">
                <a:noFill/>
                <a:prstDash val="solid"/>
                <a:miter/>
              </a:ln>
            </p:spPr>
            <p:txBody>
              <a:bodyPr rtlCol="0" anchor="ctr"/>
              <a:lstStyle/>
              <a:p>
                <a:endParaRPr lang="en-US" sz="8640"/>
              </a:p>
            </p:txBody>
          </p:sp>
          <p:sp>
            <p:nvSpPr>
              <p:cNvPr id="66" name="Freeform 65">
                <a:extLst>
                  <a:ext uri="{FF2B5EF4-FFF2-40B4-BE49-F238E27FC236}">
                    <a16:creationId xmlns:a16="http://schemas.microsoft.com/office/drawing/2014/main" id="{F9FCAB80-3C44-52EB-B40E-00C50F4176A5}"/>
                  </a:ext>
                </a:extLst>
              </p:cNvPr>
              <p:cNvSpPr/>
              <p:nvPr/>
            </p:nvSpPr>
            <p:spPr>
              <a:xfrm>
                <a:off x="6097692" y="8046534"/>
                <a:ext cx="193989" cy="187830"/>
              </a:xfrm>
              <a:custGeom>
                <a:avLst/>
                <a:gdLst>
                  <a:gd name="connsiteX0" fmla="*/ 98534 w 193989"/>
                  <a:gd name="connsiteY0" fmla="*/ 0 h 187830"/>
                  <a:gd name="connsiteX1" fmla="*/ 144722 w 193989"/>
                  <a:gd name="connsiteY1" fmla="*/ 12317 h 187830"/>
                  <a:gd name="connsiteX2" fmla="*/ 184752 w 193989"/>
                  <a:gd name="connsiteY2" fmla="*/ 52346 h 187830"/>
                  <a:gd name="connsiteX3" fmla="*/ 193989 w 193989"/>
                  <a:gd name="connsiteY3" fmla="*/ 92376 h 187830"/>
                  <a:gd name="connsiteX4" fmla="*/ 175514 w 193989"/>
                  <a:gd name="connsiteY4" fmla="*/ 144722 h 187830"/>
                  <a:gd name="connsiteX5" fmla="*/ 135484 w 193989"/>
                  <a:gd name="connsiteY5" fmla="*/ 178593 h 187830"/>
                  <a:gd name="connsiteX6" fmla="*/ 95455 w 193989"/>
                  <a:gd name="connsiteY6" fmla="*/ 187831 h 187830"/>
                  <a:gd name="connsiteX7" fmla="*/ 33871 w 193989"/>
                  <a:gd name="connsiteY7" fmla="*/ 169356 h 187830"/>
                  <a:gd name="connsiteX8" fmla="*/ 6158 w 193989"/>
                  <a:gd name="connsiteY8" fmla="*/ 132405 h 187830"/>
                  <a:gd name="connsiteX9" fmla="*/ 0 w 193989"/>
                  <a:gd name="connsiteY9" fmla="*/ 95455 h 187830"/>
                  <a:gd name="connsiteX10" fmla="*/ 15396 w 193989"/>
                  <a:gd name="connsiteY10" fmla="*/ 46188 h 187830"/>
                  <a:gd name="connsiteX11" fmla="*/ 55426 w 193989"/>
                  <a:gd name="connsiteY11" fmla="*/ 12317 h 187830"/>
                  <a:gd name="connsiteX12" fmla="*/ 98534 w 193989"/>
                  <a:gd name="connsiteY12" fmla="*/ 0 h 187830"/>
                  <a:gd name="connsiteX13" fmla="*/ 95455 w 193989"/>
                  <a:gd name="connsiteY13" fmla="*/ 18475 h 187830"/>
                  <a:gd name="connsiteX14" fmla="*/ 58504 w 193989"/>
                  <a:gd name="connsiteY14" fmla="*/ 27713 h 187830"/>
                  <a:gd name="connsiteX15" fmla="*/ 33871 w 193989"/>
                  <a:gd name="connsiteY15" fmla="*/ 55425 h 187830"/>
                  <a:gd name="connsiteX16" fmla="*/ 27713 w 193989"/>
                  <a:gd name="connsiteY16" fmla="*/ 86217 h 187830"/>
                  <a:gd name="connsiteX17" fmla="*/ 40030 w 193989"/>
                  <a:gd name="connsiteY17" fmla="*/ 129326 h 187830"/>
                  <a:gd name="connsiteX18" fmla="*/ 98534 w 193989"/>
                  <a:gd name="connsiteY18" fmla="*/ 163197 h 187830"/>
                  <a:gd name="connsiteX19" fmla="*/ 150880 w 193989"/>
                  <a:gd name="connsiteY19" fmla="*/ 141643 h 187830"/>
                  <a:gd name="connsiteX20" fmla="*/ 166276 w 193989"/>
                  <a:gd name="connsiteY20" fmla="*/ 92376 h 187830"/>
                  <a:gd name="connsiteX21" fmla="*/ 147801 w 193989"/>
                  <a:gd name="connsiteY21" fmla="*/ 40029 h 187830"/>
                  <a:gd name="connsiteX22" fmla="*/ 95455 w 193989"/>
                  <a:gd name="connsiteY22" fmla="*/ 18475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3989" h="187830">
                    <a:moveTo>
                      <a:pt x="98534" y="0"/>
                    </a:moveTo>
                    <a:cubicBezTo>
                      <a:pt x="113930" y="0"/>
                      <a:pt x="129326" y="3079"/>
                      <a:pt x="144722" y="12317"/>
                    </a:cubicBezTo>
                    <a:cubicBezTo>
                      <a:pt x="163197" y="21554"/>
                      <a:pt x="175514" y="33871"/>
                      <a:pt x="184752" y="52346"/>
                    </a:cubicBezTo>
                    <a:cubicBezTo>
                      <a:pt x="190910" y="64663"/>
                      <a:pt x="193989" y="80059"/>
                      <a:pt x="193989" y="92376"/>
                    </a:cubicBezTo>
                    <a:cubicBezTo>
                      <a:pt x="193989" y="110851"/>
                      <a:pt x="187831" y="129326"/>
                      <a:pt x="175514" y="144722"/>
                    </a:cubicBezTo>
                    <a:cubicBezTo>
                      <a:pt x="166276" y="160118"/>
                      <a:pt x="150880" y="169356"/>
                      <a:pt x="135484" y="178593"/>
                    </a:cubicBezTo>
                    <a:cubicBezTo>
                      <a:pt x="123168" y="184752"/>
                      <a:pt x="107772" y="187831"/>
                      <a:pt x="95455" y="187831"/>
                    </a:cubicBezTo>
                    <a:cubicBezTo>
                      <a:pt x="70822" y="187831"/>
                      <a:pt x="52346" y="181672"/>
                      <a:pt x="33871" y="169356"/>
                    </a:cubicBezTo>
                    <a:cubicBezTo>
                      <a:pt x="21554" y="160118"/>
                      <a:pt x="12317" y="147801"/>
                      <a:pt x="6158" y="132405"/>
                    </a:cubicBezTo>
                    <a:cubicBezTo>
                      <a:pt x="0" y="120088"/>
                      <a:pt x="0" y="107772"/>
                      <a:pt x="0" y="95455"/>
                    </a:cubicBezTo>
                    <a:cubicBezTo>
                      <a:pt x="0" y="76980"/>
                      <a:pt x="6158" y="61584"/>
                      <a:pt x="15396" y="46188"/>
                    </a:cubicBezTo>
                    <a:cubicBezTo>
                      <a:pt x="24634" y="30792"/>
                      <a:pt x="36950" y="21554"/>
                      <a:pt x="55426" y="12317"/>
                    </a:cubicBezTo>
                    <a:cubicBezTo>
                      <a:pt x="67742" y="3079"/>
                      <a:pt x="83138" y="0"/>
                      <a:pt x="98534" y="0"/>
                    </a:cubicBezTo>
                    <a:close/>
                    <a:moveTo>
                      <a:pt x="95455" y="18475"/>
                    </a:moveTo>
                    <a:cubicBezTo>
                      <a:pt x="83138" y="18475"/>
                      <a:pt x="70822" y="21554"/>
                      <a:pt x="58504" y="27713"/>
                    </a:cubicBezTo>
                    <a:cubicBezTo>
                      <a:pt x="49267" y="33871"/>
                      <a:pt x="40030" y="43109"/>
                      <a:pt x="33871" y="55425"/>
                    </a:cubicBezTo>
                    <a:cubicBezTo>
                      <a:pt x="30792" y="64663"/>
                      <a:pt x="27713" y="76980"/>
                      <a:pt x="27713" y="86217"/>
                    </a:cubicBezTo>
                    <a:cubicBezTo>
                      <a:pt x="27713" y="101613"/>
                      <a:pt x="30792" y="113930"/>
                      <a:pt x="40030" y="129326"/>
                    </a:cubicBezTo>
                    <a:cubicBezTo>
                      <a:pt x="52346" y="153960"/>
                      <a:pt x="70822" y="163197"/>
                      <a:pt x="98534" y="163197"/>
                    </a:cubicBezTo>
                    <a:cubicBezTo>
                      <a:pt x="120088" y="163197"/>
                      <a:pt x="138564" y="157039"/>
                      <a:pt x="150880" y="141643"/>
                    </a:cubicBezTo>
                    <a:cubicBezTo>
                      <a:pt x="163197" y="129326"/>
                      <a:pt x="166276" y="113930"/>
                      <a:pt x="166276" y="92376"/>
                    </a:cubicBezTo>
                    <a:cubicBezTo>
                      <a:pt x="166276" y="70821"/>
                      <a:pt x="160118" y="52346"/>
                      <a:pt x="147801" y="40029"/>
                    </a:cubicBezTo>
                    <a:cubicBezTo>
                      <a:pt x="132405" y="27713"/>
                      <a:pt x="117009" y="18475"/>
                      <a:pt x="95455" y="18475"/>
                    </a:cubicBezTo>
                    <a:close/>
                  </a:path>
                </a:pathLst>
              </a:custGeom>
              <a:solidFill>
                <a:srgbClr val="FFFFFF"/>
              </a:solidFill>
              <a:ln w="30780" cap="flat">
                <a:noFill/>
                <a:prstDash val="solid"/>
                <a:miter/>
              </a:ln>
            </p:spPr>
            <p:txBody>
              <a:bodyPr rtlCol="0" anchor="ctr"/>
              <a:lstStyle/>
              <a:p>
                <a:endParaRPr lang="en-US" sz="8640"/>
              </a:p>
            </p:txBody>
          </p:sp>
          <p:sp>
            <p:nvSpPr>
              <p:cNvPr id="67" name="Freeform 66">
                <a:extLst>
                  <a:ext uri="{FF2B5EF4-FFF2-40B4-BE49-F238E27FC236}">
                    <a16:creationId xmlns:a16="http://schemas.microsoft.com/office/drawing/2014/main" id="{30B91405-08AF-0A56-C33F-FF27C272B46D}"/>
                  </a:ext>
                </a:extLst>
              </p:cNvPr>
              <p:cNvSpPr/>
              <p:nvPr/>
            </p:nvSpPr>
            <p:spPr>
              <a:xfrm>
                <a:off x="6488750" y="8049613"/>
                <a:ext cx="98534" cy="178593"/>
              </a:xfrm>
              <a:custGeom>
                <a:avLst/>
                <a:gdLst>
                  <a:gd name="connsiteX0" fmla="*/ 40030 w 98534"/>
                  <a:gd name="connsiteY0" fmla="*/ 92376 h 178593"/>
                  <a:gd name="connsiteX1" fmla="*/ 40030 w 98534"/>
                  <a:gd name="connsiteY1" fmla="*/ 144722 h 178593"/>
                  <a:gd name="connsiteX2" fmla="*/ 43109 w 98534"/>
                  <a:gd name="connsiteY2" fmla="*/ 169356 h 178593"/>
                  <a:gd name="connsiteX3" fmla="*/ 52346 w 98534"/>
                  <a:gd name="connsiteY3" fmla="*/ 178593 h 178593"/>
                  <a:gd name="connsiteX4" fmla="*/ 0 w 98534"/>
                  <a:gd name="connsiteY4" fmla="*/ 178593 h 178593"/>
                  <a:gd name="connsiteX5" fmla="*/ 9238 w 98534"/>
                  <a:gd name="connsiteY5" fmla="*/ 169356 h 178593"/>
                  <a:gd name="connsiteX6" fmla="*/ 12317 w 98534"/>
                  <a:gd name="connsiteY6" fmla="*/ 144722 h 178593"/>
                  <a:gd name="connsiteX7" fmla="*/ 12317 w 98534"/>
                  <a:gd name="connsiteY7" fmla="*/ 36950 h 178593"/>
                  <a:gd name="connsiteX8" fmla="*/ 9238 w 98534"/>
                  <a:gd name="connsiteY8" fmla="*/ 12317 h 178593"/>
                  <a:gd name="connsiteX9" fmla="*/ 0 w 98534"/>
                  <a:gd name="connsiteY9" fmla="*/ 3079 h 178593"/>
                  <a:gd name="connsiteX10" fmla="*/ 89297 w 98534"/>
                  <a:gd name="connsiteY10" fmla="*/ 3079 h 178593"/>
                  <a:gd name="connsiteX11" fmla="*/ 98534 w 98534"/>
                  <a:gd name="connsiteY11" fmla="*/ 0 h 178593"/>
                  <a:gd name="connsiteX12" fmla="*/ 98534 w 98534"/>
                  <a:gd name="connsiteY12" fmla="*/ 30792 h 178593"/>
                  <a:gd name="connsiteX13" fmla="*/ 86218 w 98534"/>
                  <a:gd name="connsiteY13" fmla="*/ 21554 h 178593"/>
                  <a:gd name="connsiteX14" fmla="*/ 64663 w 98534"/>
                  <a:gd name="connsiteY14" fmla="*/ 18475 h 178593"/>
                  <a:gd name="connsiteX15" fmla="*/ 36950 w 98534"/>
                  <a:gd name="connsiteY15" fmla="*/ 21554 h 178593"/>
                  <a:gd name="connsiteX16" fmla="*/ 36950 w 98534"/>
                  <a:gd name="connsiteY16" fmla="*/ 70822 h 178593"/>
                  <a:gd name="connsiteX17" fmla="*/ 73901 w 98534"/>
                  <a:gd name="connsiteY17" fmla="*/ 70822 h 178593"/>
                  <a:gd name="connsiteX18" fmla="*/ 83138 w 98534"/>
                  <a:gd name="connsiteY18" fmla="*/ 67742 h 178593"/>
                  <a:gd name="connsiteX19" fmla="*/ 83138 w 98534"/>
                  <a:gd name="connsiteY19" fmla="*/ 95455 h 178593"/>
                  <a:gd name="connsiteX20" fmla="*/ 76980 w 98534"/>
                  <a:gd name="connsiteY20" fmla="*/ 89297 h 178593"/>
                  <a:gd name="connsiteX21" fmla="*/ 61584 w 98534"/>
                  <a:gd name="connsiteY21" fmla="*/ 86218 h 178593"/>
                  <a:gd name="connsiteX22" fmla="*/ 40030 w 98534"/>
                  <a:gd name="connsiteY22"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534" h="178593">
                    <a:moveTo>
                      <a:pt x="40030" y="92376"/>
                    </a:moveTo>
                    <a:lnTo>
                      <a:pt x="40030" y="144722"/>
                    </a:lnTo>
                    <a:cubicBezTo>
                      <a:pt x="40030" y="157039"/>
                      <a:pt x="40030" y="166277"/>
                      <a:pt x="43109" y="169356"/>
                    </a:cubicBezTo>
                    <a:cubicBezTo>
                      <a:pt x="46188" y="172435"/>
                      <a:pt x="49267" y="175514"/>
                      <a:pt x="52346" y="178593"/>
                    </a:cubicBezTo>
                    <a:lnTo>
                      <a:pt x="0" y="178593"/>
                    </a:lnTo>
                    <a:cubicBezTo>
                      <a:pt x="6158" y="175514"/>
                      <a:pt x="9238" y="172435"/>
                      <a:pt x="9238" y="169356"/>
                    </a:cubicBezTo>
                    <a:cubicBezTo>
                      <a:pt x="12317" y="163197"/>
                      <a:pt x="12317" y="157039"/>
                      <a:pt x="12317" y="144722"/>
                    </a:cubicBezTo>
                    <a:lnTo>
                      <a:pt x="12317" y="36950"/>
                    </a:lnTo>
                    <a:cubicBezTo>
                      <a:pt x="12317" y="24634"/>
                      <a:pt x="12317" y="15396"/>
                      <a:pt x="9238" y="12317"/>
                    </a:cubicBezTo>
                    <a:cubicBezTo>
                      <a:pt x="6158" y="9238"/>
                      <a:pt x="3079" y="6158"/>
                      <a:pt x="0" y="3079"/>
                    </a:cubicBezTo>
                    <a:lnTo>
                      <a:pt x="89297" y="3079"/>
                    </a:lnTo>
                    <a:cubicBezTo>
                      <a:pt x="92376" y="3079"/>
                      <a:pt x="95455" y="3079"/>
                      <a:pt x="98534" y="0"/>
                    </a:cubicBezTo>
                    <a:lnTo>
                      <a:pt x="98534" y="30792"/>
                    </a:lnTo>
                    <a:cubicBezTo>
                      <a:pt x="95455" y="27713"/>
                      <a:pt x="89297" y="24634"/>
                      <a:pt x="86218"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40030" y="86218"/>
                    </a:lnTo>
                    <a:close/>
                  </a:path>
                </a:pathLst>
              </a:custGeom>
              <a:solidFill>
                <a:srgbClr val="FFFFFF"/>
              </a:solidFill>
              <a:ln w="30780" cap="flat">
                <a:noFill/>
                <a:prstDash val="solid"/>
                <a:miter/>
              </a:ln>
            </p:spPr>
            <p:txBody>
              <a:bodyPr rtlCol="0" anchor="ctr"/>
              <a:lstStyle/>
              <a:p>
                <a:endParaRPr lang="en-US" sz="8640"/>
              </a:p>
            </p:txBody>
          </p:sp>
        </p:grpSp>
        <p:sp>
          <p:nvSpPr>
            <p:cNvPr id="68" name="Freeform 67">
              <a:extLst>
                <a:ext uri="{FF2B5EF4-FFF2-40B4-BE49-F238E27FC236}">
                  <a16:creationId xmlns:a16="http://schemas.microsoft.com/office/drawing/2014/main" id="{F422EEC4-91DE-EB77-0DEB-3CC47B180819}"/>
                </a:ext>
              </a:extLst>
            </p:cNvPr>
            <p:cNvSpPr/>
            <p:nvPr/>
          </p:nvSpPr>
          <p:spPr>
            <a:xfrm>
              <a:off x="6270128" y="7769406"/>
              <a:ext cx="86217" cy="86217"/>
            </a:xfrm>
            <a:custGeom>
              <a:avLst/>
              <a:gdLst>
                <a:gd name="connsiteX0" fmla="*/ 43109 w 86217"/>
                <a:gd name="connsiteY0" fmla="*/ 0 h 86217"/>
                <a:gd name="connsiteX1" fmla="*/ 86217 w 86217"/>
                <a:gd name="connsiteY1" fmla="*/ 43109 h 86217"/>
                <a:gd name="connsiteX2" fmla="*/ 43109 w 86217"/>
                <a:gd name="connsiteY2" fmla="*/ 86217 h 86217"/>
                <a:gd name="connsiteX3" fmla="*/ 0 w 86217"/>
                <a:gd name="connsiteY3" fmla="*/ 43109 h 86217"/>
                <a:gd name="connsiteX4" fmla="*/ 43109 w 86217"/>
                <a:gd name="connsiteY4" fmla="*/ 0 h 86217"/>
                <a:gd name="connsiteX5" fmla="*/ 43109 w 86217"/>
                <a:gd name="connsiteY5" fmla="*/ 0 h 86217"/>
                <a:gd name="connsiteX6" fmla="*/ 43109 w 86217"/>
                <a:gd name="connsiteY6" fmla="*/ 6159 h 86217"/>
                <a:gd name="connsiteX7" fmla="*/ 9237 w 86217"/>
                <a:gd name="connsiteY7" fmla="*/ 43109 h 86217"/>
                <a:gd name="connsiteX8" fmla="*/ 43109 w 86217"/>
                <a:gd name="connsiteY8" fmla="*/ 80059 h 86217"/>
                <a:gd name="connsiteX9" fmla="*/ 76980 w 86217"/>
                <a:gd name="connsiteY9" fmla="*/ 43109 h 86217"/>
                <a:gd name="connsiteX10" fmla="*/ 43109 w 86217"/>
                <a:gd name="connsiteY10" fmla="*/ 6159 h 86217"/>
                <a:gd name="connsiteX11" fmla="*/ 43109 w 86217"/>
                <a:gd name="connsiteY11" fmla="*/ 6159 h 86217"/>
                <a:gd name="connsiteX12" fmla="*/ 33871 w 86217"/>
                <a:gd name="connsiteY12" fmla="*/ 67742 h 86217"/>
                <a:gd name="connsiteX13" fmla="*/ 27713 w 86217"/>
                <a:gd name="connsiteY13" fmla="*/ 67742 h 86217"/>
                <a:gd name="connsiteX14" fmla="*/ 27713 w 86217"/>
                <a:gd name="connsiteY14" fmla="*/ 18475 h 86217"/>
                <a:gd name="connsiteX15" fmla="*/ 40029 w 86217"/>
                <a:gd name="connsiteY15" fmla="*/ 18475 h 86217"/>
                <a:gd name="connsiteX16" fmla="*/ 55425 w 86217"/>
                <a:gd name="connsiteY16" fmla="*/ 21554 h 86217"/>
                <a:gd name="connsiteX17" fmla="*/ 58504 w 86217"/>
                <a:gd name="connsiteY17" fmla="*/ 30792 h 86217"/>
                <a:gd name="connsiteX18" fmla="*/ 49267 w 86217"/>
                <a:gd name="connsiteY18" fmla="*/ 43109 h 86217"/>
                <a:gd name="connsiteX19" fmla="*/ 49267 w 86217"/>
                <a:gd name="connsiteY19" fmla="*/ 43109 h 86217"/>
                <a:gd name="connsiteX20" fmla="*/ 58504 w 86217"/>
                <a:gd name="connsiteY20" fmla="*/ 55426 h 86217"/>
                <a:gd name="connsiteX21" fmla="*/ 61584 w 86217"/>
                <a:gd name="connsiteY21" fmla="*/ 67742 h 86217"/>
                <a:gd name="connsiteX22" fmla="*/ 52346 w 86217"/>
                <a:gd name="connsiteY22" fmla="*/ 67742 h 86217"/>
                <a:gd name="connsiteX23" fmla="*/ 49267 w 86217"/>
                <a:gd name="connsiteY23" fmla="*/ 55426 h 86217"/>
                <a:gd name="connsiteX24" fmla="*/ 40029 w 86217"/>
                <a:gd name="connsiteY24" fmla="*/ 46188 h 86217"/>
                <a:gd name="connsiteX25" fmla="*/ 33871 w 86217"/>
                <a:gd name="connsiteY25" fmla="*/ 46188 h 86217"/>
                <a:gd name="connsiteX26" fmla="*/ 33871 w 86217"/>
                <a:gd name="connsiteY26" fmla="*/ 67742 h 86217"/>
                <a:gd name="connsiteX27" fmla="*/ 33871 w 86217"/>
                <a:gd name="connsiteY27" fmla="*/ 43109 h 86217"/>
                <a:gd name="connsiteX28" fmla="*/ 40029 w 86217"/>
                <a:gd name="connsiteY28" fmla="*/ 43109 h 86217"/>
                <a:gd name="connsiteX29" fmla="*/ 52346 w 86217"/>
                <a:gd name="connsiteY29" fmla="*/ 33871 h 86217"/>
                <a:gd name="connsiteX30" fmla="*/ 40029 w 86217"/>
                <a:gd name="connsiteY30" fmla="*/ 24634 h 86217"/>
                <a:gd name="connsiteX31" fmla="*/ 33871 w 86217"/>
                <a:gd name="connsiteY31" fmla="*/ 24634 h 86217"/>
                <a:gd name="connsiteX32" fmla="*/ 33871 w 86217"/>
                <a:gd name="connsiteY32" fmla="*/ 43109 h 8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217" h="86217">
                  <a:moveTo>
                    <a:pt x="43109" y="0"/>
                  </a:moveTo>
                  <a:cubicBezTo>
                    <a:pt x="67742" y="0"/>
                    <a:pt x="86217" y="18475"/>
                    <a:pt x="86217" y="43109"/>
                  </a:cubicBezTo>
                  <a:cubicBezTo>
                    <a:pt x="86217" y="67742"/>
                    <a:pt x="67742" y="86217"/>
                    <a:pt x="43109" y="86217"/>
                  </a:cubicBezTo>
                  <a:cubicBezTo>
                    <a:pt x="18475" y="86217"/>
                    <a:pt x="0" y="67742"/>
                    <a:pt x="0" y="43109"/>
                  </a:cubicBezTo>
                  <a:cubicBezTo>
                    <a:pt x="0" y="18475"/>
                    <a:pt x="18475" y="0"/>
                    <a:pt x="43109" y="0"/>
                  </a:cubicBezTo>
                  <a:lnTo>
                    <a:pt x="43109" y="0"/>
                  </a:lnTo>
                  <a:close/>
                  <a:moveTo>
                    <a:pt x="43109" y="6159"/>
                  </a:moveTo>
                  <a:cubicBezTo>
                    <a:pt x="24633" y="6159"/>
                    <a:pt x="9237" y="21554"/>
                    <a:pt x="9237" y="43109"/>
                  </a:cubicBezTo>
                  <a:cubicBezTo>
                    <a:pt x="9237" y="64663"/>
                    <a:pt x="24633" y="80059"/>
                    <a:pt x="43109" y="80059"/>
                  </a:cubicBezTo>
                  <a:cubicBezTo>
                    <a:pt x="61584" y="80059"/>
                    <a:pt x="76980" y="64663"/>
                    <a:pt x="76980" y="43109"/>
                  </a:cubicBezTo>
                  <a:cubicBezTo>
                    <a:pt x="76980" y="24634"/>
                    <a:pt x="61584" y="6159"/>
                    <a:pt x="43109" y="6159"/>
                  </a:cubicBezTo>
                  <a:lnTo>
                    <a:pt x="43109" y="6159"/>
                  </a:lnTo>
                  <a:close/>
                  <a:moveTo>
                    <a:pt x="33871" y="67742"/>
                  </a:moveTo>
                  <a:lnTo>
                    <a:pt x="27713" y="67742"/>
                  </a:lnTo>
                  <a:lnTo>
                    <a:pt x="27713" y="18475"/>
                  </a:lnTo>
                  <a:cubicBezTo>
                    <a:pt x="30792" y="18475"/>
                    <a:pt x="36950" y="18475"/>
                    <a:pt x="40029" y="18475"/>
                  </a:cubicBezTo>
                  <a:cubicBezTo>
                    <a:pt x="46188" y="18475"/>
                    <a:pt x="52346" y="21554"/>
                    <a:pt x="55425" y="21554"/>
                  </a:cubicBezTo>
                  <a:cubicBezTo>
                    <a:pt x="58504" y="24634"/>
                    <a:pt x="58504" y="27713"/>
                    <a:pt x="58504" y="30792"/>
                  </a:cubicBezTo>
                  <a:cubicBezTo>
                    <a:pt x="58504" y="36950"/>
                    <a:pt x="55425" y="40030"/>
                    <a:pt x="49267" y="43109"/>
                  </a:cubicBezTo>
                  <a:lnTo>
                    <a:pt x="49267" y="43109"/>
                  </a:lnTo>
                  <a:cubicBezTo>
                    <a:pt x="52346" y="43109"/>
                    <a:pt x="55425" y="49267"/>
                    <a:pt x="58504" y="55426"/>
                  </a:cubicBezTo>
                  <a:cubicBezTo>
                    <a:pt x="58504" y="61584"/>
                    <a:pt x="61584" y="64663"/>
                    <a:pt x="61584" y="67742"/>
                  </a:cubicBezTo>
                  <a:lnTo>
                    <a:pt x="52346" y="67742"/>
                  </a:lnTo>
                  <a:cubicBezTo>
                    <a:pt x="52346" y="64663"/>
                    <a:pt x="49267" y="61584"/>
                    <a:pt x="49267" y="55426"/>
                  </a:cubicBezTo>
                  <a:cubicBezTo>
                    <a:pt x="49267" y="49267"/>
                    <a:pt x="46188" y="46188"/>
                    <a:pt x="40029" y="46188"/>
                  </a:cubicBezTo>
                  <a:lnTo>
                    <a:pt x="33871" y="46188"/>
                  </a:lnTo>
                  <a:lnTo>
                    <a:pt x="33871" y="67742"/>
                  </a:lnTo>
                  <a:close/>
                  <a:moveTo>
                    <a:pt x="33871" y="43109"/>
                  </a:moveTo>
                  <a:lnTo>
                    <a:pt x="40029" y="43109"/>
                  </a:lnTo>
                  <a:cubicBezTo>
                    <a:pt x="46188" y="43109"/>
                    <a:pt x="52346" y="40030"/>
                    <a:pt x="52346" y="33871"/>
                  </a:cubicBezTo>
                  <a:cubicBezTo>
                    <a:pt x="52346" y="30792"/>
                    <a:pt x="49267" y="24634"/>
                    <a:pt x="40029" y="24634"/>
                  </a:cubicBezTo>
                  <a:cubicBezTo>
                    <a:pt x="36950" y="24634"/>
                    <a:pt x="36950" y="24634"/>
                    <a:pt x="33871" y="24634"/>
                  </a:cubicBezTo>
                  <a:lnTo>
                    <a:pt x="33871" y="43109"/>
                  </a:lnTo>
                  <a:close/>
                </a:path>
              </a:pathLst>
            </a:custGeom>
            <a:solidFill>
              <a:srgbClr val="FFFFFF"/>
            </a:solidFill>
            <a:ln w="30780" cap="flat">
              <a:noFill/>
              <a:prstDash val="solid"/>
              <a:miter/>
            </a:ln>
          </p:spPr>
          <p:txBody>
            <a:bodyPr rtlCol="0" anchor="ctr"/>
            <a:lstStyle/>
            <a:p>
              <a:endParaRPr lang="en-US" sz="8640"/>
            </a:p>
          </p:txBody>
        </p:sp>
        <p:sp>
          <p:nvSpPr>
            <p:cNvPr id="69" name="Freeform 68">
              <a:extLst>
                <a:ext uri="{FF2B5EF4-FFF2-40B4-BE49-F238E27FC236}">
                  <a16:creationId xmlns:a16="http://schemas.microsoft.com/office/drawing/2014/main" id="{78438DC1-DC5E-7DFD-57B4-2B95A4BD07AE}"/>
                </a:ext>
              </a:extLst>
            </p:cNvPr>
            <p:cNvSpPr/>
            <p:nvPr/>
          </p:nvSpPr>
          <p:spPr>
            <a:xfrm>
              <a:off x="6821303" y="8668531"/>
              <a:ext cx="80059" cy="80058"/>
            </a:xfrm>
            <a:custGeom>
              <a:avLst/>
              <a:gdLst>
                <a:gd name="connsiteX0" fmla="*/ 40030 w 80059"/>
                <a:gd name="connsiteY0" fmla="*/ 0 h 80058"/>
                <a:gd name="connsiteX1" fmla="*/ 80059 w 80059"/>
                <a:gd name="connsiteY1" fmla="*/ 40030 h 80058"/>
                <a:gd name="connsiteX2" fmla="*/ 40030 w 80059"/>
                <a:gd name="connsiteY2" fmla="*/ 80059 h 80058"/>
                <a:gd name="connsiteX3" fmla="*/ 0 w 80059"/>
                <a:gd name="connsiteY3" fmla="*/ 40030 h 80058"/>
                <a:gd name="connsiteX4" fmla="*/ 40030 w 80059"/>
                <a:gd name="connsiteY4" fmla="*/ 0 h 80058"/>
                <a:gd name="connsiteX5" fmla="*/ 40030 w 80059"/>
                <a:gd name="connsiteY5" fmla="*/ 0 h 80058"/>
                <a:gd name="connsiteX6" fmla="*/ 40030 w 80059"/>
                <a:gd name="connsiteY6" fmla="*/ 6158 h 80058"/>
                <a:gd name="connsiteX7" fmla="*/ 9238 w 80059"/>
                <a:gd name="connsiteY7" fmla="*/ 40030 h 80058"/>
                <a:gd name="connsiteX8" fmla="*/ 40030 w 80059"/>
                <a:gd name="connsiteY8" fmla="*/ 73900 h 80058"/>
                <a:gd name="connsiteX9" fmla="*/ 70822 w 80059"/>
                <a:gd name="connsiteY9" fmla="*/ 40030 h 80058"/>
                <a:gd name="connsiteX10" fmla="*/ 40030 w 80059"/>
                <a:gd name="connsiteY10" fmla="*/ 6158 h 80058"/>
                <a:gd name="connsiteX11" fmla="*/ 40030 w 80059"/>
                <a:gd name="connsiteY11" fmla="*/ 6158 h 80058"/>
                <a:gd name="connsiteX12" fmla="*/ 33871 w 80059"/>
                <a:gd name="connsiteY12" fmla="*/ 64663 h 80058"/>
                <a:gd name="connsiteX13" fmla="*/ 27713 w 80059"/>
                <a:gd name="connsiteY13" fmla="*/ 64663 h 80058"/>
                <a:gd name="connsiteX14" fmla="*/ 27713 w 80059"/>
                <a:gd name="connsiteY14" fmla="*/ 18475 h 80058"/>
                <a:gd name="connsiteX15" fmla="*/ 40030 w 80059"/>
                <a:gd name="connsiteY15" fmla="*/ 18475 h 80058"/>
                <a:gd name="connsiteX16" fmla="*/ 55426 w 80059"/>
                <a:gd name="connsiteY16" fmla="*/ 21554 h 80058"/>
                <a:gd name="connsiteX17" fmla="*/ 58504 w 80059"/>
                <a:gd name="connsiteY17" fmla="*/ 30792 h 80058"/>
                <a:gd name="connsiteX18" fmla="*/ 49267 w 80059"/>
                <a:gd name="connsiteY18" fmla="*/ 43109 h 80058"/>
                <a:gd name="connsiteX19" fmla="*/ 49267 w 80059"/>
                <a:gd name="connsiteY19" fmla="*/ 43109 h 80058"/>
                <a:gd name="connsiteX20" fmla="*/ 55426 w 80059"/>
                <a:gd name="connsiteY20" fmla="*/ 55426 h 80058"/>
                <a:gd name="connsiteX21" fmla="*/ 58504 w 80059"/>
                <a:gd name="connsiteY21" fmla="*/ 67742 h 80058"/>
                <a:gd name="connsiteX22" fmla="*/ 52346 w 80059"/>
                <a:gd name="connsiteY22" fmla="*/ 67742 h 80058"/>
                <a:gd name="connsiteX23" fmla="*/ 49267 w 80059"/>
                <a:gd name="connsiteY23" fmla="*/ 55426 h 80058"/>
                <a:gd name="connsiteX24" fmla="*/ 40030 w 80059"/>
                <a:gd name="connsiteY24" fmla="*/ 46188 h 80058"/>
                <a:gd name="connsiteX25" fmla="*/ 33871 w 80059"/>
                <a:gd name="connsiteY25" fmla="*/ 46188 h 80058"/>
                <a:gd name="connsiteX26" fmla="*/ 33871 w 80059"/>
                <a:gd name="connsiteY26" fmla="*/ 64663 h 80058"/>
                <a:gd name="connsiteX27" fmla="*/ 33871 w 80059"/>
                <a:gd name="connsiteY27" fmla="*/ 40030 h 80058"/>
                <a:gd name="connsiteX28" fmla="*/ 40030 w 80059"/>
                <a:gd name="connsiteY28" fmla="*/ 40030 h 80058"/>
                <a:gd name="connsiteX29" fmla="*/ 52346 w 80059"/>
                <a:gd name="connsiteY29" fmla="*/ 33871 h 80058"/>
                <a:gd name="connsiteX30" fmla="*/ 40030 w 80059"/>
                <a:gd name="connsiteY30" fmla="*/ 24634 h 80058"/>
                <a:gd name="connsiteX31" fmla="*/ 33871 w 80059"/>
                <a:gd name="connsiteY31" fmla="*/ 24634 h 80058"/>
                <a:gd name="connsiteX32" fmla="*/ 33871 w 80059"/>
                <a:gd name="connsiteY32" fmla="*/ 40030 h 8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59" h="80058">
                  <a:moveTo>
                    <a:pt x="40030" y="0"/>
                  </a:moveTo>
                  <a:cubicBezTo>
                    <a:pt x="61584" y="0"/>
                    <a:pt x="80059" y="18475"/>
                    <a:pt x="80059" y="40030"/>
                  </a:cubicBezTo>
                  <a:cubicBezTo>
                    <a:pt x="80059" y="61584"/>
                    <a:pt x="61584" y="80059"/>
                    <a:pt x="40030" y="80059"/>
                  </a:cubicBezTo>
                  <a:cubicBezTo>
                    <a:pt x="18475" y="80059"/>
                    <a:pt x="0" y="61584"/>
                    <a:pt x="0" y="40030"/>
                  </a:cubicBezTo>
                  <a:cubicBezTo>
                    <a:pt x="0" y="18475"/>
                    <a:pt x="18475" y="0"/>
                    <a:pt x="40030" y="0"/>
                  </a:cubicBezTo>
                  <a:lnTo>
                    <a:pt x="40030" y="0"/>
                  </a:lnTo>
                  <a:close/>
                  <a:moveTo>
                    <a:pt x="40030" y="6158"/>
                  </a:moveTo>
                  <a:cubicBezTo>
                    <a:pt x="21554" y="6158"/>
                    <a:pt x="9238" y="21554"/>
                    <a:pt x="9238" y="40030"/>
                  </a:cubicBezTo>
                  <a:cubicBezTo>
                    <a:pt x="9238" y="58504"/>
                    <a:pt x="24634" y="73900"/>
                    <a:pt x="40030" y="73900"/>
                  </a:cubicBezTo>
                  <a:cubicBezTo>
                    <a:pt x="58504" y="73900"/>
                    <a:pt x="70822" y="58504"/>
                    <a:pt x="70822" y="40030"/>
                  </a:cubicBezTo>
                  <a:cubicBezTo>
                    <a:pt x="70822" y="21554"/>
                    <a:pt x="58504" y="6158"/>
                    <a:pt x="40030" y="6158"/>
                  </a:cubicBezTo>
                  <a:lnTo>
                    <a:pt x="40030" y="6158"/>
                  </a:lnTo>
                  <a:close/>
                  <a:moveTo>
                    <a:pt x="33871" y="64663"/>
                  </a:moveTo>
                  <a:lnTo>
                    <a:pt x="27713" y="64663"/>
                  </a:lnTo>
                  <a:lnTo>
                    <a:pt x="27713" y="18475"/>
                  </a:lnTo>
                  <a:cubicBezTo>
                    <a:pt x="30792" y="18475"/>
                    <a:pt x="33871" y="18475"/>
                    <a:pt x="40030" y="18475"/>
                  </a:cubicBezTo>
                  <a:cubicBezTo>
                    <a:pt x="46188" y="18475"/>
                    <a:pt x="52346" y="18475"/>
                    <a:pt x="55426" y="21554"/>
                  </a:cubicBezTo>
                  <a:cubicBezTo>
                    <a:pt x="58504" y="24634"/>
                    <a:pt x="58504" y="27713"/>
                    <a:pt x="58504" y="30792"/>
                  </a:cubicBezTo>
                  <a:cubicBezTo>
                    <a:pt x="58504" y="36950"/>
                    <a:pt x="55426" y="40030"/>
                    <a:pt x="49267" y="43109"/>
                  </a:cubicBezTo>
                  <a:lnTo>
                    <a:pt x="49267" y="43109"/>
                  </a:lnTo>
                  <a:cubicBezTo>
                    <a:pt x="52346" y="43109"/>
                    <a:pt x="55426" y="46188"/>
                    <a:pt x="55426" y="55426"/>
                  </a:cubicBezTo>
                  <a:cubicBezTo>
                    <a:pt x="55426" y="61584"/>
                    <a:pt x="58504" y="64663"/>
                    <a:pt x="58504" y="67742"/>
                  </a:cubicBezTo>
                  <a:lnTo>
                    <a:pt x="52346" y="67742"/>
                  </a:lnTo>
                  <a:cubicBezTo>
                    <a:pt x="52346" y="67742"/>
                    <a:pt x="49267" y="61584"/>
                    <a:pt x="49267" y="55426"/>
                  </a:cubicBezTo>
                  <a:cubicBezTo>
                    <a:pt x="49267" y="49267"/>
                    <a:pt x="46188" y="46188"/>
                    <a:pt x="40030" y="46188"/>
                  </a:cubicBezTo>
                  <a:lnTo>
                    <a:pt x="33871" y="46188"/>
                  </a:lnTo>
                  <a:lnTo>
                    <a:pt x="33871" y="64663"/>
                  </a:lnTo>
                  <a:close/>
                  <a:moveTo>
                    <a:pt x="33871" y="40030"/>
                  </a:moveTo>
                  <a:lnTo>
                    <a:pt x="40030" y="40030"/>
                  </a:lnTo>
                  <a:cubicBezTo>
                    <a:pt x="46188" y="40030"/>
                    <a:pt x="52346" y="36950"/>
                    <a:pt x="52346" y="33871"/>
                  </a:cubicBezTo>
                  <a:cubicBezTo>
                    <a:pt x="52346" y="30792"/>
                    <a:pt x="49267" y="24634"/>
                    <a:pt x="40030" y="24634"/>
                  </a:cubicBezTo>
                  <a:cubicBezTo>
                    <a:pt x="36950" y="24634"/>
                    <a:pt x="36950" y="24634"/>
                    <a:pt x="33871" y="24634"/>
                  </a:cubicBezTo>
                  <a:lnTo>
                    <a:pt x="33871" y="40030"/>
                  </a:lnTo>
                  <a:close/>
                </a:path>
              </a:pathLst>
            </a:custGeom>
            <a:solidFill>
              <a:srgbClr val="FFFFFF"/>
            </a:solidFill>
            <a:ln w="30780" cap="flat">
              <a:noFill/>
              <a:prstDash val="solid"/>
              <a:miter/>
            </a:ln>
          </p:spPr>
          <p:txBody>
            <a:bodyPr rtlCol="0" anchor="ctr"/>
            <a:lstStyle/>
            <a:p>
              <a:endParaRPr lang="en-US" sz="8640"/>
            </a:p>
          </p:txBody>
        </p:sp>
      </p:grpSp>
    </p:spTree>
    <p:extLst>
      <p:ext uri="{BB962C8B-B14F-4D97-AF65-F5344CB8AC3E}">
        <p14:creationId xmlns:p14="http://schemas.microsoft.com/office/powerpoint/2010/main" val="1190952003"/>
      </p:ext>
    </p:extLst>
  </p:cSld>
  <p:clrMapOvr>
    <a:masterClrMapping/>
  </p:clrMapOvr>
  <p:extLst>
    <p:ext uri="{DCECCB84-F9BA-43D5-87BE-67443E8EF086}">
      <p15:sldGuideLst xmlns:p15="http://schemas.microsoft.com/office/powerpoint/2012/main">
        <p15:guide id="1" orient="horz" pos="4550" userDrawn="1">
          <p15:clr>
            <a:srgbClr val="FBAE40"/>
          </p15:clr>
        </p15:guide>
        <p15:guide id="2" pos="1082" userDrawn="1">
          <p15:clr>
            <a:srgbClr val="FBAE40"/>
          </p15:clr>
        </p15:guide>
        <p15:guide id="3" pos="26610" userDrawn="1">
          <p15:clr>
            <a:srgbClr val="FBAE40"/>
          </p15:clr>
        </p15:guide>
        <p15:guide id="4" orient="horz" pos="19354" userDrawn="1">
          <p15:clr>
            <a:srgbClr val="FBAE40"/>
          </p15:clr>
        </p15:guide>
        <p15:guide id="5" pos="1097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finity">
    <p:spTree>
      <p:nvGrpSpPr>
        <p:cNvPr id="1" name=""/>
        <p:cNvGrpSpPr/>
        <p:nvPr/>
      </p:nvGrpSpPr>
      <p:grpSpPr>
        <a:xfrm>
          <a:off x="0" y="0"/>
          <a:ext cx="0" cy="0"/>
          <a:chOff x="0" y="0"/>
          <a:chExt cx="0" cy="0"/>
        </a:xfrm>
      </p:grpSpPr>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2194274" y="6583681"/>
            <a:ext cx="39554562" cy="2948066"/>
          </a:xfrm>
          <a:prstGeom prst="rect">
            <a:avLst/>
          </a:prstGeom>
          <a:noFill/>
        </p:spPr>
        <p:txBody>
          <a:bodyPr wrap="square" lIns="0" rIns="0" anchor="ctr">
            <a:noAutofit/>
          </a:bodyPr>
          <a:lstStyle>
            <a:lvl1pPr>
              <a:defRPr sz="7200">
                <a:solidFill>
                  <a:srgbClr val="009A44"/>
                </a:solidFill>
              </a:defRPr>
            </a:lvl1pPr>
          </a:lstStyle>
          <a:p>
            <a:r>
              <a:rPr lang="en-US"/>
              <a:t>HEADLINE AND CONTENT SLIDE</a:t>
            </a:r>
          </a:p>
        </p:txBody>
      </p:sp>
      <p:sp>
        <p:nvSpPr>
          <p:cNvPr id="4" name="Body Text">
            <a:extLst>
              <a:ext uri="{FF2B5EF4-FFF2-40B4-BE49-F238E27FC236}">
                <a16:creationId xmlns:a16="http://schemas.microsoft.com/office/drawing/2014/main" id="{1E9890A0-0ED1-E492-616C-93E8082AFC6B}"/>
              </a:ext>
            </a:extLst>
          </p:cNvPr>
          <p:cNvSpPr>
            <a:spLocks noGrp="1"/>
          </p:cNvSpPr>
          <p:nvPr>
            <p:ph type="body" sz="quarter" idx="11" hasCustomPrompt="1"/>
          </p:nvPr>
        </p:nvSpPr>
        <p:spPr>
          <a:xfrm>
            <a:off x="4423523" y="9602052"/>
            <a:ext cx="35088494" cy="21192101"/>
          </a:xfrm>
          <a:prstGeom prst="rect">
            <a:avLst/>
          </a:prstGeom>
        </p:spPr>
        <p:txBody>
          <a:bodyPr lIns="0" tIns="91440" rIns="0" bIns="91440" numCol="1" spcCol="457200"/>
          <a:lstStyle>
            <a:lvl1pPr marL="0" indent="0">
              <a:lnSpc>
                <a:spcPts val="6760"/>
              </a:lnSpc>
              <a:spcAft>
                <a:spcPts val="1200"/>
              </a:spcAft>
              <a:buNone/>
              <a:defRPr sz="4800"/>
            </a:lvl1pPr>
          </a:lstStyle>
          <a:p>
            <a:pPr lvl="0"/>
            <a:r>
              <a:rPr lang="en-US"/>
              <a:t>Delete placeholder text and add own text. </a:t>
            </a:r>
          </a:p>
          <a:p>
            <a:pPr lvl="0"/>
            <a:r>
              <a:rPr lang="en-US"/>
              <a:t>Lorem ipsum dolor sit amet, consectetuer adipiscing elit. Maecenas porttitor congue massa. Fusce posuere, magna sed pulvinar ultricies, purus lectus malesuada libero, sit amet commodo.</a:t>
            </a:r>
          </a:p>
          <a:p>
            <a:pPr marL="0" marR="0" lvl="0" indent="0" algn="l" defTabSz="1371557" rtl="0" eaLnBrk="1" fontAlgn="auto" latinLnBrk="0" hangingPunct="1">
              <a:lnSpc>
                <a:spcPts val="6560"/>
              </a:lnSpc>
              <a:spcBef>
                <a:spcPts val="1500"/>
              </a:spcBef>
              <a:spcAft>
                <a:spcPts val="0"/>
              </a:spcAft>
              <a:buClr>
                <a:srgbClr val="039A44"/>
              </a:buClr>
              <a:buSzTx/>
              <a:buFont typeface="Courier New" panose="02070309020205020404" pitchFamily="49" charset="0"/>
              <a:buNone/>
              <a:tabLst/>
              <a:defRPr/>
            </a:pPr>
            <a:r>
              <a:rPr lang="en-US"/>
              <a:t>Lorem ipsum dolor sit amet, consectetuer </a:t>
            </a:r>
            <a:r>
              <a:rPr lang="en-US" err="1"/>
              <a:t>adipiscing</a:t>
            </a:r>
            <a:r>
              <a:rPr lang="en-US"/>
              <a:t> </a:t>
            </a:r>
            <a:r>
              <a:rPr lang="en-US" err="1"/>
              <a:t>elit</a:t>
            </a:r>
            <a:r>
              <a:rPr lang="en-US"/>
              <a:t>. Maecenas porttitor congue massa. Fusce posuere, magna sed pulvinar ultricies, purus lectus </a:t>
            </a:r>
            <a:r>
              <a:rPr lang="en-US" err="1"/>
              <a:t>malesuada</a:t>
            </a:r>
            <a:r>
              <a:rPr lang="en-US"/>
              <a:t> libero, sit amet commodo.</a:t>
            </a:r>
          </a:p>
        </p:txBody>
      </p:sp>
      <p:sp>
        <p:nvSpPr>
          <p:cNvPr id="5" name="Affinity">
            <a:extLst>
              <a:ext uri="{FF2B5EF4-FFF2-40B4-BE49-F238E27FC236}">
                <a16:creationId xmlns:a16="http://schemas.microsoft.com/office/drawing/2014/main" id="{A0D23416-88F5-184F-4F0B-37BE9DBDE4CC}"/>
              </a:ext>
            </a:extLst>
          </p:cNvPr>
          <p:cNvSpPr txBox="1">
            <a:spLocks/>
          </p:cNvSpPr>
          <p:nvPr userDrawn="1"/>
        </p:nvSpPr>
        <p:spPr>
          <a:xfrm>
            <a:off x="13189504" y="2219466"/>
            <a:ext cx="29322565" cy="757130"/>
          </a:xfrm>
          <a:prstGeom prst="rect">
            <a:avLst/>
          </a:prstGeom>
        </p:spPr>
        <p:txBody>
          <a:bodyPr wrap="square" lIns="0" anchor="ctr" anchorCtr="0">
            <a:spAutoFit/>
          </a:bodyPr>
          <a:lstStyle>
            <a:lvl1pPr algn="l" defTabSz="1371600" rtl="0" eaLnBrk="1" latinLnBrk="0" hangingPunct="1">
              <a:lnSpc>
                <a:spcPct val="90000"/>
              </a:lnSpc>
              <a:spcBef>
                <a:spcPct val="0"/>
              </a:spcBef>
              <a:buNone/>
              <a:defRPr sz="7200" b="1" i="0" kern="1200">
                <a:solidFill>
                  <a:schemeClr val="bg1"/>
                </a:solidFill>
                <a:latin typeface="Arial" panose="020B0604020202020204" pitchFamily="34" charset="0"/>
                <a:ea typeface="+mj-ea"/>
                <a:cs typeface="Arial" panose="020B0604020202020204" pitchFamily="34" charset="0"/>
              </a:defRPr>
            </a:lvl1pPr>
          </a:lstStyle>
          <a:p>
            <a:pPr algn="r"/>
            <a:r>
              <a:rPr lang="en-US" sz="4800" spc="0" baseline="0"/>
              <a:t>AFFINITY    A Sense of Belonging</a:t>
            </a:r>
          </a:p>
        </p:txBody>
      </p:sp>
      <p:cxnSp>
        <p:nvCxnSpPr>
          <p:cNvPr id="2" name="Vertical White Line">
            <a:extLst>
              <a:ext uri="{FF2B5EF4-FFF2-40B4-BE49-F238E27FC236}">
                <a16:creationId xmlns:a16="http://schemas.microsoft.com/office/drawing/2014/main" id="{958C3D12-D142-E8BB-91B5-F539439ACD66}"/>
              </a:ext>
            </a:extLst>
          </p:cNvPr>
          <p:cNvCxnSpPr>
            <a:cxnSpLocks/>
          </p:cNvCxnSpPr>
          <p:nvPr userDrawn="1"/>
        </p:nvCxnSpPr>
        <p:spPr>
          <a:xfrm>
            <a:off x="30459187" y="1766485"/>
            <a:ext cx="0" cy="1521521"/>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861510"/>
      </p:ext>
    </p:extLst>
  </p:cSld>
  <p:clrMapOvr>
    <a:masterClrMapping/>
  </p:clrMapOvr>
  <p:extLst>
    <p:ext uri="{DCECCB84-F9BA-43D5-87BE-67443E8EF086}">
      <p15:sldGuideLst xmlns:p15="http://schemas.microsoft.com/office/powerpoint/2012/main">
        <p15:guide id="1" pos="1341" userDrawn="1">
          <p15:clr>
            <a:srgbClr val="FBAE40"/>
          </p15:clr>
        </p15:guide>
        <p15:guide id="2" pos="2766" userDrawn="1">
          <p15:clr>
            <a:srgbClr val="FBAE40"/>
          </p15:clr>
        </p15:guide>
        <p15:guide id="3" pos="26307" userDrawn="1">
          <p15:clr>
            <a:srgbClr val="FBAE40"/>
          </p15:clr>
        </p15:guide>
        <p15:guide id="4" orient="horz" pos="4090" userDrawn="1">
          <p15:clr>
            <a:srgbClr val="FBAE40"/>
          </p15:clr>
        </p15:guide>
        <p15:guide id="5" pos="24882" userDrawn="1">
          <p15:clr>
            <a:srgbClr val="FBAE40"/>
          </p15:clr>
        </p15:guide>
        <p15:guide id="6" orient="horz" pos="1941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overy">
    <p:spTree>
      <p:nvGrpSpPr>
        <p:cNvPr id="1" name=""/>
        <p:cNvGrpSpPr/>
        <p:nvPr/>
      </p:nvGrpSpPr>
      <p:grpSpPr>
        <a:xfrm>
          <a:off x="0" y="0"/>
          <a:ext cx="0" cy="0"/>
          <a:chOff x="0" y="0"/>
          <a:chExt cx="0" cy="0"/>
        </a:xfrm>
      </p:grpSpPr>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2194274" y="6583681"/>
            <a:ext cx="39554562" cy="2948066"/>
          </a:xfrm>
          <a:prstGeom prst="rect">
            <a:avLst/>
          </a:prstGeom>
          <a:noFill/>
        </p:spPr>
        <p:txBody>
          <a:bodyPr wrap="square" lIns="0" rIns="0" anchor="ctr">
            <a:noAutofit/>
          </a:bodyPr>
          <a:lstStyle>
            <a:lvl1pPr>
              <a:defRPr sz="7200">
                <a:solidFill>
                  <a:srgbClr val="009A44"/>
                </a:solidFill>
              </a:defRPr>
            </a:lvl1pPr>
          </a:lstStyle>
          <a:p>
            <a:r>
              <a:rPr lang="en-US"/>
              <a:t>HEADLINE AND CONTENT SLIDE</a:t>
            </a:r>
          </a:p>
        </p:txBody>
      </p:sp>
      <p:sp>
        <p:nvSpPr>
          <p:cNvPr id="4" name="Body Text">
            <a:extLst>
              <a:ext uri="{FF2B5EF4-FFF2-40B4-BE49-F238E27FC236}">
                <a16:creationId xmlns:a16="http://schemas.microsoft.com/office/drawing/2014/main" id="{1E9890A0-0ED1-E492-616C-93E8082AFC6B}"/>
              </a:ext>
            </a:extLst>
          </p:cNvPr>
          <p:cNvSpPr>
            <a:spLocks noGrp="1"/>
          </p:cNvSpPr>
          <p:nvPr>
            <p:ph type="body" sz="quarter" idx="11" hasCustomPrompt="1"/>
          </p:nvPr>
        </p:nvSpPr>
        <p:spPr>
          <a:xfrm>
            <a:off x="4423523" y="9602052"/>
            <a:ext cx="35088494" cy="21192101"/>
          </a:xfrm>
          <a:prstGeom prst="rect">
            <a:avLst/>
          </a:prstGeom>
        </p:spPr>
        <p:txBody>
          <a:bodyPr lIns="0" tIns="91440" rIns="0" bIns="91440" numCol="1" spcCol="457200"/>
          <a:lstStyle>
            <a:lvl1pPr marL="0" indent="0">
              <a:lnSpc>
                <a:spcPts val="6760"/>
              </a:lnSpc>
              <a:spcAft>
                <a:spcPts val="1200"/>
              </a:spcAft>
              <a:buNone/>
              <a:defRPr sz="4800"/>
            </a:lvl1pPr>
          </a:lstStyle>
          <a:p>
            <a:pPr lvl="0"/>
            <a:r>
              <a:rPr lang="en-US"/>
              <a:t>Delete placeholder text and add own text. </a:t>
            </a:r>
          </a:p>
          <a:p>
            <a:pPr lvl="0"/>
            <a:r>
              <a:rPr lang="en-US"/>
              <a:t>Lorem ipsum dolor sit amet, consectetuer adipiscing elit. Maecenas porttitor congue massa. Fusce posuere, magna sed pulvinar ultricies, purus lectus malesuada libero, sit amet commodo.</a:t>
            </a:r>
          </a:p>
          <a:p>
            <a:pPr marL="0" marR="0" lvl="0" indent="0" algn="l" defTabSz="1371557" rtl="0" eaLnBrk="1" fontAlgn="auto" latinLnBrk="0" hangingPunct="1">
              <a:lnSpc>
                <a:spcPts val="6560"/>
              </a:lnSpc>
              <a:spcBef>
                <a:spcPts val="1500"/>
              </a:spcBef>
              <a:spcAft>
                <a:spcPts val="0"/>
              </a:spcAft>
              <a:buClr>
                <a:srgbClr val="039A44"/>
              </a:buClr>
              <a:buSzTx/>
              <a:buFont typeface="Courier New" panose="02070309020205020404" pitchFamily="49" charset="0"/>
              <a:buNone/>
              <a:tabLst/>
              <a:defRPr/>
            </a:pPr>
            <a:r>
              <a:rPr lang="en-US"/>
              <a:t>Lorem ipsum dolor sit amet, consectetuer </a:t>
            </a:r>
            <a:r>
              <a:rPr lang="en-US" err="1"/>
              <a:t>adipiscing</a:t>
            </a:r>
            <a:r>
              <a:rPr lang="en-US"/>
              <a:t> </a:t>
            </a:r>
            <a:r>
              <a:rPr lang="en-US" err="1"/>
              <a:t>elit</a:t>
            </a:r>
            <a:r>
              <a:rPr lang="en-US"/>
              <a:t>. Maecenas porttitor congue massa. Fusce posuere, magna sed pulvinar ultricies, purus lectus </a:t>
            </a:r>
            <a:r>
              <a:rPr lang="en-US" err="1"/>
              <a:t>malesuada</a:t>
            </a:r>
            <a:r>
              <a:rPr lang="en-US"/>
              <a:t> libero, sit amet commodo.</a:t>
            </a:r>
          </a:p>
        </p:txBody>
      </p:sp>
      <p:sp>
        <p:nvSpPr>
          <p:cNvPr id="5" name="Discovery">
            <a:extLst>
              <a:ext uri="{FF2B5EF4-FFF2-40B4-BE49-F238E27FC236}">
                <a16:creationId xmlns:a16="http://schemas.microsoft.com/office/drawing/2014/main" id="{A0D23416-88F5-184F-4F0B-37BE9DBDE4CC}"/>
              </a:ext>
            </a:extLst>
          </p:cNvPr>
          <p:cNvSpPr txBox="1">
            <a:spLocks/>
          </p:cNvSpPr>
          <p:nvPr userDrawn="1"/>
        </p:nvSpPr>
        <p:spPr>
          <a:xfrm>
            <a:off x="13189504" y="2247172"/>
            <a:ext cx="29322565" cy="701731"/>
          </a:xfrm>
          <a:prstGeom prst="rect">
            <a:avLst/>
          </a:prstGeom>
        </p:spPr>
        <p:txBody>
          <a:bodyPr wrap="square" lIns="0" anchor="ctr" anchorCtr="0">
            <a:spAutoFit/>
          </a:bodyPr>
          <a:lstStyle>
            <a:lvl1pPr algn="l" defTabSz="1371600" rtl="0" eaLnBrk="1" latinLnBrk="0" hangingPunct="1">
              <a:lnSpc>
                <a:spcPct val="90000"/>
              </a:lnSpc>
              <a:spcBef>
                <a:spcPct val="0"/>
              </a:spcBef>
              <a:buNone/>
              <a:defRPr sz="7200" b="1" i="0" kern="1200">
                <a:solidFill>
                  <a:schemeClr val="bg1"/>
                </a:solidFill>
                <a:latin typeface="Arial" panose="020B0604020202020204" pitchFamily="34" charset="0"/>
                <a:ea typeface="+mj-ea"/>
                <a:cs typeface="Arial" panose="020B0604020202020204" pitchFamily="34" charset="0"/>
              </a:defRPr>
            </a:lvl1pPr>
          </a:lstStyle>
          <a:p>
            <a:pPr algn="r"/>
            <a:r>
              <a:rPr lang="en-US" sz="4400"/>
              <a:t>DISCOVERY    A Love of Inquiry and Creativity</a:t>
            </a:r>
          </a:p>
        </p:txBody>
      </p:sp>
      <p:cxnSp>
        <p:nvCxnSpPr>
          <p:cNvPr id="2" name="Vertical White Line">
            <a:extLst>
              <a:ext uri="{FF2B5EF4-FFF2-40B4-BE49-F238E27FC236}">
                <a16:creationId xmlns:a16="http://schemas.microsoft.com/office/drawing/2014/main" id="{14A6DAFC-C68B-D2D1-FBE1-83E8974617F1}"/>
              </a:ext>
            </a:extLst>
          </p:cNvPr>
          <p:cNvCxnSpPr>
            <a:cxnSpLocks/>
          </p:cNvCxnSpPr>
          <p:nvPr userDrawn="1"/>
        </p:nvCxnSpPr>
        <p:spPr>
          <a:xfrm>
            <a:off x="26705824" y="1766485"/>
            <a:ext cx="0" cy="1521521"/>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236879"/>
      </p:ext>
    </p:extLst>
  </p:cSld>
  <p:clrMapOvr>
    <a:masterClrMapping/>
  </p:clrMapOvr>
  <p:extLst>
    <p:ext uri="{DCECCB84-F9BA-43D5-87BE-67443E8EF086}">
      <p15:sldGuideLst xmlns:p15="http://schemas.microsoft.com/office/powerpoint/2012/main">
        <p15:guide id="1" pos="1341" userDrawn="1">
          <p15:clr>
            <a:srgbClr val="FBAE40"/>
          </p15:clr>
        </p15:guide>
        <p15:guide id="2" pos="2766" userDrawn="1">
          <p15:clr>
            <a:srgbClr val="FBAE40"/>
          </p15:clr>
        </p15:guide>
        <p15:guide id="3" pos="26307" userDrawn="1">
          <p15:clr>
            <a:srgbClr val="FBAE40"/>
          </p15:clr>
        </p15:guide>
        <p15:guide id="4" pos="24882" userDrawn="1">
          <p15:clr>
            <a:srgbClr val="FBAE40"/>
          </p15:clr>
        </p15:guide>
        <p15:guide id="5" orient="horz" pos="4090" userDrawn="1">
          <p15:clr>
            <a:srgbClr val="FBAE40"/>
          </p15:clr>
        </p15:guide>
        <p15:guide id="6" orient="horz" pos="1941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rvice">
    <p:spTree>
      <p:nvGrpSpPr>
        <p:cNvPr id="1" name=""/>
        <p:cNvGrpSpPr/>
        <p:nvPr/>
      </p:nvGrpSpPr>
      <p:grpSpPr>
        <a:xfrm>
          <a:off x="0" y="0"/>
          <a:ext cx="0" cy="0"/>
          <a:chOff x="0" y="0"/>
          <a:chExt cx="0" cy="0"/>
        </a:xfrm>
      </p:grpSpPr>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2194274" y="6583681"/>
            <a:ext cx="39554562" cy="2948066"/>
          </a:xfrm>
          <a:prstGeom prst="rect">
            <a:avLst/>
          </a:prstGeom>
          <a:noFill/>
        </p:spPr>
        <p:txBody>
          <a:bodyPr wrap="square" lIns="0" rIns="0" anchor="ctr">
            <a:noAutofit/>
          </a:bodyPr>
          <a:lstStyle>
            <a:lvl1pPr>
              <a:defRPr sz="7200">
                <a:solidFill>
                  <a:srgbClr val="009A44"/>
                </a:solidFill>
              </a:defRPr>
            </a:lvl1pPr>
          </a:lstStyle>
          <a:p>
            <a:r>
              <a:rPr lang="en-US"/>
              <a:t>HEADLINE AND CONTENT SLIDE</a:t>
            </a:r>
          </a:p>
        </p:txBody>
      </p:sp>
      <p:sp>
        <p:nvSpPr>
          <p:cNvPr id="4" name="Body Text">
            <a:extLst>
              <a:ext uri="{FF2B5EF4-FFF2-40B4-BE49-F238E27FC236}">
                <a16:creationId xmlns:a16="http://schemas.microsoft.com/office/drawing/2014/main" id="{1E9890A0-0ED1-E492-616C-93E8082AFC6B}"/>
              </a:ext>
            </a:extLst>
          </p:cNvPr>
          <p:cNvSpPr>
            <a:spLocks noGrp="1"/>
          </p:cNvSpPr>
          <p:nvPr>
            <p:ph type="body" sz="quarter" idx="11" hasCustomPrompt="1"/>
          </p:nvPr>
        </p:nvSpPr>
        <p:spPr>
          <a:xfrm>
            <a:off x="4423523" y="9602052"/>
            <a:ext cx="35088494" cy="21192101"/>
          </a:xfrm>
          <a:prstGeom prst="rect">
            <a:avLst/>
          </a:prstGeom>
        </p:spPr>
        <p:txBody>
          <a:bodyPr lIns="0" tIns="91440" rIns="0" bIns="91440" numCol="1" spcCol="457200"/>
          <a:lstStyle>
            <a:lvl1pPr marL="0" indent="0">
              <a:lnSpc>
                <a:spcPts val="6760"/>
              </a:lnSpc>
              <a:spcAft>
                <a:spcPts val="1200"/>
              </a:spcAft>
              <a:buNone/>
              <a:defRPr sz="4800"/>
            </a:lvl1pPr>
          </a:lstStyle>
          <a:p>
            <a:pPr lvl="0"/>
            <a:r>
              <a:rPr lang="en-US"/>
              <a:t>Delete placeholder text and add own text. </a:t>
            </a:r>
          </a:p>
          <a:p>
            <a:pPr lvl="0"/>
            <a:r>
              <a:rPr lang="en-US"/>
              <a:t>Lorem ipsum dolor sit amet, consectetuer adipiscing elit. Maecenas porttitor congue massa. Fusce posuere, magna sed pulvinar ultricies, purus lectus malesuada libero, sit amet commodo.</a:t>
            </a:r>
          </a:p>
          <a:p>
            <a:pPr marL="0" marR="0" lvl="0" indent="0" algn="l" defTabSz="1371557" rtl="0" eaLnBrk="1" fontAlgn="auto" latinLnBrk="0" hangingPunct="1">
              <a:lnSpc>
                <a:spcPts val="6560"/>
              </a:lnSpc>
              <a:spcBef>
                <a:spcPts val="1500"/>
              </a:spcBef>
              <a:spcAft>
                <a:spcPts val="0"/>
              </a:spcAft>
              <a:buClr>
                <a:srgbClr val="039A44"/>
              </a:buClr>
              <a:buSzTx/>
              <a:buFont typeface="Courier New" panose="02070309020205020404" pitchFamily="49" charset="0"/>
              <a:buNone/>
              <a:tabLst/>
              <a:defRPr/>
            </a:pPr>
            <a:r>
              <a:rPr lang="en-US"/>
              <a:t>Lorem ipsum dolor sit amet, consectetuer </a:t>
            </a:r>
            <a:r>
              <a:rPr lang="en-US" err="1"/>
              <a:t>adipiscing</a:t>
            </a:r>
            <a:r>
              <a:rPr lang="en-US"/>
              <a:t> </a:t>
            </a:r>
            <a:r>
              <a:rPr lang="en-US" err="1"/>
              <a:t>elit</a:t>
            </a:r>
            <a:r>
              <a:rPr lang="en-US"/>
              <a:t>. Maecenas porttitor congue massa. Fusce posuere, magna sed pulvinar ultricies, purus lectus </a:t>
            </a:r>
            <a:r>
              <a:rPr lang="en-US" err="1"/>
              <a:t>malesuada</a:t>
            </a:r>
            <a:r>
              <a:rPr lang="en-US"/>
              <a:t> libero, sit amet commodo.</a:t>
            </a:r>
          </a:p>
        </p:txBody>
      </p:sp>
      <p:sp>
        <p:nvSpPr>
          <p:cNvPr id="5" name="Service">
            <a:extLst>
              <a:ext uri="{FF2B5EF4-FFF2-40B4-BE49-F238E27FC236}">
                <a16:creationId xmlns:a16="http://schemas.microsoft.com/office/drawing/2014/main" id="{A0D23416-88F5-184F-4F0B-37BE9DBDE4CC}"/>
              </a:ext>
            </a:extLst>
          </p:cNvPr>
          <p:cNvSpPr txBox="1">
            <a:spLocks/>
          </p:cNvSpPr>
          <p:nvPr userDrawn="1"/>
        </p:nvSpPr>
        <p:spPr>
          <a:xfrm>
            <a:off x="10711529" y="2247172"/>
            <a:ext cx="31800540" cy="701731"/>
          </a:xfrm>
          <a:prstGeom prst="rect">
            <a:avLst/>
          </a:prstGeom>
        </p:spPr>
        <p:txBody>
          <a:bodyPr wrap="square" lIns="0" anchor="ctr" anchorCtr="0">
            <a:spAutoFit/>
          </a:bodyPr>
          <a:lstStyle>
            <a:lvl1pPr algn="l" defTabSz="1371600" rtl="0" eaLnBrk="1" latinLnBrk="0" hangingPunct="1">
              <a:lnSpc>
                <a:spcPct val="90000"/>
              </a:lnSpc>
              <a:spcBef>
                <a:spcPct val="0"/>
              </a:spcBef>
              <a:buNone/>
              <a:defRPr sz="7200" b="1" i="0" kern="1200">
                <a:solidFill>
                  <a:schemeClr val="bg1"/>
                </a:solidFill>
                <a:latin typeface="Arial" panose="020B0604020202020204" pitchFamily="34" charset="0"/>
                <a:ea typeface="+mj-ea"/>
                <a:cs typeface="Arial" panose="020B0604020202020204" pitchFamily="34" charset="0"/>
              </a:defRPr>
            </a:lvl1pPr>
          </a:lstStyle>
          <a:p>
            <a:pPr algn="r"/>
            <a:r>
              <a:rPr lang="en-US" sz="4400"/>
              <a:t>Service    A Commitment to People and Communities</a:t>
            </a:r>
          </a:p>
        </p:txBody>
      </p:sp>
      <p:cxnSp>
        <p:nvCxnSpPr>
          <p:cNvPr id="2" name="Vertical White Line">
            <a:extLst>
              <a:ext uri="{FF2B5EF4-FFF2-40B4-BE49-F238E27FC236}">
                <a16:creationId xmlns:a16="http://schemas.microsoft.com/office/drawing/2014/main" id="{02AA5D74-3A1A-CE9F-DEDD-2B6BE6D41563}"/>
              </a:ext>
            </a:extLst>
          </p:cNvPr>
          <p:cNvCxnSpPr>
            <a:cxnSpLocks/>
          </p:cNvCxnSpPr>
          <p:nvPr userDrawn="1"/>
        </p:nvCxnSpPr>
        <p:spPr>
          <a:xfrm>
            <a:off x="21133521" y="1766485"/>
            <a:ext cx="0" cy="1521521"/>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524599"/>
      </p:ext>
    </p:extLst>
  </p:cSld>
  <p:clrMapOvr>
    <a:masterClrMapping/>
  </p:clrMapOvr>
  <p:extLst>
    <p:ext uri="{DCECCB84-F9BA-43D5-87BE-67443E8EF086}">
      <p15:sldGuideLst xmlns:p15="http://schemas.microsoft.com/office/powerpoint/2012/main">
        <p15:guide id="1" pos="1384" userDrawn="1">
          <p15:clr>
            <a:srgbClr val="FBAE40"/>
          </p15:clr>
        </p15:guide>
        <p15:guide id="2" pos="2766" userDrawn="1">
          <p15:clr>
            <a:srgbClr val="FBAE40"/>
          </p15:clr>
        </p15:guide>
        <p15:guide id="3" pos="26307" userDrawn="1">
          <p15:clr>
            <a:srgbClr val="FBAE40"/>
          </p15:clr>
        </p15:guide>
        <p15:guide id="4" pos="24882" userDrawn="1">
          <p15:clr>
            <a:srgbClr val="FBAE40"/>
          </p15:clr>
        </p15:guide>
        <p15:guide id="5" orient="horz" pos="4090" userDrawn="1">
          <p15:clr>
            <a:srgbClr val="FBAE40"/>
          </p15:clr>
        </p15:guide>
        <p15:guide id="6" orient="horz" pos="1941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Image">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F3CDA6D5-5C94-D294-1D64-AB84FBC09F4F}"/>
              </a:ext>
            </a:extLst>
          </p:cNvPr>
          <p:cNvSpPr>
            <a:spLocks noGrp="1"/>
          </p:cNvSpPr>
          <p:nvPr>
            <p:ph type="title" hasCustomPrompt="1"/>
          </p:nvPr>
        </p:nvSpPr>
        <p:spPr>
          <a:xfrm>
            <a:off x="18105627" y="8022036"/>
            <a:ext cx="24959868" cy="4820280"/>
          </a:xfrm>
          <a:prstGeom prst="rect">
            <a:avLst/>
          </a:prstGeom>
        </p:spPr>
        <p:txBody>
          <a:bodyPr tIns="0" bIns="0" anchor="b"/>
          <a:lstStyle>
            <a:lvl1pPr>
              <a:defRPr sz="7200" b="1" i="0">
                <a:solidFill>
                  <a:srgbClr val="009A44"/>
                </a:solidFill>
                <a:latin typeface="Arial" panose="020B0604020202020204" pitchFamily="34" charset="0"/>
                <a:cs typeface="Arial" panose="020B0604020202020204" pitchFamily="34" charset="0"/>
              </a:defRPr>
            </a:lvl1pPr>
          </a:lstStyle>
          <a:p>
            <a:r>
              <a:rPr lang="en-US"/>
              <a:t>CLICK TO EDIT</a:t>
            </a:r>
            <a:br>
              <a:rPr lang="en-US"/>
            </a:br>
            <a:r>
              <a:rPr lang="en-US"/>
              <a:t>HEADLINE</a:t>
            </a:r>
          </a:p>
        </p:txBody>
      </p:sp>
      <p:sp>
        <p:nvSpPr>
          <p:cNvPr id="4" name="Subtitle">
            <a:extLst>
              <a:ext uri="{FF2B5EF4-FFF2-40B4-BE49-F238E27FC236}">
                <a16:creationId xmlns:a16="http://schemas.microsoft.com/office/drawing/2014/main" id="{0DA5D67D-FB0B-FC57-7D6F-D3D663492DFE}"/>
              </a:ext>
            </a:extLst>
          </p:cNvPr>
          <p:cNvSpPr>
            <a:spLocks noGrp="1"/>
          </p:cNvSpPr>
          <p:nvPr>
            <p:ph type="body" sz="quarter" idx="11" hasCustomPrompt="1"/>
          </p:nvPr>
        </p:nvSpPr>
        <p:spPr>
          <a:xfrm>
            <a:off x="18138472" y="13414997"/>
            <a:ext cx="24959866" cy="1584086"/>
          </a:xfrm>
          <a:prstGeom prst="rect">
            <a:avLst/>
          </a:prstGeom>
        </p:spPr>
        <p:txBody>
          <a:bodyPr anchor="ctr"/>
          <a:lstStyle>
            <a:lvl1pPr marL="0" indent="0">
              <a:buNone/>
              <a:defRPr sz="4800" b="1" i="0">
                <a:solidFill>
                  <a:schemeClr val="tx1"/>
                </a:solidFill>
                <a:latin typeface="Georgia" panose="02040502050405020303" pitchFamily="18" charset="0"/>
                <a:cs typeface="Arial" panose="020B0604020202020204" pitchFamily="34" charset="0"/>
              </a:defRPr>
            </a:lvl1pPr>
          </a:lstStyle>
          <a:p>
            <a:pPr lvl="0"/>
            <a:r>
              <a:rPr lang="en-US"/>
              <a:t>Click to add subhead</a:t>
            </a:r>
          </a:p>
        </p:txBody>
      </p:sp>
      <p:sp>
        <p:nvSpPr>
          <p:cNvPr id="6" name="Body Text">
            <a:extLst>
              <a:ext uri="{FF2B5EF4-FFF2-40B4-BE49-F238E27FC236}">
                <a16:creationId xmlns:a16="http://schemas.microsoft.com/office/drawing/2014/main" id="{9FF05B28-0690-2B5F-ED28-E334C855A8CA}"/>
              </a:ext>
            </a:extLst>
          </p:cNvPr>
          <p:cNvSpPr>
            <a:spLocks noGrp="1"/>
          </p:cNvSpPr>
          <p:nvPr>
            <p:ph type="body" sz="quarter" idx="12" hasCustomPrompt="1"/>
          </p:nvPr>
        </p:nvSpPr>
        <p:spPr>
          <a:xfrm>
            <a:off x="18961325" y="15571781"/>
            <a:ext cx="24104164" cy="16249344"/>
          </a:xfrm>
          <a:prstGeom prst="rect">
            <a:avLst/>
          </a:prstGeom>
        </p:spPr>
        <p:txBody>
          <a:bodyPr tIns="0" bIns="0"/>
          <a:lstStyle>
            <a:lvl1pPr marL="0" indent="0">
              <a:lnSpc>
                <a:spcPts val="6760"/>
              </a:lnSpc>
              <a:spcAft>
                <a:spcPts val="1200"/>
              </a:spcAft>
              <a:buNone/>
              <a:defRPr sz="4800">
                <a:solidFill>
                  <a:schemeClr val="tx1"/>
                </a:solidFill>
                <a:latin typeface="Arial" panose="020B0604020202020204" pitchFamily="34" charset="0"/>
                <a:cs typeface="Arial" panose="020B0604020202020204" pitchFamily="34" charset="0"/>
              </a:defRPr>
            </a:lvl1pPr>
          </a:lstStyle>
          <a:p>
            <a:pPr lvl="0"/>
            <a:r>
              <a:rPr lang="en-US"/>
              <a:t>Body text </a:t>
            </a:r>
          </a:p>
        </p:txBody>
      </p:sp>
      <p:pic>
        <p:nvPicPr>
          <p:cNvPr id="5" name="Green Slashes">
            <a:extLst>
              <a:ext uri="{FF2B5EF4-FFF2-40B4-BE49-F238E27FC236}">
                <a16:creationId xmlns:a16="http://schemas.microsoft.com/office/drawing/2014/main" id="{D3229CDB-3347-B258-F8F5-87755F9F63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7282769" y="2235882"/>
            <a:ext cx="10176222" cy="4523354"/>
          </a:xfrm>
          <a:prstGeom prst="rect">
            <a:avLst/>
          </a:prstGeom>
        </p:spPr>
      </p:pic>
      <p:sp>
        <p:nvSpPr>
          <p:cNvPr id="24" name="Picture Placeholder">
            <a:extLst>
              <a:ext uri="{FF2B5EF4-FFF2-40B4-BE49-F238E27FC236}">
                <a16:creationId xmlns:a16="http://schemas.microsoft.com/office/drawing/2014/main" id="{1F52AC1E-2DC8-E042-5D93-59D644F041A1}"/>
              </a:ext>
            </a:extLst>
          </p:cNvPr>
          <p:cNvSpPr>
            <a:spLocks noGrp="1"/>
          </p:cNvSpPr>
          <p:nvPr>
            <p:ph type="pic" sz="quarter" idx="10" hasCustomPrompt="1"/>
          </p:nvPr>
        </p:nvSpPr>
        <p:spPr>
          <a:xfrm>
            <a:off x="825711" y="1097280"/>
            <a:ext cx="16457057" cy="30723840"/>
          </a:xfrm>
          <a:prstGeom prst="rect">
            <a:avLst/>
          </a:prstGeom>
          <a:solidFill>
            <a:schemeClr val="bg1">
              <a:lumMod val="75000"/>
            </a:schemeClr>
          </a:solidFill>
        </p:spPr>
        <p:txBody>
          <a:bodyPr anchor="t" anchorCtr="0"/>
          <a:lstStyle>
            <a:lvl1pPr marL="0" indent="0" algn="ctr">
              <a:buNone/>
              <a:defRPr sz="2700">
                <a:solidFill>
                  <a:schemeClr val="bg1">
                    <a:lumMod val="50000"/>
                  </a:schemeClr>
                </a:solidFill>
                <a:latin typeface="Arial" panose="020B0604020202020204" pitchFamily="34" charset="0"/>
                <a:cs typeface="Arial" panose="020B0604020202020204" pitchFamily="34" charset="0"/>
              </a:defRPr>
            </a:lvl1pPr>
          </a:lstStyle>
          <a:p>
            <a:r>
              <a:rPr lang="en-US"/>
              <a:t>Click icon to add photo</a:t>
            </a:r>
          </a:p>
        </p:txBody>
      </p:sp>
      <p:pic>
        <p:nvPicPr>
          <p:cNvPr id="3" name="UND Logo">
            <a:extLst>
              <a:ext uri="{FF2B5EF4-FFF2-40B4-BE49-F238E27FC236}">
                <a16:creationId xmlns:a16="http://schemas.microsoft.com/office/drawing/2014/main" id="{48C2988F-6293-224A-679B-FCDCE5E7F7AB}"/>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106434" y="995986"/>
            <a:ext cx="4327999" cy="2473464"/>
          </a:xfrm>
          <a:prstGeom prst="rect">
            <a:avLst/>
          </a:prstGeom>
        </p:spPr>
      </p:pic>
    </p:spTree>
    <p:extLst>
      <p:ext uri="{BB962C8B-B14F-4D97-AF65-F5344CB8AC3E}">
        <p14:creationId xmlns:p14="http://schemas.microsoft.com/office/powerpoint/2010/main" val="3795897517"/>
      </p:ext>
    </p:extLst>
  </p:cSld>
  <p:clrMapOvr>
    <a:masterClrMapping/>
  </p:clrMapOvr>
  <p:extLst>
    <p:ext uri="{DCECCB84-F9BA-43D5-87BE-67443E8EF086}">
      <p15:sldGuideLst xmlns:p15="http://schemas.microsoft.com/office/powerpoint/2012/main">
        <p15:guide id="1" pos="520" userDrawn="1">
          <p15:clr>
            <a:srgbClr val="FBAE40"/>
          </p15:clr>
        </p15:guide>
        <p15:guide id="2" orient="horz" pos="691" userDrawn="1">
          <p15:clr>
            <a:srgbClr val="FBAE40"/>
          </p15:clr>
        </p15:guide>
        <p15:guide id="3" orient="horz" pos="20045" userDrawn="1">
          <p15:clr>
            <a:srgbClr val="FBAE40"/>
          </p15:clr>
        </p15:guide>
        <p15:guide id="4" pos="2712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Screen Photo and Caption">
    <p:bg>
      <p:bgPr>
        <a:pattFill prst="lgCheck">
          <a:fgClr>
            <a:schemeClr val="bg2"/>
          </a:fgClr>
          <a:bgClr>
            <a:schemeClr val="bg1"/>
          </a:bgClr>
        </a:pattFill>
        <a:effectLst/>
      </p:bgPr>
    </p:bg>
    <p:spTree>
      <p:nvGrpSpPr>
        <p:cNvPr id="1" name=""/>
        <p:cNvGrpSpPr/>
        <p:nvPr/>
      </p:nvGrpSpPr>
      <p:grpSpPr>
        <a:xfrm>
          <a:off x="0" y="0"/>
          <a:ext cx="0" cy="0"/>
          <a:chOff x="0" y="0"/>
          <a:chExt cx="0" cy="0"/>
        </a:xfrm>
      </p:grpSpPr>
      <p:sp>
        <p:nvSpPr>
          <p:cNvPr id="17" name="Picture Placeholder">
            <a:extLst>
              <a:ext uri="{FF2B5EF4-FFF2-40B4-BE49-F238E27FC236}">
                <a16:creationId xmlns:a16="http://schemas.microsoft.com/office/drawing/2014/main" id="{F8ABDF81-39C6-4BC3-92BB-D919525449E0}"/>
              </a:ext>
            </a:extLst>
          </p:cNvPr>
          <p:cNvSpPr>
            <a:spLocks noGrp="1"/>
          </p:cNvSpPr>
          <p:nvPr>
            <p:ph type="pic" sz="quarter" idx="12" hasCustomPrompt="1"/>
          </p:nvPr>
        </p:nvSpPr>
        <p:spPr>
          <a:xfrm>
            <a:off x="4" y="0"/>
            <a:ext cx="43891200" cy="32918400"/>
          </a:xfrm>
          <a:prstGeom prst="rect">
            <a:avLst/>
          </a:prstGeom>
          <a:solidFill>
            <a:schemeClr val="bg1">
              <a:lumMod val="75000"/>
            </a:schemeClr>
          </a:solidFill>
        </p:spPr>
        <p:txBody>
          <a:bodyPr/>
          <a:lstStyle>
            <a:lvl1pPr marL="0" marR="0" indent="0" algn="ctr" defTabSz="1371557" rtl="0" eaLnBrk="1" fontAlgn="auto" latinLnBrk="0" hangingPunct="1">
              <a:lnSpc>
                <a:spcPct val="90000"/>
              </a:lnSpc>
              <a:spcBef>
                <a:spcPts val="1500"/>
              </a:spcBef>
              <a:spcAft>
                <a:spcPts val="0"/>
              </a:spcAft>
              <a:buClrTx/>
              <a:buSzTx/>
              <a:buFont typeface="Arial" panose="020B0604020202020204" pitchFamily="34" charset="0"/>
              <a:buNone/>
              <a:tabLst/>
              <a:defRPr sz="27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1371557"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Icon to add photo</a:t>
            </a:r>
          </a:p>
        </p:txBody>
      </p:sp>
      <p:sp>
        <p:nvSpPr>
          <p:cNvPr id="3" name="Caption">
            <a:extLst>
              <a:ext uri="{FF2B5EF4-FFF2-40B4-BE49-F238E27FC236}">
                <a16:creationId xmlns:a16="http://schemas.microsoft.com/office/drawing/2014/main" id="{5B0CACFC-AAEC-7846-CA4B-163F3DCEE202}"/>
              </a:ext>
              <a:ext uri="{C183D7F6-B498-43B3-948B-1728B52AA6E4}">
                <adec:decorative xmlns:adec="http://schemas.microsoft.com/office/drawing/2017/decorative" val="0"/>
              </a:ext>
            </a:extLst>
          </p:cNvPr>
          <p:cNvSpPr>
            <a:spLocks noGrp="1"/>
          </p:cNvSpPr>
          <p:nvPr>
            <p:ph type="body" sz="quarter" idx="14" hasCustomPrompt="1"/>
          </p:nvPr>
        </p:nvSpPr>
        <p:spPr>
          <a:xfrm>
            <a:off x="0" y="24798528"/>
            <a:ext cx="19748469" cy="7022592"/>
          </a:xfrm>
          <a:prstGeom prst="rect">
            <a:avLst/>
          </a:prstGeom>
          <a:blipFill>
            <a:blip r:embed="rId2">
              <a:extLst>
                <a:ext uri="{96DAC541-7B7A-43D3-8B79-37D633B846F1}">
                  <asvg:svgBlip xmlns:asvg="http://schemas.microsoft.com/office/drawing/2016/SVG/main" r:embed="rId3"/>
                </a:ext>
              </a:extLst>
            </a:blip>
            <a:stretch>
              <a:fillRect/>
            </a:stretch>
          </a:blipFill>
        </p:spPr>
        <p:txBody>
          <a:bodyPr wrap="square" lIns="640080" tIns="0" rIns="2286000" bIns="0" anchor="ctr" anchorCtr="0">
            <a:noAutofit/>
          </a:bodyPr>
          <a:lstStyle>
            <a:lvl1pPr marL="0" indent="0">
              <a:buNone/>
              <a:defRPr sz="4800">
                <a:solidFill>
                  <a:srgbClr val="009A44"/>
                </a:solidFill>
                <a:latin typeface="Arial" panose="020B0604020202020204" pitchFamily="34" charset="0"/>
                <a:cs typeface="Arial" panose="020B0604020202020204" pitchFamily="34" charset="0"/>
              </a:defRPr>
            </a:lvl1pPr>
          </a:lstStyle>
          <a:p>
            <a:pPr lvl="0"/>
            <a:r>
              <a:rPr lang="en-US"/>
              <a:t>Add caption here. </a:t>
            </a:r>
            <a:br>
              <a:rPr lang="en-US"/>
            </a:br>
            <a:r>
              <a:rPr lang="en-US"/>
              <a:t>Lorem ipsum dolor </a:t>
            </a:r>
            <a:br>
              <a:rPr lang="en-US"/>
            </a:br>
            <a:r>
              <a:rPr lang="en-US" err="1"/>
              <a:t>amet</a:t>
            </a:r>
            <a:r>
              <a:rPr lang="en-US"/>
              <a:t> consectetuer.</a:t>
            </a:r>
          </a:p>
        </p:txBody>
      </p:sp>
      <p:sp>
        <p:nvSpPr>
          <p:cNvPr id="4" name="UND Logo">
            <a:extLst>
              <a:ext uri="{FF2B5EF4-FFF2-40B4-BE49-F238E27FC236}">
                <a16:creationId xmlns:a16="http://schemas.microsoft.com/office/drawing/2014/main" id="{217F571E-AEA0-76DB-69E5-A3EFADD65994}"/>
              </a:ext>
              <a:ext uri="{C183D7F6-B498-43B3-948B-1728B52AA6E4}">
                <adec:decorative xmlns:adec="http://schemas.microsoft.com/office/drawing/2017/decorative" val="1"/>
              </a:ext>
            </a:extLst>
          </p:cNvPr>
          <p:cNvSpPr txBox="1">
            <a:spLocks noChangeAspect="1"/>
          </p:cNvSpPr>
          <p:nvPr userDrawn="1"/>
        </p:nvSpPr>
        <p:spPr>
          <a:xfrm>
            <a:off x="38664184" y="991094"/>
            <a:ext cx="4236051" cy="2414016"/>
          </a:xfrm>
          <a:prstGeom prst="rect">
            <a:avLst/>
          </a:prstGeom>
          <a:blipFill>
            <a:blip r:embed="rId4">
              <a:extLst>
                <a:ext uri="{96DAC541-7B7A-43D3-8B79-37D633B846F1}">
                  <asvg:svgBlip xmlns:asvg="http://schemas.microsoft.com/office/drawing/2016/SVG/main" r:embed="rId5"/>
                </a:ext>
              </a:extLst>
            </a:blip>
            <a:stretch>
              <a:fillRect/>
            </a:stretch>
          </a:blipFill>
        </p:spPr>
        <p:txBody>
          <a:bodyPr wrap="none" rtlCol="0">
            <a:noAutofit/>
          </a:bodyPr>
          <a:lstStyle/>
          <a:p>
            <a:endParaRPr lang="en-US" sz="8572"/>
          </a:p>
        </p:txBody>
      </p:sp>
    </p:spTree>
    <p:extLst>
      <p:ext uri="{BB962C8B-B14F-4D97-AF65-F5344CB8AC3E}">
        <p14:creationId xmlns:p14="http://schemas.microsoft.com/office/powerpoint/2010/main" val="5524129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0045" userDrawn="1">
          <p15:clr>
            <a:srgbClr val="FBAE40"/>
          </p15:clr>
        </p15:guide>
        <p15:guide id="2" pos="691" userDrawn="1">
          <p15:clr>
            <a:srgbClr val="FBAE40"/>
          </p15:clr>
        </p15:guide>
        <p15:guide id="3" pos="26957" userDrawn="1">
          <p15:clr>
            <a:srgbClr val="FBAE40"/>
          </p15:clr>
        </p15:guide>
        <p15:guide id="4" orient="horz" pos="69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Screen Grid">
    <p:bg>
      <p:bgPr>
        <a:solidFill>
          <a:schemeClr val="bg1"/>
        </a:solidFill>
        <a:effectLst/>
      </p:bgPr>
    </p:bg>
    <p:spTree>
      <p:nvGrpSpPr>
        <p:cNvPr id="1" name=""/>
        <p:cNvGrpSpPr/>
        <p:nvPr/>
      </p:nvGrpSpPr>
      <p:grpSpPr>
        <a:xfrm>
          <a:off x="0" y="0"/>
          <a:ext cx="0" cy="0"/>
          <a:chOff x="0" y="0"/>
          <a:chExt cx="0" cy="0"/>
        </a:xfrm>
      </p:grpSpPr>
      <p:sp>
        <p:nvSpPr>
          <p:cNvPr id="17" name="Picture Placeholder">
            <a:extLst>
              <a:ext uri="{FF2B5EF4-FFF2-40B4-BE49-F238E27FC236}">
                <a16:creationId xmlns:a16="http://schemas.microsoft.com/office/drawing/2014/main" id="{F8ABDF81-39C6-4BC3-92BB-D919525449E0}"/>
              </a:ext>
            </a:extLst>
          </p:cNvPr>
          <p:cNvSpPr>
            <a:spLocks noGrp="1"/>
          </p:cNvSpPr>
          <p:nvPr>
            <p:ph type="pic" sz="quarter" idx="12" hasCustomPrompt="1"/>
          </p:nvPr>
        </p:nvSpPr>
        <p:spPr>
          <a:xfrm>
            <a:off x="-2" y="-8254"/>
            <a:ext cx="21945601" cy="32926651"/>
          </a:xfrm>
          <a:prstGeom prst="rect">
            <a:avLst/>
          </a:prstGeom>
          <a:solidFill>
            <a:schemeClr val="bg1">
              <a:lumMod val="75000"/>
            </a:schemeClr>
          </a:solidFill>
        </p:spPr>
        <p:txBody>
          <a:bodyPr/>
          <a:lstStyle>
            <a:lvl1pPr marL="0" marR="0" indent="0" algn="ctr" defTabSz="1371557" rtl="0" eaLnBrk="1" fontAlgn="auto" latinLnBrk="0" hangingPunct="1">
              <a:lnSpc>
                <a:spcPct val="90000"/>
              </a:lnSpc>
              <a:spcBef>
                <a:spcPts val="1500"/>
              </a:spcBef>
              <a:spcAft>
                <a:spcPts val="0"/>
              </a:spcAft>
              <a:buClrTx/>
              <a:buSzTx/>
              <a:buFont typeface="Arial" panose="020B0604020202020204" pitchFamily="34" charset="0"/>
              <a:buNone/>
              <a:tabLst/>
              <a:defRPr sz="27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1371557"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Icon to add photo</a:t>
            </a:r>
          </a:p>
        </p:txBody>
      </p:sp>
      <p:sp>
        <p:nvSpPr>
          <p:cNvPr id="7" name="Picture Placeholder">
            <a:extLst>
              <a:ext uri="{FF2B5EF4-FFF2-40B4-BE49-F238E27FC236}">
                <a16:creationId xmlns:a16="http://schemas.microsoft.com/office/drawing/2014/main" id="{84E109CC-BBE4-F7FB-E4BA-09B717FBF473}"/>
              </a:ext>
            </a:extLst>
          </p:cNvPr>
          <p:cNvSpPr>
            <a:spLocks noGrp="1"/>
          </p:cNvSpPr>
          <p:nvPr>
            <p:ph type="pic" sz="quarter" idx="15" hasCustomPrompt="1"/>
          </p:nvPr>
        </p:nvSpPr>
        <p:spPr>
          <a:xfrm>
            <a:off x="22139890" y="-8249"/>
            <a:ext cx="21751314" cy="16368446"/>
          </a:xfrm>
          <a:prstGeom prst="rect">
            <a:avLst/>
          </a:prstGeom>
          <a:solidFill>
            <a:schemeClr val="bg1">
              <a:lumMod val="75000"/>
            </a:schemeClr>
          </a:solidFill>
        </p:spPr>
        <p:txBody>
          <a:bodyPr/>
          <a:lstStyle>
            <a:lvl1pPr marL="0" marR="0" indent="0" algn="ctr" defTabSz="1371557" rtl="0" eaLnBrk="1" fontAlgn="auto" latinLnBrk="0" hangingPunct="1">
              <a:lnSpc>
                <a:spcPct val="90000"/>
              </a:lnSpc>
              <a:spcBef>
                <a:spcPts val="1500"/>
              </a:spcBef>
              <a:spcAft>
                <a:spcPts val="0"/>
              </a:spcAft>
              <a:buClrTx/>
              <a:buSzTx/>
              <a:buFont typeface="Arial" panose="020B0604020202020204" pitchFamily="34" charset="0"/>
              <a:buNone/>
              <a:tabLst/>
              <a:defRPr sz="27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1371557"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Icon to add photo</a:t>
            </a:r>
          </a:p>
        </p:txBody>
      </p:sp>
      <p:sp>
        <p:nvSpPr>
          <p:cNvPr id="8" name="Picture Placeholder">
            <a:extLst>
              <a:ext uri="{FF2B5EF4-FFF2-40B4-BE49-F238E27FC236}">
                <a16:creationId xmlns:a16="http://schemas.microsoft.com/office/drawing/2014/main" id="{0E3592DC-DB53-1DC2-10D6-1893740F2CE4}"/>
              </a:ext>
            </a:extLst>
          </p:cNvPr>
          <p:cNvSpPr>
            <a:spLocks noGrp="1"/>
          </p:cNvSpPr>
          <p:nvPr>
            <p:ph type="pic" sz="quarter" idx="16" hasCustomPrompt="1"/>
          </p:nvPr>
        </p:nvSpPr>
        <p:spPr>
          <a:xfrm>
            <a:off x="22139890" y="16599451"/>
            <a:ext cx="21751314" cy="16360166"/>
          </a:xfrm>
          <a:prstGeom prst="rect">
            <a:avLst/>
          </a:prstGeom>
          <a:solidFill>
            <a:schemeClr val="bg1">
              <a:lumMod val="75000"/>
            </a:schemeClr>
          </a:solidFill>
        </p:spPr>
        <p:txBody>
          <a:bodyPr/>
          <a:lstStyle>
            <a:lvl1pPr marL="0" marR="0" indent="0" algn="ctr" defTabSz="1371557" rtl="0" eaLnBrk="1" fontAlgn="auto" latinLnBrk="0" hangingPunct="1">
              <a:lnSpc>
                <a:spcPct val="90000"/>
              </a:lnSpc>
              <a:spcBef>
                <a:spcPts val="1500"/>
              </a:spcBef>
              <a:spcAft>
                <a:spcPts val="0"/>
              </a:spcAft>
              <a:buClrTx/>
              <a:buSzTx/>
              <a:buFont typeface="Arial" panose="020B0604020202020204" pitchFamily="34" charset="0"/>
              <a:buNone/>
              <a:tabLst/>
              <a:defRPr sz="27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1371557"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Icon to add photo</a:t>
            </a:r>
          </a:p>
        </p:txBody>
      </p:sp>
      <p:sp>
        <p:nvSpPr>
          <p:cNvPr id="2" name="UND Logo">
            <a:extLst>
              <a:ext uri="{FF2B5EF4-FFF2-40B4-BE49-F238E27FC236}">
                <a16:creationId xmlns:a16="http://schemas.microsoft.com/office/drawing/2014/main" id="{2147AE69-0B11-31A2-05BD-43D2F18E3144}"/>
              </a:ext>
              <a:ext uri="{C183D7F6-B498-43B3-948B-1728B52AA6E4}">
                <adec:decorative xmlns:adec="http://schemas.microsoft.com/office/drawing/2017/decorative" val="1"/>
              </a:ext>
            </a:extLst>
          </p:cNvPr>
          <p:cNvSpPr txBox="1">
            <a:spLocks noChangeAspect="1"/>
          </p:cNvSpPr>
          <p:nvPr userDrawn="1"/>
        </p:nvSpPr>
        <p:spPr>
          <a:xfrm>
            <a:off x="221520" y="29612851"/>
            <a:ext cx="4236051" cy="2414016"/>
          </a:xfrm>
          <a:prstGeom prst="rect">
            <a:avLst/>
          </a:prstGeom>
          <a:blipFill>
            <a:blip r:embed="rId2">
              <a:extLst>
                <a:ext uri="{96DAC541-7B7A-43D3-8B79-37D633B846F1}">
                  <asvg:svgBlip xmlns:asvg="http://schemas.microsoft.com/office/drawing/2016/SVG/main" r:embed="rId3"/>
                </a:ext>
              </a:extLst>
            </a:blip>
            <a:stretch>
              <a:fillRect/>
            </a:stretch>
          </a:blipFill>
        </p:spPr>
        <p:txBody>
          <a:bodyPr wrap="none" rtlCol="0">
            <a:noAutofit/>
          </a:bodyPr>
          <a:lstStyle/>
          <a:p>
            <a:endParaRPr lang="en-US" sz="8572"/>
          </a:p>
        </p:txBody>
      </p:sp>
    </p:spTree>
    <p:extLst>
      <p:ext uri="{BB962C8B-B14F-4D97-AF65-F5344CB8AC3E}">
        <p14:creationId xmlns:p14="http://schemas.microsoft.com/office/powerpoint/2010/main" val="9787876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0045" userDrawn="1">
          <p15:clr>
            <a:srgbClr val="FBAE40"/>
          </p15:clr>
        </p15:guide>
        <p15:guide id="2" pos="520" userDrawn="1">
          <p15:clr>
            <a:srgbClr val="FBAE40"/>
          </p15:clr>
        </p15:guide>
        <p15:guide id="3" pos="27128" userDrawn="1">
          <p15:clr>
            <a:srgbClr val="FBAE40"/>
          </p15:clr>
        </p15:guide>
        <p15:guide id="4" orient="horz" pos="69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Grid with Text">
    <p:spTree>
      <p:nvGrpSpPr>
        <p:cNvPr id="1" name=""/>
        <p:cNvGrpSpPr/>
        <p:nvPr/>
      </p:nvGrpSpPr>
      <p:grpSpPr>
        <a:xfrm>
          <a:off x="0" y="0"/>
          <a:ext cx="0" cy="0"/>
          <a:chOff x="0" y="0"/>
          <a:chExt cx="0" cy="0"/>
        </a:xfrm>
      </p:grpSpPr>
      <p:sp>
        <p:nvSpPr>
          <p:cNvPr id="15" name="Picture Placeholder">
            <a:extLst>
              <a:ext uri="{FF2B5EF4-FFF2-40B4-BE49-F238E27FC236}">
                <a16:creationId xmlns:a16="http://schemas.microsoft.com/office/drawing/2014/main" id="{A7C52876-BCAE-B20A-7B76-54725DDA0CFB}"/>
              </a:ext>
            </a:extLst>
          </p:cNvPr>
          <p:cNvSpPr>
            <a:spLocks noGrp="1"/>
          </p:cNvSpPr>
          <p:nvPr>
            <p:ph type="pic" sz="quarter" idx="20" hasCustomPrompt="1"/>
          </p:nvPr>
        </p:nvSpPr>
        <p:spPr>
          <a:xfrm>
            <a:off x="8" y="16767812"/>
            <a:ext cx="12085644" cy="16150596"/>
          </a:xfrm>
          <a:prstGeom prst="rect">
            <a:avLst/>
          </a:prstGeom>
          <a:solidFill>
            <a:schemeClr val="bg1">
              <a:lumMod val="75000"/>
            </a:schemeClr>
          </a:solidFill>
          <a:ln w="12700">
            <a:noFill/>
          </a:ln>
        </p:spPr>
        <p:txBody>
          <a:bodyPr/>
          <a:lstStyle>
            <a:lvl1pPr marL="0" indent="0" algn="ctr">
              <a:buNone/>
              <a:defRPr sz="2700">
                <a:solidFill>
                  <a:schemeClr val="tx1">
                    <a:lumMod val="50000"/>
                    <a:lumOff val="50000"/>
                  </a:schemeClr>
                </a:solidFill>
                <a:latin typeface="Arial" panose="020B0604020202020204" pitchFamily="34" charset="0"/>
                <a:cs typeface="Arial" panose="020B0604020202020204" pitchFamily="34" charset="0"/>
              </a:defRPr>
            </a:lvl1pPr>
          </a:lstStyle>
          <a:p>
            <a:r>
              <a:rPr lang="en-US" sz="2700"/>
              <a:t>Click icon to add photo</a:t>
            </a:r>
            <a:endParaRPr lang="en-US"/>
          </a:p>
        </p:txBody>
      </p:sp>
      <p:pic>
        <p:nvPicPr>
          <p:cNvPr id="5" name="Green Slashes">
            <a:extLst>
              <a:ext uri="{FF2B5EF4-FFF2-40B4-BE49-F238E27FC236}">
                <a16:creationId xmlns:a16="http://schemas.microsoft.com/office/drawing/2014/main" id="{8CC64AB4-4CCB-AD17-340D-CBF4D40BDF6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0658762" y="1798320"/>
            <a:ext cx="8571382" cy="3810000"/>
          </a:xfrm>
          <a:prstGeom prst="rect">
            <a:avLst/>
          </a:prstGeom>
        </p:spPr>
      </p:pic>
      <p:sp>
        <p:nvSpPr>
          <p:cNvPr id="4" name="Picture Placeholder">
            <a:extLst>
              <a:ext uri="{FF2B5EF4-FFF2-40B4-BE49-F238E27FC236}">
                <a16:creationId xmlns:a16="http://schemas.microsoft.com/office/drawing/2014/main" id="{6244AD3D-3BBE-8EE2-E482-5CD51D8C90B6}"/>
              </a:ext>
            </a:extLst>
          </p:cNvPr>
          <p:cNvSpPr>
            <a:spLocks noGrp="1"/>
          </p:cNvSpPr>
          <p:nvPr>
            <p:ph type="pic" sz="quarter" idx="10" hasCustomPrompt="1"/>
          </p:nvPr>
        </p:nvSpPr>
        <p:spPr>
          <a:xfrm>
            <a:off x="4" y="1"/>
            <a:ext cx="24325588" cy="16595772"/>
          </a:xfrm>
          <a:prstGeom prst="rect">
            <a:avLst/>
          </a:prstGeom>
          <a:solidFill>
            <a:schemeClr val="bg1">
              <a:lumMod val="75000"/>
            </a:schemeClr>
          </a:solidFill>
          <a:ln w="12700">
            <a:noFill/>
          </a:ln>
        </p:spPr>
        <p:txBody>
          <a:bodyPr/>
          <a:lstStyle>
            <a:lvl1pPr marL="0" indent="0" algn="ctr">
              <a:buNone/>
              <a:defRPr sz="2700">
                <a:solidFill>
                  <a:schemeClr val="tx1">
                    <a:lumMod val="50000"/>
                    <a:lumOff val="50000"/>
                  </a:schemeClr>
                </a:solidFill>
                <a:latin typeface="Arial" panose="020B0604020202020204" pitchFamily="34" charset="0"/>
                <a:cs typeface="Arial" panose="020B0604020202020204" pitchFamily="34" charset="0"/>
              </a:defRPr>
            </a:lvl1pPr>
          </a:lstStyle>
          <a:p>
            <a:pPr marL="0" marR="0" lvl="0" indent="0" algn="ctr" defTabSz="1371557"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Icon to add photo</a:t>
            </a:r>
          </a:p>
        </p:txBody>
      </p:sp>
      <p:sp>
        <p:nvSpPr>
          <p:cNvPr id="9" name="Slide Title">
            <a:extLst>
              <a:ext uri="{FF2B5EF4-FFF2-40B4-BE49-F238E27FC236}">
                <a16:creationId xmlns:a16="http://schemas.microsoft.com/office/drawing/2014/main" id="{E65E8323-E4DC-645B-4E52-DCA27729933F}"/>
              </a:ext>
            </a:extLst>
          </p:cNvPr>
          <p:cNvSpPr>
            <a:spLocks noGrp="1"/>
          </p:cNvSpPr>
          <p:nvPr>
            <p:ph type="title" hasCustomPrompt="1"/>
          </p:nvPr>
        </p:nvSpPr>
        <p:spPr>
          <a:xfrm>
            <a:off x="25148442" y="6999910"/>
            <a:ext cx="17917049" cy="4820280"/>
          </a:xfrm>
          <a:prstGeom prst="rect">
            <a:avLst/>
          </a:prstGeom>
        </p:spPr>
        <p:txBody>
          <a:bodyPr tIns="0" bIns="0" anchor="b"/>
          <a:lstStyle>
            <a:lvl1pPr>
              <a:defRPr sz="7200" b="1" i="0">
                <a:solidFill>
                  <a:srgbClr val="009A44"/>
                </a:solidFill>
                <a:latin typeface="Arial" panose="020B0604020202020204" pitchFamily="34" charset="0"/>
                <a:cs typeface="Arial" panose="020B0604020202020204" pitchFamily="34" charset="0"/>
              </a:defRPr>
            </a:lvl1pPr>
          </a:lstStyle>
          <a:p>
            <a:r>
              <a:rPr lang="en-US"/>
              <a:t>CLICK TO EDIT</a:t>
            </a:r>
            <a:br>
              <a:rPr lang="en-US"/>
            </a:br>
            <a:r>
              <a:rPr lang="en-US"/>
              <a:t>HEADLINE</a:t>
            </a:r>
          </a:p>
        </p:txBody>
      </p:sp>
      <p:sp>
        <p:nvSpPr>
          <p:cNvPr id="10" name="Subtitle">
            <a:extLst>
              <a:ext uri="{FF2B5EF4-FFF2-40B4-BE49-F238E27FC236}">
                <a16:creationId xmlns:a16="http://schemas.microsoft.com/office/drawing/2014/main" id="{3F880202-D0B2-49BE-F883-84F3E769BFA6}"/>
              </a:ext>
            </a:extLst>
          </p:cNvPr>
          <p:cNvSpPr>
            <a:spLocks noGrp="1"/>
          </p:cNvSpPr>
          <p:nvPr>
            <p:ph type="body" sz="quarter" idx="11" hasCustomPrompt="1"/>
          </p:nvPr>
        </p:nvSpPr>
        <p:spPr>
          <a:xfrm>
            <a:off x="25148443" y="12392871"/>
            <a:ext cx="17917050" cy="1584086"/>
          </a:xfrm>
          <a:prstGeom prst="rect">
            <a:avLst/>
          </a:prstGeom>
        </p:spPr>
        <p:txBody>
          <a:bodyPr anchor="ctr"/>
          <a:lstStyle>
            <a:lvl1pPr marL="0" indent="0">
              <a:buNone/>
              <a:defRPr sz="4800" b="1" i="0">
                <a:solidFill>
                  <a:schemeClr val="tx1"/>
                </a:solidFill>
                <a:latin typeface="Georgia" panose="02040502050405020303" pitchFamily="18" charset="0"/>
                <a:cs typeface="Arial" panose="020B0604020202020204" pitchFamily="34" charset="0"/>
              </a:defRPr>
            </a:lvl1pPr>
          </a:lstStyle>
          <a:p>
            <a:pPr lvl="0"/>
            <a:r>
              <a:rPr lang="en-US"/>
              <a:t>Click to add subhead</a:t>
            </a:r>
          </a:p>
        </p:txBody>
      </p:sp>
      <p:sp>
        <p:nvSpPr>
          <p:cNvPr id="14" name="Body Text">
            <a:extLst>
              <a:ext uri="{FF2B5EF4-FFF2-40B4-BE49-F238E27FC236}">
                <a16:creationId xmlns:a16="http://schemas.microsoft.com/office/drawing/2014/main" id="{66F95628-1EA8-260D-10DD-592F9E3D9F03}"/>
              </a:ext>
            </a:extLst>
          </p:cNvPr>
          <p:cNvSpPr>
            <a:spLocks noGrp="1"/>
          </p:cNvSpPr>
          <p:nvPr>
            <p:ph type="body" sz="quarter" idx="12" hasCustomPrompt="1"/>
          </p:nvPr>
        </p:nvSpPr>
        <p:spPr>
          <a:xfrm>
            <a:off x="25955015" y="14549650"/>
            <a:ext cx="17110478" cy="17271475"/>
          </a:xfrm>
          <a:prstGeom prst="rect">
            <a:avLst/>
          </a:prstGeom>
        </p:spPr>
        <p:txBody>
          <a:bodyPr tIns="0" bIns="0"/>
          <a:lstStyle>
            <a:lvl1pPr marL="0" indent="0">
              <a:lnSpc>
                <a:spcPts val="6760"/>
              </a:lnSpc>
              <a:spcAft>
                <a:spcPts val="1200"/>
              </a:spcAft>
              <a:buNone/>
              <a:defRPr sz="4800">
                <a:solidFill>
                  <a:schemeClr val="tx1"/>
                </a:solidFill>
                <a:latin typeface="Arial" panose="020B0604020202020204" pitchFamily="34" charset="0"/>
                <a:cs typeface="Arial" panose="020B0604020202020204" pitchFamily="34" charset="0"/>
              </a:defRPr>
            </a:lvl1pPr>
          </a:lstStyle>
          <a:p>
            <a:pPr lvl="0"/>
            <a:r>
              <a:rPr lang="en-US"/>
              <a:t>Body text </a:t>
            </a:r>
          </a:p>
        </p:txBody>
      </p:sp>
      <p:sp>
        <p:nvSpPr>
          <p:cNvPr id="7" name="Picture Placeholder">
            <a:extLst>
              <a:ext uri="{FF2B5EF4-FFF2-40B4-BE49-F238E27FC236}">
                <a16:creationId xmlns:a16="http://schemas.microsoft.com/office/drawing/2014/main" id="{ADBCCEB8-89A5-2191-6564-752D0BF0535E}"/>
              </a:ext>
            </a:extLst>
          </p:cNvPr>
          <p:cNvSpPr>
            <a:spLocks noGrp="1"/>
          </p:cNvSpPr>
          <p:nvPr>
            <p:ph type="pic" sz="quarter" idx="21" hasCustomPrompt="1"/>
          </p:nvPr>
        </p:nvSpPr>
        <p:spPr>
          <a:xfrm>
            <a:off x="12239944" y="16767812"/>
            <a:ext cx="12085644" cy="16150596"/>
          </a:xfrm>
          <a:prstGeom prst="rect">
            <a:avLst/>
          </a:prstGeom>
          <a:solidFill>
            <a:schemeClr val="bg1">
              <a:lumMod val="75000"/>
            </a:schemeClr>
          </a:solidFill>
          <a:ln w="12700">
            <a:noFill/>
          </a:ln>
        </p:spPr>
        <p:txBody>
          <a:bodyPr/>
          <a:lstStyle>
            <a:lvl1pPr marL="0" indent="0" algn="ctr">
              <a:buNone/>
              <a:defRPr sz="2700">
                <a:solidFill>
                  <a:schemeClr val="tx1">
                    <a:lumMod val="50000"/>
                    <a:lumOff val="50000"/>
                  </a:schemeClr>
                </a:solidFill>
                <a:latin typeface="Arial" panose="020B0604020202020204" pitchFamily="34" charset="0"/>
                <a:cs typeface="Arial" panose="020B0604020202020204" pitchFamily="34" charset="0"/>
              </a:defRPr>
            </a:lvl1pPr>
          </a:lstStyle>
          <a:p>
            <a:r>
              <a:rPr lang="en-US" sz="2700"/>
              <a:t>Click icon to add photo</a:t>
            </a:r>
            <a:endParaRPr lang="en-US"/>
          </a:p>
        </p:txBody>
      </p:sp>
      <p:pic>
        <p:nvPicPr>
          <p:cNvPr id="11" name="UND Logo">
            <a:extLst>
              <a:ext uri="{FF2B5EF4-FFF2-40B4-BE49-F238E27FC236}">
                <a16:creationId xmlns:a16="http://schemas.microsoft.com/office/drawing/2014/main" id="{0560CC2E-CFF0-F755-89F6-97D9A194A1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106434" y="995986"/>
            <a:ext cx="4327999" cy="2473464"/>
          </a:xfrm>
          <a:prstGeom prst="rect">
            <a:avLst/>
          </a:prstGeom>
        </p:spPr>
      </p:pic>
    </p:spTree>
    <p:extLst>
      <p:ext uri="{BB962C8B-B14F-4D97-AF65-F5344CB8AC3E}">
        <p14:creationId xmlns:p14="http://schemas.microsoft.com/office/powerpoint/2010/main" val="2462592171"/>
      </p:ext>
    </p:extLst>
  </p:cSld>
  <p:clrMapOvr>
    <a:masterClrMapping/>
  </p:clrMapOvr>
  <p:extLst>
    <p:ext uri="{DCECCB84-F9BA-43D5-87BE-67443E8EF086}">
      <p15:sldGuideLst xmlns:p15="http://schemas.microsoft.com/office/powerpoint/2012/main">
        <p15:guide id="2" pos="27128" userDrawn="1">
          <p15:clr>
            <a:srgbClr val="FBAE40"/>
          </p15:clr>
        </p15:guide>
        <p15:guide id="3" orient="horz" pos="2004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and Graph">
    <p:spTree>
      <p:nvGrpSpPr>
        <p:cNvPr id="1" name=""/>
        <p:cNvGrpSpPr/>
        <p:nvPr/>
      </p:nvGrpSpPr>
      <p:grpSpPr>
        <a:xfrm>
          <a:off x="0" y="0"/>
          <a:ext cx="0" cy="0"/>
          <a:chOff x="0" y="0"/>
          <a:chExt cx="0" cy="0"/>
        </a:xfrm>
      </p:grpSpPr>
      <p:sp>
        <p:nvSpPr>
          <p:cNvPr id="3" name="Green Rectangle">
            <a:extLst>
              <a:ext uri="{FF2B5EF4-FFF2-40B4-BE49-F238E27FC236}">
                <a16:creationId xmlns:a16="http://schemas.microsoft.com/office/drawing/2014/main" id="{F432ADF4-E01C-9231-16BC-85158A3D381E}"/>
              </a:ext>
              <a:ext uri="{C183D7F6-B498-43B3-948B-1728B52AA6E4}">
                <adec:decorative xmlns:adec="http://schemas.microsoft.com/office/drawing/2017/decorative" val="1"/>
              </a:ext>
            </a:extLst>
          </p:cNvPr>
          <p:cNvSpPr/>
          <p:nvPr userDrawn="1"/>
        </p:nvSpPr>
        <p:spPr>
          <a:xfrm>
            <a:off x="-3" y="0"/>
            <a:ext cx="43891200" cy="5047488"/>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noFill/>
            </a:endParaRPr>
          </a:p>
        </p:txBody>
      </p:sp>
      <p:pic>
        <p:nvPicPr>
          <p:cNvPr id="4" name="UND Logo">
            <a:extLst>
              <a:ext uri="{FF2B5EF4-FFF2-40B4-BE49-F238E27FC236}">
                <a16:creationId xmlns:a16="http://schemas.microsoft.com/office/drawing/2014/main" id="{750356B6-E3D8-8C75-49D6-A5409F425D6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906236" y="1310652"/>
            <a:ext cx="4607976" cy="2633472"/>
          </a:xfrm>
          <a:prstGeom prst="rect">
            <a:avLst/>
          </a:prstGeom>
        </p:spPr>
      </p:pic>
      <p:sp>
        <p:nvSpPr>
          <p:cNvPr id="2" name="Chart Placeholder">
            <a:extLst>
              <a:ext uri="{FF2B5EF4-FFF2-40B4-BE49-F238E27FC236}">
                <a16:creationId xmlns:a16="http://schemas.microsoft.com/office/drawing/2014/main" id="{4353BAB7-D494-D80E-8307-6F9151FD253D}"/>
              </a:ext>
            </a:extLst>
          </p:cNvPr>
          <p:cNvSpPr>
            <a:spLocks noGrp="1"/>
          </p:cNvSpPr>
          <p:nvPr>
            <p:ph type="chart" sz="quarter" idx="12" hasCustomPrompt="1"/>
          </p:nvPr>
        </p:nvSpPr>
        <p:spPr>
          <a:xfrm>
            <a:off x="825711" y="6126480"/>
            <a:ext cx="42171209" cy="25694640"/>
          </a:xfrm>
          <a:prstGeom prst="rect">
            <a:avLst/>
          </a:prstGeom>
        </p:spPr>
        <p:txBody>
          <a:bodyPr/>
          <a:lstStyle>
            <a:lvl1pPr marL="0" indent="0" algn="ctr">
              <a:buNone/>
              <a:defRPr/>
            </a:lvl1pPr>
          </a:lstStyle>
          <a:p>
            <a:r>
              <a:rPr lang="en-US"/>
              <a:t>Click icon to add graph</a:t>
            </a:r>
          </a:p>
        </p:txBody>
      </p:sp>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1648564" y="2866644"/>
            <a:ext cx="34556962" cy="1089529"/>
          </a:xfrm>
          <a:prstGeom prst="rect">
            <a:avLst/>
          </a:prstGeom>
        </p:spPr>
        <p:txBody>
          <a:bodyPr wrap="square" lIns="0" anchor="b" anchorCtr="0">
            <a:spAutoFit/>
          </a:bodyPr>
          <a:lstStyle>
            <a:lvl1pPr>
              <a:defRPr sz="7200">
                <a:solidFill>
                  <a:schemeClr val="bg1"/>
                </a:solidFill>
              </a:defRPr>
            </a:lvl1pPr>
          </a:lstStyle>
          <a:p>
            <a:r>
              <a:rPr lang="en-US"/>
              <a:t>CLICK TO ADD HEADLINE</a:t>
            </a:r>
          </a:p>
        </p:txBody>
      </p:sp>
    </p:spTree>
    <p:extLst>
      <p:ext uri="{BB962C8B-B14F-4D97-AF65-F5344CB8AC3E}">
        <p14:creationId xmlns:p14="http://schemas.microsoft.com/office/powerpoint/2010/main" val="2873635502"/>
      </p:ext>
    </p:extLst>
  </p:cSld>
  <p:clrMapOvr>
    <a:masterClrMapping/>
  </p:clrMapOvr>
  <p:extLst>
    <p:ext uri="{DCECCB84-F9BA-43D5-87BE-67443E8EF086}">
      <p15:sldGuideLst xmlns:p15="http://schemas.microsoft.com/office/powerpoint/2012/main">
        <p15:guide id="2" orient="horz" pos="20045" userDrawn="1">
          <p15:clr>
            <a:srgbClr val="FBAE40"/>
          </p15:clr>
        </p15:guide>
        <p15:guide id="3" orient="horz" pos="3802" userDrawn="1">
          <p15:clr>
            <a:srgbClr val="FBAE40"/>
          </p15:clr>
        </p15:guide>
        <p15:guide id="4" pos="520" userDrawn="1">
          <p15:clr>
            <a:srgbClr val="FBAE40"/>
          </p15:clr>
        </p15:guide>
        <p15:guide id="5" pos="2708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Content and Graph">
    <p:spTree>
      <p:nvGrpSpPr>
        <p:cNvPr id="1" name=""/>
        <p:cNvGrpSpPr/>
        <p:nvPr/>
      </p:nvGrpSpPr>
      <p:grpSpPr>
        <a:xfrm>
          <a:off x="0" y="0"/>
          <a:ext cx="0" cy="0"/>
          <a:chOff x="0" y="0"/>
          <a:chExt cx="0" cy="0"/>
        </a:xfrm>
      </p:grpSpPr>
      <p:sp>
        <p:nvSpPr>
          <p:cNvPr id="2" name="Green Rectangle">
            <a:extLst>
              <a:ext uri="{FF2B5EF4-FFF2-40B4-BE49-F238E27FC236}">
                <a16:creationId xmlns:a16="http://schemas.microsoft.com/office/drawing/2014/main" id="{D41BEB09-F10B-ADEC-272E-C95A0E39BBBA}"/>
              </a:ext>
              <a:ext uri="{C183D7F6-B498-43B3-948B-1728B52AA6E4}">
                <adec:decorative xmlns:adec="http://schemas.microsoft.com/office/drawing/2017/decorative" val="1"/>
              </a:ext>
            </a:extLst>
          </p:cNvPr>
          <p:cNvSpPr/>
          <p:nvPr userDrawn="1"/>
        </p:nvSpPr>
        <p:spPr>
          <a:xfrm>
            <a:off x="-3" y="0"/>
            <a:ext cx="43891200" cy="5047488"/>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noFill/>
            </a:endParaRPr>
          </a:p>
        </p:txBody>
      </p:sp>
      <p:pic>
        <p:nvPicPr>
          <p:cNvPr id="3" name="UND Logo">
            <a:extLst>
              <a:ext uri="{FF2B5EF4-FFF2-40B4-BE49-F238E27FC236}">
                <a16:creationId xmlns:a16="http://schemas.microsoft.com/office/drawing/2014/main" id="{EECEB8E7-86BD-51AC-DBB4-52E4104D4EF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906236" y="1310652"/>
            <a:ext cx="4607976" cy="2633472"/>
          </a:xfrm>
          <a:prstGeom prst="rect">
            <a:avLst/>
          </a:prstGeom>
        </p:spPr>
      </p:pic>
      <p:sp>
        <p:nvSpPr>
          <p:cNvPr id="4" name="Body Text">
            <a:extLst>
              <a:ext uri="{FF2B5EF4-FFF2-40B4-BE49-F238E27FC236}">
                <a16:creationId xmlns:a16="http://schemas.microsoft.com/office/drawing/2014/main" id="{22B74BBB-6B10-9ACF-8FE0-CE8852DE5959}"/>
              </a:ext>
            </a:extLst>
          </p:cNvPr>
          <p:cNvSpPr>
            <a:spLocks noGrp="1"/>
          </p:cNvSpPr>
          <p:nvPr>
            <p:ph type="body" sz="quarter" idx="10" hasCustomPrompt="1"/>
          </p:nvPr>
        </p:nvSpPr>
        <p:spPr>
          <a:xfrm>
            <a:off x="26413577" y="7267651"/>
            <a:ext cx="15829060" cy="23456198"/>
          </a:xfrm>
          <a:prstGeom prst="rect">
            <a:avLst/>
          </a:prstGeom>
        </p:spPr>
        <p:txBody>
          <a:bodyPr wrap="square" lIns="0" tIns="0" rIns="0" bIns="0">
            <a:noAutofit/>
          </a:bodyPr>
          <a:lstStyle>
            <a:lvl1pPr marL="0" indent="0">
              <a:lnSpc>
                <a:spcPts val="6160"/>
              </a:lnSpc>
              <a:buNone/>
              <a:defRPr sz="5400"/>
            </a:lvl1pPr>
          </a:lstStyle>
          <a:p>
            <a:pPr lvl="0"/>
            <a:r>
              <a:rPr lang="en-US"/>
              <a:t>Content and graph slide. Click to edit text. </a:t>
            </a:r>
          </a:p>
          <a:p>
            <a:pPr lvl="0"/>
            <a:r>
              <a:rPr lang="en-US"/>
              <a:t>Maecenas porttitor congue massa. Fusce posuere, magna sed pulvinar ultricies, purus lectus. Maecenas porttitor congue massa. Fusce posuere.</a:t>
            </a:r>
          </a:p>
          <a:p>
            <a:pPr lvl="0"/>
            <a:r>
              <a:rPr lang="en-US"/>
              <a:t>Maecenas porttitor congue massa. Fusce posuere.</a:t>
            </a:r>
          </a:p>
        </p:txBody>
      </p:sp>
      <p:sp>
        <p:nvSpPr>
          <p:cNvPr id="5" name="Chart Placeholder">
            <a:extLst>
              <a:ext uri="{FF2B5EF4-FFF2-40B4-BE49-F238E27FC236}">
                <a16:creationId xmlns:a16="http://schemas.microsoft.com/office/drawing/2014/main" id="{89FD63C8-A6E1-9D8E-3147-40D56B26B824}"/>
              </a:ext>
            </a:extLst>
          </p:cNvPr>
          <p:cNvSpPr>
            <a:spLocks noGrp="1"/>
          </p:cNvSpPr>
          <p:nvPr>
            <p:ph type="chart" sz="quarter" idx="12" hasCustomPrompt="1"/>
          </p:nvPr>
        </p:nvSpPr>
        <p:spPr>
          <a:xfrm>
            <a:off x="1648564" y="7267651"/>
            <a:ext cx="22707881" cy="23500090"/>
          </a:xfrm>
          <a:prstGeom prst="rect">
            <a:avLst/>
          </a:prstGeom>
        </p:spPr>
        <p:txBody>
          <a:bodyPr/>
          <a:lstStyle>
            <a:lvl1pPr marL="0" indent="0">
              <a:buNone/>
              <a:defRPr/>
            </a:lvl1pPr>
          </a:lstStyle>
          <a:p>
            <a:r>
              <a:rPr lang="en-US"/>
              <a:t>Click icon to add graph</a:t>
            </a:r>
          </a:p>
        </p:txBody>
      </p:sp>
      <p:sp>
        <p:nvSpPr>
          <p:cNvPr id="11" name="Slide Title">
            <a:extLst>
              <a:ext uri="{FF2B5EF4-FFF2-40B4-BE49-F238E27FC236}">
                <a16:creationId xmlns:a16="http://schemas.microsoft.com/office/drawing/2014/main" id="{A2BFE784-6B78-F522-D2D9-1B46D1475660}"/>
              </a:ext>
            </a:extLst>
          </p:cNvPr>
          <p:cNvSpPr>
            <a:spLocks noGrp="1"/>
          </p:cNvSpPr>
          <p:nvPr>
            <p:ph type="title" hasCustomPrompt="1"/>
          </p:nvPr>
        </p:nvSpPr>
        <p:spPr>
          <a:xfrm>
            <a:off x="1648564" y="2866644"/>
            <a:ext cx="34556962" cy="1089529"/>
          </a:xfrm>
          <a:prstGeom prst="rect">
            <a:avLst/>
          </a:prstGeom>
        </p:spPr>
        <p:txBody>
          <a:bodyPr wrap="square" lIns="0" anchor="b" anchorCtr="0">
            <a:spAutoFit/>
          </a:bodyPr>
          <a:lstStyle>
            <a:lvl1pPr>
              <a:defRPr sz="7200">
                <a:solidFill>
                  <a:schemeClr val="bg1"/>
                </a:solidFill>
              </a:defRPr>
            </a:lvl1pPr>
          </a:lstStyle>
          <a:p>
            <a:r>
              <a:rPr lang="en-US"/>
              <a:t>CLICK TO ADD HEADLINE</a:t>
            </a:r>
          </a:p>
        </p:txBody>
      </p:sp>
    </p:spTree>
    <p:extLst>
      <p:ext uri="{BB962C8B-B14F-4D97-AF65-F5344CB8AC3E}">
        <p14:creationId xmlns:p14="http://schemas.microsoft.com/office/powerpoint/2010/main" val="4254421749"/>
      </p:ext>
    </p:extLst>
  </p:cSld>
  <p:clrMapOvr>
    <a:masterClrMapping/>
  </p:clrMapOvr>
  <p:extLst>
    <p:ext uri="{DCECCB84-F9BA-43D5-87BE-67443E8EF086}">
      <p15:sldGuideLst xmlns:p15="http://schemas.microsoft.com/office/powerpoint/2012/main">
        <p15:guide id="1" pos="1038" userDrawn="1">
          <p15:clr>
            <a:srgbClr val="FBAE40"/>
          </p15:clr>
        </p15:guide>
        <p15:guide id="2" orient="horz" pos="4550" userDrawn="1">
          <p15:clr>
            <a:srgbClr val="FBAE40"/>
          </p15:clr>
        </p15:guide>
        <p15:guide id="3" pos="26610" userDrawn="1">
          <p15:clr>
            <a:srgbClr val="FBAE40"/>
          </p15:clr>
        </p15:guide>
        <p15:guide id="4" orient="horz" pos="1941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line and Table">
    <p:spTree>
      <p:nvGrpSpPr>
        <p:cNvPr id="1" name=""/>
        <p:cNvGrpSpPr/>
        <p:nvPr/>
      </p:nvGrpSpPr>
      <p:grpSpPr>
        <a:xfrm>
          <a:off x="0" y="0"/>
          <a:ext cx="0" cy="0"/>
          <a:chOff x="0" y="0"/>
          <a:chExt cx="0" cy="0"/>
        </a:xfrm>
      </p:grpSpPr>
      <p:sp>
        <p:nvSpPr>
          <p:cNvPr id="17" name="Slide Title">
            <a:extLst>
              <a:ext uri="{FF2B5EF4-FFF2-40B4-BE49-F238E27FC236}">
                <a16:creationId xmlns:a16="http://schemas.microsoft.com/office/drawing/2014/main" id="{BF43A03D-F24A-A48D-613A-0A69558E1B81}"/>
              </a:ext>
            </a:extLst>
          </p:cNvPr>
          <p:cNvSpPr>
            <a:spLocks noGrp="1"/>
          </p:cNvSpPr>
          <p:nvPr>
            <p:ph type="title" hasCustomPrompt="1"/>
          </p:nvPr>
        </p:nvSpPr>
        <p:spPr>
          <a:xfrm>
            <a:off x="825711" y="5681813"/>
            <a:ext cx="42239780" cy="2609971"/>
          </a:xfrm>
          <a:prstGeom prst="rect">
            <a:avLst/>
          </a:prstGeom>
        </p:spPr>
        <p:txBody>
          <a:bodyPr lIns="0" rIns="0" anchor="ctr">
            <a:noAutofit/>
          </a:bodyPr>
          <a:lstStyle>
            <a:lvl1pPr>
              <a:defRPr sz="7200">
                <a:solidFill>
                  <a:srgbClr val="009A44"/>
                </a:solidFill>
              </a:defRPr>
            </a:lvl1pPr>
          </a:lstStyle>
          <a:p>
            <a:r>
              <a:rPr lang="en-US"/>
              <a:t>CLICK TO ADD HEADLINE</a:t>
            </a:r>
          </a:p>
        </p:txBody>
      </p:sp>
      <p:sp>
        <p:nvSpPr>
          <p:cNvPr id="21" name="Table Placeholder">
            <a:extLst>
              <a:ext uri="{FF2B5EF4-FFF2-40B4-BE49-F238E27FC236}">
                <a16:creationId xmlns:a16="http://schemas.microsoft.com/office/drawing/2014/main" id="{8D2C99A7-182E-A920-70F2-9E6C0DC900A2}"/>
              </a:ext>
            </a:extLst>
          </p:cNvPr>
          <p:cNvSpPr>
            <a:spLocks noGrp="1"/>
          </p:cNvSpPr>
          <p:nvPr>
            <p:ph type="tbl" sz="quarter" idx="12"/>
          </p:nvPr>
        </p:nvSpPr>
        <p:spPr>
          <a:xfrm>
            <a:off x="825711" y="8909914"/>
            <a:ext cx="42239780" cy="22911211"/>
          </a:xfrm>
          <a:prstGeom prst="rect">
            <a:avLst/>
          </a:prstGeom>
        </p:spPr>
        <p:txBody>
          <a:bodyPr/>
          <a:lstStyle/>
          <a:p>
            <a:endParaRPr lang="en-US"/>
          </a:p>
        </p:txBody>
      </p:sp>
    </p:spTree>
    <p:extLst>
      <p:ext uri="{BB962C8B-B14F-4D97-AF65-F5344CB8AC3E}">
        <p14:creationId xmlns:p14="http://schemas.microsoft.com/office/powerpoint/2010/main" val="3777721255"/>
      </p:ext>
    </p:extLst>
  </p:cSld>
  <p:clrMapOvr>
    <a:masterClrMapping/>
  </p:clrMapOvr>
  <p:extLst>
    <p:ext uri="{DCECCB84-F9BA-43D5-87BE-67443E8EF086}">
      <p15:sldGuideLst xmlns:p15="http://schemas.microsoft.com/office/powerpoint/2012/main">
        <p15:guide id="1" pos="520" userDrawn="1">
          <p15:clr>
            <a:srgbClr val="FBAE40"/>
          </p15:clr>
        </p15:guide>
        <p15:guide id="2" pos="27128" userDrawn="1">
          <p15:clr>
            <a:srgbClr val="FBAE40"/>
          </p15:clr>
        </p15:guide>
        <p15:guide id="3" orient="horz" pos="20045" userDrawn="1">
          <p15:clr>
            <a:srgbClr val="FBAE40"/>
          </p15:clr>
        </p15:guide>
        <p15:guide id="4" orient="horz" pos="587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with Photo">
    <p:spTree>
      <p:nvGrpSpPr>
        <p:cNvPr id="1" name=""/>
        <p:cNvGrpSpPr/>
        <p:nvPr/>
      </p:nvGrpSpPr>
      <p:grpSpPr>
        <a:xfrm>
          <a:off x="0" y="0"/>
          <a:ext cx="0" cy="0"/>
          <a:chOff x="0" y="0"/>
          <a:chExt cx="0" cy="0"/>
        </a:xfrm>
      </p:grpSpPr>
      <p:sp>
        <p:nvSpPr>
          <p:cNvPr id="13" name="Image">
            <a:extLst>
              <a:ext uri="{FF2B5EF4-FFF2-40B4-BE49-F238E27FC236}">
                <a16:creationId xmlns:a16="http://schemas.microsoft.com/office/drawing/2014/main" id="{52E2934A-F7C4-2144-C60C-562E410636D0}"/>
              </a:ext>
            </a:extLst>
          </p:cNvPr>
          <p:cNvSpPr>
            <a:spLocks noGrp="1"/>
          </p:cNvSpPr>
          <p:nvPr>
            <p:ph type="pic" sz="quarter" idx="11" hasCustomPrompt="1"/>
          </p:nvPr>
        </p:nvSpPr>
        <p:spPr>
          <a:xfrm>
            <a:off x="19202400" y="0"/>
            <a:ext cx="24688800" cy="32918400"/>
          </a:xfrm>
          <a:prstGeom prst="rect">
            <a:avLst/>
          </a:prstGeom>
          <a:solidFill>
            <a:schemeClr val="bg1">
              <a:lumMod val="75000"/>
            </a:schemeClr>
          </a:solidFill>
        </p:spPr>
        <p:txBody>
          <a:bodyPr anchor="t">
            <a:normAutofit/>
          </a:bodyPr>
          <a:lstStyle>
            <a:lvl1pPr algn="ctr">
              <a:defRPr sz="2800">
                <a:solidFill>
                  <a:schemeClr val="tx1">
                    <a:lumMod val="50000"/>
                    <a:lumOff val="50000"/>
                  </a:schemeClr>
                </a:solidFill>
              </a:defRPr>
            </a:lvl1pPr>
          </a:lstStyle>
          <a:p>
            <a:r>
              <a:rPr lang="en-US"/>
              <a:t>Click icon to add photo</a:t>
            </a:r>
          </a:p>
        </p:txBody>
      </p:sp>
      <p:sp>
        <p:nvSpPr>
          <p:cNvPr id="9" name="Slide Title">
            <a:extLst>
              <a:ext uri="{FF2B5EF4-FFF2-40B4-BE49-F238E27FC236}">
                <a16:creationId xmlns:a16="http://schemas.microsoft.com/office/drawing/2014/main" id="{661D002C-FB5F-6269-5DFE-592DAAEFE78F}"/>
              </a:ext>
            </a:extLst>
          </p:cNvPr>
          <p:cNvSpPr>
            <a:spLocks noGrp="1"/>
          </p:cNvSpPr>
          <p:nvPr>
            <p:ph type="title" hasCustomPrompt="1"/>
          </p:nvPr>
        </p:nvSpPr>
        <p:spPr>
          <a:xfrm>
            <a:off x="20112785" y="18540423"/>
            <a:ext cx="22952708" cy="11062742"/>
          </a:xfrm>
          <a:prstGeom prst="rect">
            <a:avLst/>
          </a:prstGeom>
        </p:spPr>
        <p:txBody>
          <a:bodyPr wrap="square" lIns="91440" tIns="0" rIns="91440" bIns="0" anchor="b">
            <a:noAutofit/>
          </a:bodyPr>
          <a:lstStyle>
            <a:lvl1pPr>
              <a:defRPr sz="10800"/>
            </a:lvl1pPr>
          </a:lstStyle>
          <a:p>
            <a:r>
              <a:rPr lang="en-US"/>
              <a:t>CLICK TO EDIT TITLE</a:t>
            </a:r>
          </a:p>
        </p:txBody>
      </p:sp>
      <p:sp>
        <p:nvSpPr>
          <p:cNvPr id="10" name="Slide Subtitle">
            <a:extLst>
              <a:ext uri="{FF2B5EF4-FFF2-40B4-BE49-F238E27FC236}">
                <a16:creationId xmlns:a16="http://schemas.microsoft.com/office/drawing/2014/main" id="{278E0D0A-03A9-1C51-F30D-9E1AAC2A2BA4}"/>
              </a:ext>
            </a:extLst>
          </p:cNvPr>
          <p:cNvSpPr>
            <a:spLocks noGrp="1"/>
          </p:cNvSpPr>
          <p:nvPr>
            <p:ph type="body" sz="quarter" idx="10"/>
          </p:nvPr>
        </p:nvSpPr>
        <p:spPr>
          <a:xfrm>
            <a:off x="20112785" y="29639148"/>
            <a:ext cx="22952708" cy="2181979"/>
          </a:xfrm>
          <a:prstGeom prst="rect">
            <a:avLst/>
          </a:prstGeom>
        </p:spPr>
        <p:txBody>
          <a:bodyPr anchor="ctr"/>
          <a:lstStyle>
            <a:lvl1pPr>
              <a:defRPr sz="4800" b="1">
                <a:latin typeface="Georgia" panose="02040502050405020303" pitchFamily="18" charset="0"/>
              </a:defRPr>
            </a:lvl1pPr>
          </a:lstStyle>
          <a:p>
            <a:pPr lvl="0"/>
            <a:r>
              <a:rPr lang="en-US"/>
              <a:t>Click to edit Master text styles</a:t>
            </a:r>
          </a:p>
        </p:txBody>
      </p:sp>
      <p:grpSp>
        <p:nvGrpSpPr>
          <p:cNvPr id="2" name="UND Logo" descr="University of North Dakota Logo">
            <a:extLst>
              <a:ext uri="{FF2B5EF4-FFF2-40B4-BE49-F238E27FC236}">
                <a16:creationId xmlns:a16="http://schemas.microsoft.com/office/drawing/2014/main" id="{36D58187-7137-A2A8-4457-3370E01C94EE}"/>
              </a:ext>
            </a:extLst>
          </p:cNvPr>
          <p:cNvGrpSpPr>
            <a:grpSpLocks noChangeAspect="1"/>
          </p:cNvGrpSpPr>
          <p:nvPr userDrawn="1"/>
        </p:nvGrpSpPr>
        <p:grpSpPr>
          <a:xfrm>
            <a:off x="4570035" y="13878180"/>
            <a:ext cx="10137547" cy="7795507"/>
            <a:chOff x="1691366" y="5681713"/>
            <a:chExt cx="5209996" cy="3085352"/>
          </a:xfrm>
          <a:solidFill>
            <a:srgbClr val="FFFFFF"/>
          </a:solidFill>
        </p:grpSpPr>
        <p:sp>
          <p:nvSpPr>
            <p:cNvPr id="4" name="Freeform 3">
              <a:extLst>
                <a:ext uri="{FF2B5EF4-FFF2-40B4-BE49-F238E27FC236}">
                  <a16:creationId xmlns:a16="http://schemas.microsoft.com/office/drawing/2014/main" id="{E240BF3F-5204-6B47-A6AF-5E2C08477628}"/>
                </a:ext>
              </a:extLst>
            </p:cNvPr>
            <p:cNvSpPr/>
            <p:nvPr/>
          </p:nvSpPr>
          <p:spPr>
            <a:xfrm>
              <a:off x="5515725" y="6657817"/>
              <a:ext cx="549317" cy="905283"/>
            </a:xfrm>
            <a:custGeom>
              <a:avLst/>
              <a:gdLst>
                <a:gd name="connsiteX0" fmla="*/ 310998 w 549317"/>
                <a:gd name="connsiteY0" fmla="*/ 0 h 905283"/>
                <a:gd name="connsiteX1" fmla="*/ 532700 w 549317"/>
                <a:gd name="connsiteY1" fmla="*/ 274048 h 905283"/>
                <a:gd name="connsiteX2" fmla="*/ 514225 w 549317"/>
                <a:gd name="connsiteY2" fmla="*/ 557334 h 905283"/>
                <a:gd name="connsiteX3" fmla="*/ 489592 w 549317"/>
                <a:gd name="connsiteY3" fmla="*/ 603522 h 905283"/>
                <a:gd name="connsiteX4" fmla="*/ 347949 w 549317"/>
                <a:gd name="connsiteY4" fmla="*/ 754403 h 905283"/>
                <a:gd name="connsiteX5" fmla="*/ 132405 w 549317"/>
                <a:gd name="connsiteY5" fmla="*/ 865253 h 905283"/>
                <a:gd name="connsiteX6" fmla="*/ 0 w 549317"/>
                <a:gd name="connsiteY6" fmla="*/ 905283 h 905283"/>
                <a:gd name="connsiteX7" fmla="*/ 80059 w 549317"/>
                <a:gd name="connsiteY7" fmla="*/ 782115 h 905283"/>
                <a:gd name="connsiteX8" fmla="*/ 129326 w 549317"/>
                <a:gd name="connsiteY8" fmla="*/ 729769 h 905283"/>
                <a:gd name="connsiteX9" fmla="*/ 234018 w 549317"/>
                <a:gd name="connsiteY9" fmla="*/ 594285 h 905283"/>
                <a:gd name="connsiteX10" fmla="*/ 341790 w 549317"/>
                <a:gd name="connsiteY10" fmla="*/ 307919 h 905283"/>
                <a:gd name="connsiteX11" fmla="*/ 347949 w 549317"/>
                <a:gd name="connsiteY11" fmla="*/ 197068 h 905283"/>
                <a:gd name="connsiteX12" fmla="*/ 310998 w 549317"/>
                <a:gd name="connsiteY12" fmla="*/ 0 h 90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317" h="905283">
                  <a:moveTo>
                    <a:pt x="310998" y="0"/>
                  </a:moveTo>
                  <a:cubicBezTo>
                    <a:pt x="310998" y="0"/>
                    <a:pt x="468037" y="89297"/>
                    <a:pt x="532700" y="274048"/>
                  </a:cubicBezTo>
                  <a:cubicBezTo>
                    <a:pt x="563492" y="381820"/>
                    <a:pt x="548096" y="483433"/>
                    <a:pt x="514225" y="557334"/>
                  </a:cubicBezTo>
                  <a:cubicBezTo>
                    <a:pt x="508067" y="572730"/>
                    <a:pt x="498829" y="588126"/>
                    <a:pt x="489592" y="603522"/>
                  </a:cubicBezTo>
                  <a:cubicBezTo>
                    <a:pt x="449562" y="668185"/>
                    <a:pt x="397216" y="720531"/>
                    <a:pt x="347949" y="754403"/>
                  </a:cubicBezTo>
                  <a:cubicBezTo>
                    <a:pt x="277127" y="812907"/>
                    <a:pt x="209385" y="837541"/>
                    <a:pt x="132405" y="865253"/>
                  </a:cubicBezTo>
                  <a:cubicBezTo>
                    <a:pt x="89296" y="880649"/>
                    <a:pt x="52346" y="886808"/>
                    <a:pt x="0" y="905283"/>
                  </a:cubicBezTo>
                  <a:cubicBezTo>
                    <a:pt x="18475" y="862174"/>
                    <a:pt x="52346" y="815986"/>
                    <a:pt x="80059" y="782115"/>
                  </a:cubicBezTo>
                  <a:cubicBezTo>
                    <a:pt x="95455" y="763640"/>
                    <a:pt x="110851" y="748244"/>
                    <a:pt x="129326" y="729769"/>
                  </a:cubicBezTo>
                  <a:cubicBezTo>
                    <a:pt x="172435" y="683581"/>
                    <a:pt x="209385" y="634314"/>
                    <a:pt x="234018" y="594285"/>
                  </a:cubicBezTo>
                  <a:cubicBezTo>
                    <a:pt x="280206" y="520384"/>
                    <a:pt x="320236" y="443404"/>
                    <a:pt x="341790" y="307919"/>
                  </a:cubicBezTo>
                  <a:cubicBezTo>
                    <a:pt x="347949" y="274048"/>
                    <a:pt x="347949" y="230940"/>
                    <a:pt x="347949" y="197068"/>
                  </a:cubicBezTo>
                  <a:cubicBezTo>
                    <a:pt x="341790" y="89297"/>
                    <a:pt x="310998" y="0"/>
                    <a:pt x="310998" y="0"/>
                  </a:cubicBezTo>
                  <a:close/>
                </a:path>
              </a:pathLst>
            </a:custGeom>
            <a:solidFill>
              <a:srgbClr val="FFFFFF"/>
            </a:solidFill>
            <a:ln w="30780" cap="flat">
              <a:noFill/>
              <a:prstDash val="solid"/>
              <a:miter/>
            </a:ln>
          </p:spPr>
          <p:txBody>
            <a:bodyPr rtlCol="0" anchor="ctr"/>
            <a:lstStyle/>
            <a:p>
              <a:endParaRPr lang="en-US" sz="8640"/>
            </a:p>
          </p:txBody>
        </p:sp>
        <p:sp>
          <p:nvSpPr>
            <p:cNvPr id="5" name="Freeform 4">
              <a:extLst>
                <a:ext uri="{FF2B5EF4-FFF2-40B4-BE49-F238E27FC236}">
                  <a16:creationId xmlns:a16="http://schemas.microsoft.com/office/drawing/2014/main" id="{291CF987-8FCB-5F10-AFA0-73D2559785C0}"/>
                </a:ext>
              </a:extLst>
            </p:cNvPr>
            <p:cNvSpPr/>
            <p:nvPr/>
          </p:nvSpPr>
          <p:spPr>
            <a:xfrm>
              <a:off x="5227649" y="6362215"/>
              <a:ext cx="559161" cy="1450300"/>
            </a:xfrm>
            <a:custGeom>
              <a:avLst/>
              <a:gdLst>
                <a:gd name="connsiteX0" fmla="*/ 189541 w 559161"/>
                <a:gd name="connsiteY0" fmla="*/ 1450300 h 1450300"/>
                <a:gd name="connsiteX1" fmla="*/ 81770 w 559161"/>
                <a:gd name="connsiteY1" fmla="*/ 1302499 h 1450300"/>
                <a:gd name="connsiteX2" fmla="*/ 4790 w 559161"/>
                <a:gd name="connsiteY2" fmla="*/ 1062322 h 1450300"/>
                <a:gd name="connsiteX3" fmla="*/ 23265 w 559161"/>
                <a:gd name="connsiteY3" fmla="*/ 831382 h 1450300"/>
                <a:gd name="connsiteX4" fmla="*/ 272680 w 559161"/>
                <a:gd name="connsiteY4" fmla="*/ 455721 h 1450300"/>
                <a:gd name="connsiteX5" fmla="*/ 331184 w 559161"/>
                <a:gd name="connsiteY5" fmla="*/ 267890 h 1450300"/>
                <a:gd name="connsiteX6" fmla="*/ 297313 w 559161"/>
                <a:gd name="connsiteY6" fmla="*/ 70821 h 1450300"/>
                <a:gd name="connsiteX7" fmla="*/ 257284 w 559161"/>
                <a:gd name="connsiteY7" fmla="*/ 0 h 1450300"/>
                <a:gd name="connsiteX8" fmla="*/ 352739 w 559161"/>
                <a:gd name="connsiteY8" fmla="*/ 61584 h 1450300"/>
                <a:gd name="connsiteX9" fmla="*/ 417402 w 559161"/>
                <a:gd name="connsiteY9" fmla="*/ 126247 h 1450300"/>
                <a:gd name="connsiteX10" fmla="*/ 546728 w 559161"/>
                <a:gd name="connsiteY10" fmla="*/ 397216 h 1450300"/>
                <a:gd name="connsiteX11" fmla="*/ 559045 w 559161"/>
                <a:gd name="connsiteY11" fmla="*/ 501908 h 1450300"/>
                <a:gd name="connsiteX12" fmla="*/ 457432 w 559161"/>
                <a:gd name="connsiteY12" fmla="*/ 856016 h 1450300"/>
                <a:gd name="connsiteX13" fmla="*/ 389689 w 559161"/>
                <a:gd name="connsiteY13" fmla="*/ 942233 h 1450300"/>
                <a:gd name="connsiteX14" fmla="*/ 223413 w 559161"/>
                <a:gd name="connsiteY14" fmla="*/ 1151619 h 1450300"/>
                <a:gd name="connsiteX15" fmla="*/ 198779 w 559161"/>
                <a:gd name="connsiteY15" fmla="*/ 1200886 h 1450300"/>
                <a:gd name="connsiteX16" fmla="*/ 177225 w 559161"/>
                <a:gd name="connsiteY16" fmla="*/ 1277866 h 1450300"/>
                <a:gd name="connsiteX17" fmla="*/ 177225 w 559161"/>
                <a:gd name="connsiteY17" fmla="*/ 1394875 h 1450300"/>
                <a:gd name="connsiteX18" fmla="*/ 189541 w 559161"/>
                <a:gd name="connsiteY18" fmla="*/ 1450300 h 145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9161" h="1450300">
                  <a:moveTo>
                    <a:pt x="189541" y="1450300"/>
                  </a:moveTo>
                  <a:cubicBezTo>
                    <a:pt x="155670" y="1413350"/>
                    <a:pt x="109483" y="1351766"/>
                    <a:pt x="81770" y="1302499"/>
                  </a:cubicBezTo>
                  <a:cubicBezTo>
                    <a:pt x="44819" y="1231678"/>
                    <a:pt x="14027" y="1148539"/>
                    <a:pt x="4790" y="1062322"/>
                  </a:cubicBezTo>
                  <a:cubicBezTo>
                    <a:pt x="-4448" y="982263"/>
                    <a:pt x="-1369" y="899125"/>
                    <a:pt x="23265" y="831382"/>
                  </a:cubicBezTo>
                  <a:cubicBezTo>
                    <a:pt x="69453" y="680502"/>
                    <a:pt x="198779" y="591205"/>
                    <a:pt x="272680" y="455721"/>
                  </a:cubicBezTo>
                  <a:cubicBezTo>
                    <a:pt x="303472" y="400295"/>
                    <a:pt x="325026" y="335632"/>
                    <a:pt x="331184" y="267890"/>
                  </a:cubicBezTo>
                  <a:cubicBezTo>
                    <a:pt x="337343" y="206306"/>
                    <a:pt x="325026" y="132405"/>
                    <a:pt x="297313" y="70821"/>
                  </a:cubicBezTo>
                  <a:cubicBezTo>
                    <a:pt x="284997" y="49267"/>
                    <a:pt x="275759" y="24633"/>
                    <a:pt x="257284" y="0"/>
                  </a:cubicBezTo>
                  <a:cubicBezTo>
                    <a:pt x="257284" y="0"/>
                    <a:pt x="306551" y="21554"/>
                    <a:pt x="352739" y="61584"/>
                  </a:cubicBezTo>
                  <a:cubicBezTo>
                    <a:pt x="374293" y="80059"/>
                    <a:pt x="395848" y="101613"/>
                    <a:pt x="417402" y="126247"/>
                  </a:cubicBezTo>
                  <a:cubicBezTo>
                    <a:pt x="426640" y="138564"/>
                    <a:pt x="515936" y="246336"/>
                    <a:pt x="546728" y="397216"/>
                  </a:cubicBezTo>
                  <a:cubicBezTo>
                    <a:pt x="552886" y="434166"/>
                    <a:pt x="555966" y="471117"/>
                    <a:pt x="559045" y="501908"/>
                  </a:cubicBezTo>
                  <a:cubicBezTo>
                    <a:pt x="562124" y="658948"/>
                    <a:pt x="503619" y="788274"/>
                    <a:pt x="457432" y="856016"/>
                  </a:cubicBezTo>
                  <a:cubicBezTo>
                    <a:pt x="435877" y="886808"/>
                    <a:pt x="414323" y="914521"/>
                    <a:pt x="389689" y="942233"/>
                  </a:cubicBezTo>
                  <a:cubicBezTo>
                    <a:pt x="343501" y="991500"/>
                    <a:pt x="294234" y="1037688"/>
                    <a:pt x="223413" y="1151619"/>
                  </a:cubicBezTo>
                  <a:cubicBezTo>
                    <a:pt x="214175" y="1163935"/>
                    <a:pt x="204937" y="1188569"/>
                    <a:pt x="198779" y="1200886"/>
                  </a:cubicBezTo>
                  <a:cubicBezTo>
                    <a:pt x="189541" y="1228599"/>
                    <a:pt x="180304" y="1256311"/>
                    <a:pt x="177225" y="1277866"/>
                  </a:cubicBezTo>
                  <a:cubicBezTo>
                    <a:pt x="167987" y="1327133"/>
                    <a:pt x="174145" y="1367162"/>
                    <a:pt x="177225" y="1394875"/>
                  </a:cubicBezTo>
                  <a:cubicBezTo>
                    <a:pt x="183383" y="1431825"/>
                    <a:pt x="189541" y="1450300"/>
                    <a:pt x="189541" y="1450300"/>
                  </a:cubicBezTo>
                  <a:close/>
                </a:path>
              </a:pathLst>
            </a:custGeom>
            <a:solidFill>
              <a:srgbClr val="FFFFFF"/>
            </a:solidFill>
            <a:ln w="30780" cap="flat">
              <a:noFill/>
              <a:prstDash val="solid"/>
              <a:miter/>
            </a:ln>
          </p:spPr>
          <p:txBody>
            <a:bodyPr rtlCol="0" anchor="ctr"/>
            <a:lstStyle/>
            <a:p>
              <a:endParaRPr lang="en-US" sz="8640"/>
            </a:p>
          </p:txBody>
        </p:sp>
        <p:sp>
          <p:nvSpPr>
            <p:cNvPr id="6" name="Freeform 5">
              <a:extLst>
                <a:ext uri="{FF2B5EF4-FFF2-40B4-BE49-F238E27FC236}">
                  <a16:creationId xmlns:a16="http://schemas.microsoft.com/office/drawing/2014/main" id="{AE01F9C3-A4F8-50D7-824A-C7D6ACC544A7}"/>
                </a:ext>
              </a:extLst>
            </p:cNvPr>
            <p:cNvSpPr/>
            <p:nvPr/>
          </p:nvSpPr>
          <p:spPr>
            <a:xfrm>
              <a:off x="1691366" y="5681713"/>
              <a:ext cx="5009848" cy="2247811"/>
            </a:xfrm>
            <a:custGeom>
              <a:avLst/>
              <a:gdLst>
                <a:gd name="connsiteX0" fmla="*/ 5009849 w 5009848"/>
                <a:gd name="connsiteY0" fmla="*/ 1053084 h 2247811"/>
                <a:gd name="connsiteX1" fmla="*/ 4640346 w 5009848"/>
                <a:gd name="connsiteY1" fmla="*/ 1875229 h 2247811"/>
                <a:gd name="connsiteX2" fmla="*/ 4089170 w 5009848"/>
                <a:gd name="connsiteY2" fmla="*/ 2121565 h 2247811"/>
                <a:gd name="connsiteX3" fmla="*/ 3895180 w 5009848"/>
                <a:gd name="connsiteY3" fmla="*/ 2130802 h 2247811"/>
                <a:gd name="connsiteX4" fmla="*/ 3818200 w 5009848"/>
                <a:gd name="connsiteY4" fmla="*/ 2127723 h 2247811"/>
                <a:gd name="connsiteX5" fmla="*/ 3799726 w 5009848"/>
                <a:gd name="connsiteY5" fmla="*/ 2038427 h 2247811"/>
                <a:gd name="connsiteX6" fmla="*/ 3818200 w 5009848"/>
                <a:gd name="connsiteY6" fmla="*/ 1936813 h 2247811"/>
                <a:gd name="connsiteX7" fmla="*/ 3848992 w 5009848"/>
                <a:gd name="connsiteY7" fmla="*/ 1936813 h 2247811"/>
                <a:gd name="connsiteX8" fmla="*/ 4320109 w 5009848"/>
                <a:gd name="connsiteY8" fmla="*/ 1761299 h 2247811"/>
                <a:gd name="connsiteX9" fmla="*/ 4655742 w 5009848"/>
                <a:gd name="connsiteY9" fmla="*/ 1086956 h 2247811"/>
                <a:gd name="connsiteX10" fmla="*/ 4551049 w 5009848"/>
                <a:gd name="connsiteY10" fmla="*/ 643552 h 2247811"/>
                <a:gd name="connsiteX11" fmla="*/ 3775092 w 5009848"/>
                <a:gd name="connsiteY11" fmla="*/ 218623 h 2247811"/>
                <a:gd name="connsiteX12" fmla="*/ 3402509 w 5009848"/>
                <a:gd name="connsiteY12" fmla="*/ 261732 h 2247811"/>
                <a:gd name="connsiteX13" fmla="*/ 3402509 w 5009848"/>
                <a:gd name="connsiteY13" fmla="*/ 2247812 h 2247811"/>
                <a:gd name="connsiteX14" fmla="*/ 2952947 w 5009848"/>
                <a:gd name="connsiteY14" fmla="*/ 1906021 h 2247811"/>
                <a:gd name="connsiteX15" fmla="*/ 1862912 w 5009848"/>
                <a:gd name="connsiteY15" fmla="*/ 520384 h 2247811"/>
                <a:gd name="connsiteX16" fmla="*/ 1862912 w 5009848"/>
                <a:gd name="connsiteY16" fmla="*/ 1724349 h 2247811"/>
                <a:gd name="connsiteX17" fmla="*/ 1899863 w 5009848"/>
                <a:gd name="connsiteY17" fmla="*/ 2029189 h 2247811"/>
                <a:gd name="connsiteX18" fmla="*/ 2010714 w 5009848"/>
                <a:gd name="connsiteY18" fmla="*/ 2140040 h 2247811"/>
                <a:gd name="connsiteX19" fmla="*/ 1548835 w 5009848"/>
                <a:gd name="connsiteY19" fmla="*/ 2140040 h 2247811"/>
                <a:gd name="connsiteX20" fmla="*/ 1548835 w 5009848"/>
                <a:gd name="connsiteY20" fmla="*/ 1915259 h 2247811"/>
                <a:gd name="connsiteX21" fmla="*/ 1385637 w 5009848"/>
                <a:gd name="connsiteY21" fmla="*/ 2063060 h 2247811"/>
                <a:gd name="connsiteX22" fmla="*/ 905283 w 5009848"/>
                <a:gd name="connsiteY22" fmla="*/ 2192386 h 2247811"/>
                <a:gd name="connsiteX23" fmla="*/ 409533 w 5009848"/>
                <a:gd name="connsiteY23" fmla="*/ 2047664 h 2247811"/>
                <a:gd name="connsiteX24" fmla="*/ 169356 w 5009848"/>
                <a:gd name="connsiteY24" fmla="*/ 1681240 h 2247811"/>
                <a:gd name="connsiteX25" fmla="*/ 147801 w 5009848"/>
                <a:gd name="connsiteY25" fmla="*/ 1361004 h 2247811"/>
                <a:gd name="connsiteX26" fmla="*/ 147801 w 5009848"/>
                <a:gd name="connsiteY26" fmla="*/ 415691 h 2247811"/>
                <a:gd name="connsiteX27" fmla="*/ 110851 w 5009848"/>
                <a:gd name="connsiteY27" fmla="*/ 110851 h 2247811"/>
                <a:gd name="connsiteX28" fmla="*/ 0 w 5009848"/>
                <a:gd name="connsiteY28" fmla="*/ 0 h 2247811"/>
                <a:gd name="connsiteX29" fmla="*/ 618918 w 5009848"/>
                <a:gd name="connsiteY29" fmla="*/ 0 h 2247811"/>
                <a:gd name="connsiteX30" fmla="*/ 501909 w 5009848"/>
                <a:gd name="connsiteY30" fmla="*/ 126247 h 2247811"/>
                <a:gd name="connsiteX31" fmla="*/ 474196 w 5009848"/>
                <a:gd name="connsiteY31" fmla="*/ 415691 h 2247811"/>
                <a:gd name="connsiteX32" fmla="*/ 474196 w 5009848"/>
                <a:gd name="connsiteY32" fmla="*/ 1361004 h 2247811"/>
                <a:gd name="connsiteX33" fmla="*/ 498829 w 5009848"/>
                <a:gd name="connsiteY33" fmla="*/ 1613498 h 2247811"/>
                <a:gd name="connsiteX34" fmla="*/ 689739 w 5009848"/>
                <a:gd name="connsiteY34" fmla="*/ 1865992 h 2247811"/>
                <a:gd name="connsiteX35" fmla="*/ 1003817 w 5009848"/>
                <a:gd name="connsiteY35" fmla="*/ 1952209 h 2247811"/>
                <a:gd name="connsiteX36" fmla="*/ 1373321 w 5009848"/>
                <a:gd name="connsiteY36" fmla="*/ 1829041 h 2247811"/>
                <a:gd name="connsiteX37" fmla="*/ 1514963 w 5009848"/>
                <a:gd name="connsiteY37" fmla="*/ 1641210 h 2247811"/>
                <a:gd name="connsiteX38" fmla="*/ 1536518 w 5009848"/>
                <a:gd name="connsiteY38" fmla="*/ 1468776 h 2247811"/>
                <a:gd name="connsiteX39" fmla="*/ 1536518 w 5009848"/>
                <a:gd name="connsiteY39" fmla="*/ 415691 h 2247811"/>
                <a:gd name="connsiteX40" fmla="*/ 1499567 w 5009848"/>
                <a:gd name="connsiteY40" fmla="*/ 110851 h 2247811"/>
                <a:gd name="connsiteX41" fmla="*/ 1388717 w 5009848"/>
                <a:gd name="connsiteY41" fmla="*/ 0 h 2247811"/>
                <a:gd name="connsiteX42" fmla="*/ 1878308 w 5009848"/>
                <a:gd name="connsiteY42" fmla="*/ 0 h 2247811"/>
                <a:gd name="connsiteX43" fmla="*/ 1955288 w 5009848"/>
                <a:gd name="connsiteY43" fmla="*/ 120089 h 2247811"/>
                <a:gd name="connsiteX44" fmla="*/ 3073036 w 5009848"/>
                <a:gd name="connsiteY44" fmla="*/ 1548835 h 2247811"/>
                <a:gd name="connsiteX45" fmla="*/ 3073036 w 5009848"/>
                <a:gd name="connsiteY45" fmla="*/ 381820 h 2247811"/>
                <a:gd name="connsiteX46" fmla="*/ 3026848 w 5009848"/>
                <a:gd name="connsiteY46" fmla="*/ 89297 h 2247811"/>
                <a:gd name="connsiteX47" fmla="*/ 2928314 w 5009848"/>
                <a:gd name="connsiteY47" fmla="*/ 0 h 2247811"/>
                <a:gd name="connsiteX48" fmla="*/ 3793567 w 5009848"/>
                <a:gd name="connsiteY48" fmla="*/ 0 h 2247811"/>
                <a:gd name="connsiteX49" fmla="*/ 4317030 w 5009848"/>
                <a:gd name="connsiteY49" fmla="*/ 76980 h 2247811"/>
                <a:gd name="connsiteX50" fmla="*/ 4831256 w 5009848"/>
                <a:gd name="connsiteY50" fmla="*/ 471117 h 2247811"/>
                <a:gd name="connsiteX51" fmla="*/ 5009849 w 5009848"/>
                <a:gd name="connsiteY51" fmla="*/ 1053084 h 22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009848" h="2247811">
                  <a:moveTo>
                    <a:pt x="5009849" y="1053084"/>
                  </a:moveTo>
                  <a:cubicBezTo>
                    <a:pt x="5009849" y="1385637"/>
                    <a:pt x="4886681" y="1659686"/>
                    <a:pt x="4640346" y="1875229"/>
                  </a:cubicBezTo>
                  <a:cubicBezTo>
                    <a:pt x="4480227" y="2016872"/>
                    <a:pt x="4295476" y="2100010"/>
                    <a:pt x="4089170" y="2121565"/>
                  </a:cubicBezTo>
                  <a:cubicBezTo>
                    <a:pt x="4027586" y="2127723"/>
                    <a:pt x="3950606" y="2130802"/>
                    <a:pt x="3895180" y="2130802"/>
                  </a:cubicBezTo>
                  <a:lnTo>
                    <a:pt x="3818200" y="2127723"/>
                  </a:lnTo>
                  <a:cubicBezTo>
                    <a:pt x="3818200" y="2127723"/>
                    <a:pt x="3799726" y="2100010"/>
                    <a:pt x="3799726" y="2038427"/>
                  </a:cubicBezTo>
                  <a:cubicBezTo>
                    <a:pt x="3802805" y="1970684"/>
                    <a:pt x="3818200" y="1936813"/>
                    <a:pt x="3818200" y="1936813"/>
                  </a:cubicBezTo>
                  <a:cubicBezTo>
                    <a:pt x="3830518" y="1939892"/>
                    <a:pt x="3848992" y="1936813"/>
                    <a:pt x="3848992" y="1936813"/>
                  </a:cubicBezTo>
                  <a:cubicBezTo>
                    <a:pt x="3956764" y="1930655"/>
                    <a:pt x="4193863" y="1847517"/>
                    <a:pt x="4320109" y="1761299"/>
                  </a:cubicBezTo>
                  <a:cubicBezTo>
                    <a:pt x="4541811" y="1607339"/>
                    <a:pt x="4655742" y="1382558"/>
                    <a:pt x="4655742" y="1086956"/>
                  </a:cubicBezTo>
                  <a:cubicBezTo>
                    <a:pt x="4655742" y="929917"/>
                    <a:pt x="4621870" y="782115"/>
                    <a:pt x="4551049" y="643552"/>
                  </a:cubicBezTo>
                  <a:cubicBezTo>
                    <a:pt x="4409406" y="360266"/>
                    <a:pt x="4150754" y="218623"/>
                    <a:pt x="3775092" y="218623"/>
                  </a:cubicBezTo>
                  <a:cubicBezTo>
                    <a:pt x="3685796" y="218623"/>
                    <a:pt x="3513360" y="240177"/>
                    <a:pt x="3402509" y="261732"/>
                  </a:cubicBezTo>
                  <a:lnTo>
                    <a:pt x="3402509" y="2247812"/>
                  </a:lnTo>
                  <a:cubicBezTo>
                    <a:pt x="3230075" y="2189307"/>
                    <a:pt x="3082273" y="2075377"/>
                    <a:pt x="2952947" y="1906021"/>
                  </a:cubicBezTo>
                  <a:lnTo>
                    <a:pt x="1862912" y="520384"/>
                  </a:lnTo>
                  <a:lnTo>
                    <a:pt x="1862912" y="1724349"/>
                  </a:lnTo>
                  <a:cubicBezTo>
                    <a:pt x="1862912" y="1872150"/>
                    <a:pt x="1875229" y="1973763"/>
                    <a:pt x="1899863" y="2029189"/>
                  </a:cubicBezTo>
                  <a:cubicBezTo>
                    <a:pt x="1918338" y="2075377"/>
                    <a:pt x="1955288" y="2112327"/>
                    <a:pt x="2010714" y="2140040"/>
                  </a:cubicBezTo>
                  <a:lnTo>
                    <a:pt x="1548835" y="2140040"/>
                  </a:lnTo>
                  <a:lnTo>
                    <a:pt x="1548835" y="1915259"/>
                  </a:lnTo>
                  <a:cubicBezTo>
                    <a:pt x="1499567" y="1976843"/>
                    <a:pt x="1447221" y="2026110"/>
                    <a:pt x="1385637" y="2063060"/>
                  </a:cubicBezTo>
                  <a:cubicBezTo>
                    <a:pt x="1243994" y="2149278"/>
                    <a:pt x="1083876" y="2192386"/>
                    <a:pt x="905283" y="2192386"/>
                  </a:cubicBezTo>
                  <a:cubicBezTo>
                    <a:pt x="708215" y="2192386"/>
                    <a:pt x="541938" y="2143119"/>
                    <a:pt x="409533" y="2047664"/>
                  </a:cubicBezTo>
                  <a:cubicBezTo>
                    <a:pt x="286365" y="1958368"/>
                    <a:pt x="206306" y="1835200"/>
                    <a:pt x="169356" y="1681240"/>
                  </a:cubicBezTo>
                  <a:cubicBezTo>
                    <a:pt x="153960" y="1616577"/>
                    <a:pt x="147801" y="1508805"/>
                    <a:pt x="147801" y="1361004"/>
                  </a:cubicBezTo>
                  <a:lnTo>
                    <a:pt x="147801" y="415691"/>
                  </a:lnTo>
                  <a:cubicBezTo>
                    <a:pt x="147801" y="267890"/>
                    <a:pt x="135485" y="166277"/>
                    <a:pt x="110851" y="110851"/>
                  </a:cubicBezTo>
                  <a:cubicBezTo>
                    <a:pt x="89297" y="64663"/>
                    <a:pt x="55426" y="27713"/>
                    <a:pt x="0" y="0"/>
                  </a:cubicBezTo>
                  <a:lnTo>
                    <a:pt x="618918" y="0"/>
                  </a:lnTo>
                  <a:cubicBezTo>
                    <a:pt x="560413" y="30792"/>
                    <a:pt x="523463" y="70821"/>
                    <a:pt x="501909" y="126247"/>
                  </a:cubicBezTo>
                  <a:cubicBezTo>
                    <a:pt x="483433" y="184752"/>
                    <a:pt x="474196" y="283286"/>
                    <a:pt x="474196" y="415691"/>
                  </a:cubicBezTo>
                  <a:lnTo>
                    <a:pt x="474196" y="1361004"/>
                  </a:lnTo>
                  <a:cubicBezTo>
                    <a:pt x="474196" y="1474934"/>
                    <a:pt x="483433" y="1561151"/>
                    <a:pt x="498829" y="1613498"/>
                  </a:cubicBezTo>
                  <a:cubicBezTo>
                    <a:pt x="532701" y="1721269"/>
                    <a:pt x="597364" y="1804408"/>
                    <a:pt x="689739" y="1865992"/>
                  </a:cubicBezTo>
                  <a:cubicBezTo>
                    <a:pt x="779036" y="1924496"/>
                    <a:pt x="883729" y="1952209"/>
                    <a:pt x="1003817" y="1952209"/>
                  </a:cubicBezTo>
                  <a:cubicBezTo>
                    <a:pt x="1145460" y="1952209"/>
                    <a:pt x="1268628" y="1912180"/>
                    <a:pt x="1373321" y="1829041"/>
                  </a:cubicBezTo>
                  <a:cubicBezTo>
                    <a:pt x="1444142" y="1773616"/>
                    <a:pt x="1490330" y="1712032"/>
                    <a:pt x="1514963" y="1641210"/>
                  </a:cubicBezTo>
                  <a:cubicBezTo>
                    <a:pt x="1530359" y="1598102"/>
                    <a:pt x="1536518" y="1542676"/>
                    <a:pt x="1536518" y="1468776"/>
                  </a:cubicBezTo>
                  <a:lnTo>
                    <a:pt x="1536518" y="415691"/>
                  </a:lnTo>
                  <a:cubicBezTo>
                    <a:pt x="1536518" y="267890"/>
                    <a:pt x="1524201" y="166277"/>
                    <a:pt x="1499567" y="110851"/>
                  </a:cubicBezTo>
                  <a:cubicBezTo>
                    <a:pt x="1478013" y="64663"/>
                    <a:pt x="1444142" y="27713"/>
                    <a:pt x="1388717" y="0"/>
                  </a:cubicBezTo>
                  <a:lnTo>
                    <a:pt x="1878308" y="0"/>
                  </a:lnTo>
                  <a:cubicBezTo>
                    <a:pt x="1887546" y="21554"/>
                    <a:pt x="1912180" y="61584"/>
                    <a:pt x="1955288" y="120089"/>
                  </a:cubicBezTo>
                  <a:lnTo>
                    <a:pt x="3073036" y="1548835"/>
                  </a:lnTo>
                  <a:lnTo>
                    <a:pt x="3073036" y="381820"/>
                  </a:lnTo>
                  <a:cubicBezTo>
                    <a:pt x="3073036" y="261732"/>
                    <a:pt x="3057640" y="135485"/>
                    <a:pt x="3026848" y="89297"/>
                  </a:cubicBezTo>
                  <a:cubicBezTo>
                    <a:pt x="2996056" y="40030"/>
                    <a:pt x="2983739" y="33871"/>
                    <a:pt x="2928314" y="0"/>
                  </a:cubicBezTo>
                  <a:cubicBezTo>
                    <a:pt x="2928314" y="0"/>
                    <a:pt x="3725825" y="0"/>
                    <a:pt x="3793567" y="0"/>
                  </a:cubicBezTo>
                  <a:cubicBezTo>
                    <a:pt x="4006032" y="0"/>
                    <a:pt x="4181545" y="24634"/>
                    <a:pt x="4317030" y="76980"/>
                  </a:cubicBezTo>
                  <a:cubicBezTo>
                    <a:pt x="4538732" y="163197"/>
                    <a:pt x="4711167" y="292524"/>
                    <a:pt x="4831256" y="471117"/>
                  </a:cubicBezTo>
                  <a:cubicBezTo>
                    <a:pt x="4951344" y="640472"/>
                    <a:pt x="5009849" y="834462"/>
                    <a:pt x="5009849" y="1053084"/>
                  </a:cubicBezTo>
                  <a:close/>
                </a:path>
              </a:pathLst>
            </a:custGeom>
            <a:solidFill>
              <a:srgbClr val="FFFFFF"/>
            </a:solidFill>
            <a:ln w="30780" cap="flat">
              <a:noFill/>
              <a:prstDash val="solid"/>
              <a:miter/>
            </a:ln>
          </p:spPr>
          <p:txBody>
            <a:bodyPr rtlCol="0" anchor="ctr"/>
            <a:lstStyle/>
            <a:p>
              <a:endParaRPr lang="en-US" sz="8640"/>
            </a:p>
          </p:txBody>
        </p:sp>
        <p:grpSp>
          <p:nvGrpSpPr>
            <p:cNvPr id="7" name="Graphic 2" descr="University of North Dakota Logo">
              <a:extLst>
                <a:ext uri="{FF2B5EF4-FFF2-40B4-BE49-F238E27FC236}">
                  <a16:creationId xmlns:a16="http://schemas.microsoft.com/office/drawing/2014/main" id="{3E60DD03-FBB0-647C-9076-1D6F9C06A4B0}"/>
                </a:ext>
              </a:extLst>
            </p:cNvPr>
            <p:cNvGrpSpPr/>
            <p:nvPr/>
          </p:nvGrpSpPr>
          <p:grpSpPr>
            <a:xfrm>
              <a:off x="1817613" y="8292869"/>
              <a:ext cx="4985214" cy="474195"/>
              <a:chOff x="1817613" y="8292869"/>
              <a:chExt cx="4985214" cy="474195"/>
            </a:xfrm>
            <a:solidFill>
              <a:srgbClr val="FFFFFF"/>
            </a:solidFill>
          </p:grpSpPr>
          <p:sp>
            <p:nvSpPr>
              <p:cNvPr id="26" name="Freeform 25">
                <a:extLst>
                  <a:ext uri="{FF2B5EF4-FFF2-40B4-BE49-F238E27FC236}">
                    <a16:creationId xmlns:a16="http://schemas.microsoft.com/office/drawing/2014/main" id="{4B9AE820-5087-7FFF-9E01-F794396DBCB6}"/>
                  </a:ext>
                </a:extLst>
              </p:cNvPr>
              <p:cNvSpPr/>
              <p:nvPr/>
            </p:nvSpPr>
            <p:spPr>
              <a:xfrm>
                <a:off x="1817613" y="8299028"/>
                <a:ext cx="464958" cy="468037"/>
              </a:xfrm>
              <a:custGeom>
                <a:avLst/>
                <a:gdLst>
                  <a:gd name="connsiteX0" fmla="*/ 335632 w 464958"/>
                  <a:gd name="connsiteY0" fmla="*/ 12317 h 468037"/>
                  <a:gd name="connsiteX1" fmla="*/ 360266 w 464958"/>
                  <a:gd name="connsiteY1" fmla="*/ 36950 h 468037"/>
                  <a:gd name="connsiteX2" fmla="*/ 369503 w 464958"/>
                  <a:gd name="connsiteY2" fmla="*/ 86218 h 468037"/>
                  <a:gd name="connsiteX3" fmla="*/ 369503 w 464958"/>
                  <a:gd name="connsiteY3" fmla="*/ 338711 h 468037"/>
                  <a:gd name="connsiteX4" fmla="*/ 126247 w 464958"/>
                  <a:gd name="connsiteY4" fmla="*/ 30792 h 468037"/>
                  <a:gd name="connsiteX5" fmla="*/ 110851 w 464958"/>
                  <a:gd name="connsiteY5" fmla="*/ 6158 h 468037"/>
                  <a:gd name="connsiteX6" fmla="*/ 110851 w 464958"/>
                  <a:gd name="connsiteY6" fmla="*/ 3079 h 468037"/>
                  <a:gd name="connsiteX7" fmla="*/ 0 w 464958"/>
                  <a:gd name="connsiteY7" fmla="*/ 3079 h 468037"/>
                  <a:gd name="connsiteX8" fmla="*/ 9238 w 464958"/>
                  <a:gd name="connsiteY8" fmla="*/ 9238 h 468037"/>
                  <a:gd name="connsiteX9" fmla="*/ 33871 w 464958"/>
                  <a:gd name="connsiteY9" fmla="*/ 33871 h 468037"/>
                  <a:gd name="connsiteX10" fmla="*/ 43109 w 464958"/>
                  <a:gd name="connsiteY10" fmla="*/ 83138 h 468037"/>
                  <a:gd name="connsiteX11" fmla="*/ 43109 w 464958"/>
                  <a:gd name="connsiteY11" fmla="*/ 366424 h 468037"/>
                  <a:gd name="connsiteX12" fmla="*/ 36950 w 464958"/>
                  <a:gd name="connsiteY12" fmla="*/ 412612 h 468037"/>
                  <a:gd name="connsiteX13" fmla="*/ 9238 w 464958"/>
                  <a:gd name="connsiteY13" fmla="*/ 440325 h 468037"/>
                  <a:gd name="connsiteX14" fmla="*/ 0 w 464958"/>
                  <a:gd name="connsiteY14" fmla="*/ 446483 h 468037"/>
                  <a:gd name="connsiteX15" fmla="*/ 141643 w 464958"/>
                  <a:gd name="connsiteY15" fmla="*/ 446483 h 468037"/>
                  <a:gd name="connsiteX16" fmla="*/ 132405 w 464958"/>
                  <a:gd name="connsiteY16" fmla="*/ 440325 h 468037"/>
                  <a:gd name="connsiteX17" fmla="*/ 107772 w 464958"/>
                  <a:gd name="connsiteY17" fmla="*/ 415691 h 468037"/>
                  <a:gd name="connsiteX18" fmla="*/ 98534 w 464958"/>
                  <a:gd name="connsiteY18" fmla="*/ 366424 h 468037"/>
                  <a:gd name="connsiteX19" fmla="*/ 98534 w 464958"/>
                  <a:gd name="connsiteY19" fmla="*/ 107772 h 468037"/>
                  <a:gd name="connsiteX20" fmla="*/ 326395 w 464958"/>
                  <a:gd name="connsiteY20" fmla="*/ 397216 h 468037"/>
                  <a:gd name="connsiteX21" fmla="*/ 418770 w 464958"/>
                  <a:gd name="connsiteY21" fmla="*/ 468037 h 468037"/>
                  <a:gd name="connsiteX22" fmla="*/ 421850 w 464958"/>
                  <a:gd name="connsiteY22" fmla="*/ 468037 h 468037"/>
                  <a:gd name="connsiteX23" fmla="*/ 421850 w 464958"/>
                  <a:gd name="connsiteY23" fmla="*/ 80059 h 468037"/>
                  <a:gd name="connsiteX24" fmla="*/ 428008 w 464958"/>
                  <a:gd name="connsiteY24" fmla="*/ 33871 h 468037"/>
                  <a:gd name="connsiteX25" fmla="*/ 455721 w 464958"/>
                  <a:gd name="connsiteY25" fmla="*/ 6158 h 468037"/>
                  <a:gd name="connsiteX26" fmla="*/ 464958 w 464958"/>
                  <a:gd name="connsiteY26" fmla="*/ 0 h 468037"/>
                  <a:gd name="connsiteX27" fmla="*/ 323315 w 464958"/>
                  <a:gd name="connsiteY27" fmla="*/ 0 h 468037"/>
                  <a:gd name="connsiteX28" fmla="*/ 335632 w 464958"/>
                  <a:gd name="connsiteY28" fmla="*/ 12317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4958" h="468037">
                    <a:moveTo>
                      <a:pt x="335632" y="12317"/>
                    </a:moveTo>
                    <a:cubicBezTo>
                      <a:pt x="347949" y="18475"/>
                      <a:pt x="354107" y="27713"/>
                      <a:pt x="360266" y="36950"/>
                    </a:cubicBezTo>
                    <a:cubicBezTo>
                      <a:pt x="366424" y="46188"/>
                      <a:pt x="369503" y="64663"/>
                      <a:pt x="369503" y="86218"/>
                    </a:cubicBezTo>
                    <a:lnTo>
                      <a:pt x="369503" y="338711"/>
                    </a:lnTo>
                    <a:lnTo>
                      <a:pt x="126247" y="30792"/>
                    </a:lnTo>
                    <a:cubicBezTo>
                      <a:pt x="117009" y="18475"/>
                      <a:pt x="110851" y="12317"/>
                      <a:pt x="110851" y="6158"/>
                    </a:cubicBezTo>
                    <a:lnTo>
                      <a:pt x="110851" y="3079"/>
                    </a:lnTo>
                    <a:lnTo>
                      <a:pt x="0" y="3079"/>
                    </a:lnTo>
                    <a:lnTo>
                      <a:pt x="9238" y="9238"/>
                    </a:lnTo>
                    <a:cubicBezTo>
                      <a:pt x="21554" y="15396"/>
                      <a:pt x="27713" y="24634"/>
                      <a:pt x="33871" y="33871"/>
                    </a:cubicBezTo>
                    <a:cubicBezTo>
                      <a:pt x="40030" y="43109"/>
                      <a:pt x="43109" y="61584"/>
                      <a:pt x="43109" y="83138"/>
                    </a:cubicBezTo>
                    <a:lnTo>
                      <a:pt x="43109" y="366424"/>
                    </a:lnTo>
                    <a:cubicBezTo>
                      <a:pt x="43109" y="387978"/>
                      <a:pt x="40030" y="403374"/>
                      <a:pt x="36950" y="412612"/>
                    </a:cubicBezTo>
                    <a:cubicBezTo>
                      <a:pt x="30792" y="424929"/>
                      <a:pt x="21554" y="434166"/>
                      <a:pt x="9238" y="440325"/>
                    </a:cubicBezTo>
                    <a:lnTo>
                      <a:pt x="0" y="446483"/>
                    </a:lnTo>
                    <a:lnTo>
                      <a:pt x="141643" y="446483"/>
                    </a:lnTo>
                    <a:lnTo>
                      <a:pt x="132405" y="440325"/>
                    </a:lnTo>
                    <a:cubicBezTo>
                      <a:pt x="120089" y="434166"/>
                      <a:pt x="113930" y="424929"/>
                      <a:pt x="107772" y="415691"/>
                    </a:cubicBezTo>
                    <a:cubicBezTo>
                      <a:pt x="101613" y="406454"/>
                      <a:pt x="98534" y="387978"/>
                      <a:pt x="98534" y="366424"/>
                    </a:cubicBezTo>
                    <a:lnTo>
                      <a:pt x="98534" y="107772"/>
                    </a:lnTo>
                    <a:lnTo>
                      <a:pt x="326395" y="397216"/>
                    </a:lnTo>
                    <a:cubicBezTo>
                      <a:pt x="354107" y="431087"/>
                      <a:pt x="384899" y="455721"/>
                      <a:pt x="418770" y="468037"/>
                    </a:cubicBezTo>
                    <a:lnTo>
                      <a:pt x="421850" y="468037"/>
                    </a:lnTo>
                    <a:lnTo>
                      <a:pt x="421850" y="80059"/>
                    </a:lnTo>
                    <a:cubicBezTo>
                      <a:pt x="421850" y="58504"/>
                      <a:pt x="424929" y="43109"/>
                      <a:pt x="428008" y="33871"/>
                    </a:cubicBezTo>
                    <a:cubicBezTo>
                      <a:pt x="434166" y="21554"/>
                      <a:pt x="443404" y="12317"/>
                      <a:pt x="455721" y="6158"/>
                    </a:cubicBezTo>
                    <a:lnTo>
                      <a:pt x="464958" y="0"/>
                    </a:lnTo>
                    <a:lnTo>
                      <a:pt x="323315" y="0"/>
                    </a:lnTo>
                    <a:lnTo>
                      <a:pt x="335632" y="12317"/>
                    </a:lnTo>
                    <a:close/>
                  </a:path>
                </a:pathLst>
              </a:custGeom>
              <a:solidFill>
                <a:srgbClr val="FFFFFF"/>
              </a:solidFill>
              <a:ln w="30780" cap="flat">
                <a:noFill/>
                <a:prstDash val="solid"/>
                <a:miter/>
              </a:ln>
            </p:spPr>
            <p:txBody>
              <a:bodyPr rtlCol="0" anchor="ctr"/>
              <a:lstStyle/>
              <a:p>
                <a:endParaRPr lang="en-US" sz="8640"/>
              </a:p>
            </p:txBody>
          </p:sp>
          <p:sp>
            <p:nvSpPr>
              <p:cNvPr id="27" name="Freeform 26">
                <a:extLst>
                  <a:ext uri="{FF2B5EF4-FFF2-40B4-BE49-F238E27FC236}">
                    <a16:creationId xmlns:a16="http://schemas.microsoft.com/office/drawing/2014/main" id="{F976F4CA-9224-F137-0C04-B56783CCF527}"/>
                  </a:ext>
                </a:extLst>
              </p:cNvPr>
              <p:cNvSpPr/>
              <p:nvPr/>
            </p:nvSpPr>
            <p:spPr>
              <a:xfrm>
                <a:off x="2313363" y="8292869"/>
                <a:ext cx="495750" cy="468037"/>
              </a:xfrm>
              <a:custGeom>
                <a:avLst/>
                <a:gdLst>
                  <a:gd name="connsiteX0" fmla="*/ 372583 w 495750"/>
                  <a:gd name="connsiteY0" fmla="*/ 27713 h 468037"/>
                  <a:gd name="connsiteX1" fmla="*/ 255573 w 495750"/>
                  <a:gd name="connsiteY1" fmla="*/ 0 h 468037"/>
                  <a:gd name="connsiteX2" fmla="*/ 135485 w 495750"/>
                  <a:gd name="connsiteY2" fmla="*/ 24633 h 468037"/>
                  <a:gd name="connsiteX3" fmla="*/ 36950 w 495750"/>
                  <a:gd name="connsiteY3" fmla="*/ 110851 h 468037"/>
                  <a:gd name="connsiteX4" fmla="*/ 0 w 495750"/>
                  <a:gd name="connsiteY4" fmla="*/ 237098 h 468037"/>
                  <a:gd name="connsiteX5" fmla="*/ 18475 w 495750"/>
                  <a:gd name="connsiteY5" fmla="*/ 326394 h 468037"/>
                  <a:gd name="connsiteX6" fmla="*/ 92376 w 495750"/>
                  <a:gd name="connsiteY6" fmla="*/ 418770 h 468037"/>
                  <a:gd name="connsiteX7" fmla="*/ 246336 w 495750"/>
                  <a:gd name="connsiteY7" fmla="*/ 468037 h 468037"/>
                  <a:gd name="connsiteX8" fmla="*/ 347949 w 495750"/>
                  <a:gd name="connsiteY8" fmla="*/ 446483 h 468037"/>
                  <a:gd name="connsiteX9" fmla="*/ 452642 w 495750"/>
                  <a:gd name="connsiteY9" fmla="*/ 363345 h 468037"/>
                  <a:gd name="connsiteX10" fmla="*/ 495750 w 495750"/>
                  <a:gd name="connsiteY10" fmla="*/ 227860 h 468037"/>
                  <a:gd name="connsiteX11" fmla="*/ 471117 w 495750"/>
                  <a:gd name="connsiteY11" fmla="*/ 126247 h 468037"/>
                  <a:gd name="connsiteX12" fmla="*/ 372583 w 495750"/>
                  <a:gd name="connsiteY12" fmla="*/ 27713 h 468037"/>
                  <a:gd name="connsiteX13" fmla="*/ 415691 w 495750"/>
                  <a:gd name="connsiteY13" fmla="*/ 243256 h 468037"/>
                  <a:gd name="connsiteX14" fmla="*/ 375662 w 495750"/>
                  <a:gd name="connsiteY14" fmla="*/ 360266 h 468037"/>
                  <a:gd name="connsiteX15" fmla="*/ 249415 w 495750"/>
                  <a:gd name="connsiteY15" fmla="*/ 415691 h 468037"/>
                  <a:gd name="connsiteX16" fmla="*/ 107772 w 495750"/>
                  <a:gd name="connsiteY16" fmla="*/ 329474 h 468037"/>
                  <a:gd name="connsiteX17" fmla="*/ 80059 w 495750"/>
                  <a:gd name="connsiteY17" fmla="*/ 227860 h 468037"/>
                  <a:gd name="connsiteX18" fmla="*/ 95455 w 495750"/>
                  <a:gd name="connsiteY18" fmla="*/ 150880 h 468037"/>
                  <a:gd name="connsiteX19" fmla="*/ 153960 w 495750"/>
                  <a:gd name="connsiteY19" fmla="*/ 83138 h 468037"/>
                  <a:gd name="connsiteX20" fmla="*/ 243256 w 495750"/>
                  <a:gd name="connsiteY20" fmla="*/ 58504 h 468037"/>
                  <a:gd name="connsiteX21" fmla="*/ 366424 w 495750"/>
                  <a:gd name="connsiteY21" fmla="*/ 117009 h 468037"/>
                  <a:gd name="connsiteX22" fmla="*/ 415691 w 495750"/>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50" h="468037">
                    <a:moveTo>
                      <a:pt x="372583" y="27713"/>
                    </a:moveTo>
                    <a:cubicBezTo>
                      <a:pt x="335632" y="9237"/>
                      <a:pt x="295603" y="0"/>
                      <a:pt x="255573" y="0"/>
                    </a:cubicBezTo>
                    <a:cubicBezTo>
                      <a:pt x="212464" y="0"/>
                      <a:pt x="172435" y="9237"/>
                      <a:pt x="135485" y="24633"/>
                    </a:cubicBezTo>
                    <a:cubicBezTo>
                      <a:pt x="92376" y="43109"/>
                      <a:pt x="58505" y="73900"/>
                      <a:pt x="36950" y="110851"/>
                    </a:cubicBezTo>
                    <a:cubicBezTo>
                      <a:pt x="12317" y="150880"/>
                      <a:pt x="0" y="190910"/>
                      <a:pt x="0" y="237098"/>
                    </a:cubicBezTo>
                    <a:cubicBezTo>
                      <a:pt x="0" y="267890"/>
                      <a:pt x="6158" y="298682"/>
                      <a:pt x="18475" y="326394"/>
                    </a:cubicBezTo>
                    <a:cubicBezTo>
                      <a:pt x="33871" y="363345"/>
                      <a:pt x="58505" y="394136"/>
                      <a:pt x="92376" y="418770"/>
                    </a:cubicBezTo>
                    <a:cubicBezTo>
                      <a:pt x="135485" y="452641"/>
                      <a:pt x="187831" y="468037"/>
                      <a:pt x="246336" y="468037"/>
                    </a:cubicBezTo>
                    <a:cubicBezTo>
                      <a:pt x="283286" y="468037"/>
                      <a:pt x="317157" y="461879"/>
                      <a:pt x="347949" y="446483"/>
                    </a:cubicBezTo>
                    <a:cubicBezTo>
                      <a:pt x="391058" y="428008"/>
                      <a:pt x="424929" y="400295"/>
                      <a:pt x="452642" y="363345"/>
                    </a:cubicBezTo>
                    <a:cubicBezTo>
                      <a:pt x="480354" y="323315"/>
                      <a:pt x="495750" y="277127"/>
                      <a:pt x="495750" y="227860"/>
                    </a:cubicBezTo>
                    <a:cubicBezTo>
                      <a:pt x="495750" y="193989"/>
                      <a:pt x="486513" y="157039"/>
                      <a:pt x="471117" y="126247"/>
                    </a:cubicBezTo>
                    <a:cubicBezTo>
                      <a:pt x="449562" y="86217"/>
                      <a:pt x="415691" y="52346"/>
                      <a:pt x="372583" y="27713"/>
                    </a:cubicBezTo>
                    <a:close/>
                    <a:moveTo>
                      <a:pt x="415691" y="243256"/>
                    </a:moveTo>
                    <a:cubicBezTo>
                      <a:pt x="415691" y="289444"/>
                      <a:pt x="403374" y="329474"/>
                      <a:pt x="375662" y="360266"/>
                    </a:cubicBezTo>
                    <a:cubicBezTo>
                      <a:pt x="344870" y="397216"/>
                      <a:pt x="301761" y="415691"/>
                      <a:pt x="249415" y="415691"/>
                    </a:cubicBezTo>
                    <a:cubicBezTo>
                      <a:pt x="187831" y="415691"/>
                      <a:pt x="138564" y="387978"/>
                      <a:pt x="107772" y="329474"/>
                    </a:cubicBezTo>
                    <a:cubicBezTo>
                      <a:pt x="89297"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8640"/>
              </a:p>
            </p:txBody>
          </p:sp>
          <p:sp>
            <p:nvSpPr>
              <p:cNvPr id="28" name="Freeform 27">
                <a:extLst>
                  <a:ext uri="{FF2B5EF4-FFF2-40B4-BE49-F238E27FC236}">
                    <a16:creationId xmlns:a16="http://schemas.microsoft.com/office/drawing/2014/main" id="{0158A13E-9CAF-0F54-5C0A-4C2C8374EC2B}"/>
                  </a:ext>
                </a:extLst>
              </p:cNvPr>
              <p:cNvSpPr/>
              <p:nvPr/>
            </p:nvSpPr>
            <p:spPr>
              <a:xfrm>
                <a:off x="2846064" y="8305186"/>
                <a:ext cx="421849" cy="449562"/>
              </a:xfrm>
              <a:custGeom>
                <a:avLst/>
                <a:gdLst>
                  <a:gd name="connsiteX0" fmla="*/ 298682 w 421849"/>
                  <a:gd name="connsiteY0" fmla="*/ 341791 h 449562"/>
                  <a:gd name="connsiteX1" fmla="*/ 212464 w 421849"/>
                  <a:gd name="connsiteY1" fmla="*/ 230940 h 449562"/>
                  <a:gd name="connsiteX2" fmla="*/ 292523 w 421849"/>
                  <a:gd name="connsiteY2" fmla="*/ 178593 h 449562"/>
                  <a:gd name="connsiteX3" fmla="*/ 317157 w 421849"/>
                  <a:gd name="connsiteY3" fmla="*/ 113930 h 449562"/>
                  <a:gd name="connsiteX4" fmla="*/ 304840 w 421849"/>
                  <a:gd name="connsiteY4" fmla="*/ 67742 h 449562"/>
                  <a:gd name="connsiteX5" fmla="*/ 270969 w 421849"/>
                  <a:gd name="connsiteY5" fmla="*/ 27713 h 449562"/>
                  <a:gd name="connsiteX6" fmla="*/ 169356 w 421849"/>
                  <a:gd name="connsiteY6" fmla="*/ 0 h 449562"/>
                  <a:gd name="connsiteX7" fmla="*/ 141643 w 421849"/>
                  <a:gd name="connsiteY7" fmla="*/ 0 h 449562"/>
                  <a:gd name="connsiteX8" fmla="*/ 110851 w 421849"/>
                  <a:gd name="connsiteY8" fmla="*/ 0 h 449562"/>
                  <a:gd name="connsiteX9" fmla="*/ 0 w 421849"/>
                  <a:gd name="connsiteY9" fmla="*/ 0 h 449562"/>
                  <a:gd name="connsiteX10" fmla="*/ 12317 w 421849"/>
                  <a:gd name="connsiteY10" fmla="*/ 6158 h 449562"/>
                  <a:gd name="connsiteX11" fmla="*/ 33871 w 421849"/>
                  <a:gd name="connsiteY11" fmla="*/ 27713 h 449562"/>
                  <a:gd name="connsiteX12" fmla="*/ 40030 w 421849"/>
                  <a:gd name="connsiteY12" fmla="*/ 89296 h 449562"/>
                  <a:gd name="connsiteX13" fmla="*/ 40030 w 421849"/>
                  <a:gd name="connsiteY13" fmla="*/ 360266 h 449562"/>
                  <a:gd name="connsiteX14" fmla="*/ 33871 w 421849"/>
                  <a:gd name="connsiteY14" fmla="*/ 418771 h 449562"/>
                  <a:gd name="connsiteX15" fmla="*/ 12317 w 421849"/>
                  <a:gd name="connsiteY15" fmla="*/ 443404 h 449562"/>
                  <a:gd name="connsiteX16" fmla="*/ 0 w 421849"/>
                  <a:gd name="connsiteY16" fmla="*/ 449563 h 449562"/>
                  <a:gd name="connsiteX17" fmla="*/ 153960 w 421849"/>
                  <a:gd name="connsiteY17" fmla="*/ 449563 h 449562"/>
                  <a:gd name="connsiteX18" fmla="*/ 141643 w 421849"/>
                  <a:gd name="connsiteY18" fmla="*/ 443404 h 449562"/>
                  <a:gd name="connsiteX19" fmla="*/ 120089 w 421849"/>
                  <a:gd name="connsiteY19" fmla="*/ 421849 h 449562"/>
                  <a:gd name="connsiteX20" fmla="*/ 113930 w 421849"/>
                  <a:gd name="connsiteY20" fmla="*/ 360266 h 449562"/>
                  <a:gd name="connsiteX21" fmla="*/ 113930 w 421849"/>
                  <a:gd name="connsiteY21" fmla="*/ 55426 h 449562"/>
                  <a:gd name="connsiteX22" fmla="*/ 157039 w 421849"/>
                  <a:gd name="connsiteY22" fmla="*/ 49267 h 449562"/>
                  <a:gd name="connsiteX23" fmla="*/ 212464 w 421849"/>
                  <a:gd name="connsiteY23" fmla="*/ 67742 h 449562"/>
                  <a:gd name="connsiteX24" fmla="*/ 237098 w 421849"/>
                  <a:gd name="connsiteY24" fmla="*/ 120088 h 449562"/>
                  <a:gd name="connsiteX25" fmla="*/ 126247 w 421849"/>
                  <a:gd name="connsiteY25" fmla="*/ 212464 h 449562"/>
                  <a:gd name="connsiteX26" fmla="*/ 120089 w 421849"/>
                  <a:gd name="connsiteY26" fmla="*/ 212464 h 449562"/>
                  <a:gd name="connsiteX27" fmla="*/ 123168 w 421849"/>
                  <a:gd name="connsiteY27" fmla="*/ 215544 h 449562"/>
                  <a:gd name="connsiteX28" fmla="*/ 178593 w 421849"/>
                  <a:gd name="connsiteY28" fmla="*/ 298682 h 449562"/>
                  <a:gd name="connsiteX29" fmla="*/ 289444 w 421849"/>
                  <a:gd name="connsiteY29" fmla="*/ 431087 h 449562"/>
                  <a:gd name="connsiteX30" fmla="*/ 347949 w 421849"/>
                  <a:gd name="connsiteY30" fmla="*/ 449563 h 449562"/>
                  <a:gd name="connsiteX31" fmla="*/ 409533 w 421849"/>
                  <a:gd name="connsiteY31" fmla="*/ 446483 h 449562"/>
                  <a:gd name="connsiteX32" fmla="*/ 421849 w 421849"/>
                  <a:gd name="connsiteY32" fmla="*/ 446483 h 449562"/>
                  <a:gd name="connsiteX33" fmla="*/ 412612 w 421849"/>
                  <a:gd name="connsiteY33" fmla="*/ 440325 h 449562"/>
                  <a:gd name="connsiteX34" fmla="*/ 298682 w 421849"/>
                  <a:gd name="connsiteY34" fmla="*/ 34179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1849" h="449562">
                    <a:moveTo>
                      <a:pt x="298682" y="341791"/>
                    </a:moveTo>
                    <a:cubicBezTo>
                      <a:pt x="261731" y="298682"/>
                      <a:pt x="234019" y="261731"/>
                      <a:pt x="212464" y="230940"/>
                    </a:cubicBezTo>
                    <a:cubicBezTo>
                      <a:pt x="246336" y="221702"/>
                      <a:pt x="274048" y="203227"/>
                      <a:pt x="292523" y="178593"/>
                    </a:cubicBezTo>
                    <a:cubicBezTo>
                      <a:pt x="307919" y="157039"/>
                      <a:pt x="317157" y="135484"/>
                      <a:pt x="317157" y="113930"/>
                    </a:cubicBezTo>
                    <a:cubicBezTo>
                      <a:pt x="317157" y="98534"/>
                      <a:pt x="314078" y="83138"/>
                      <a:pt x="304840" y="67742"/>
                    </a:cubicBezTo>
                    <a:cubicBezTo>
                      <a:pt x="295603" y="52346"/>
                      <a:pt x="286365" y="36950"/>
                      <a:pt x="270969" y="27713"/>
                    </a:cubicBezTo>
                    <a:cubicBezTo>
                      <a:pt x="246336" y="9238"/>
                      <a:pt x="212464" y="0"/>
                      <a:pt x="169356" y="0"/>
                    </a:cubicBezTo>
                    <a:cubicBezTo>
                      <a:pt x="163197" y="0"/>
                      <a:pt x="153960" y="0"/>
                      <a:pt x="141643" y="0"/>
                    </a:cubicBezTo>
                    <a:cubicBezTo>
                      <a:pt x="117009" y="0"/>
                      <a:pt x="110851" y="0"/>
                      <a:pt x="110851" y="0"/>
                    </a:cubicBezTo>
                    <a:lnTo>
                      <a:pt x="0" y="0"/>
                    </a:lnTo>
                    <a:lnTo>
                      <a:pt x="12317" y="6158"/>
                    </a:lnTo>
                    <a:cubicBezTo>
                      <a:pt x="21554" y="12317"/>
                      <a:pt x="30792" y="18475"/>
                      <a:pt x="33871" y="27713"/>
                    </a:cubicBezTo>
                    <a:cubicBezTo>
                      <a:pt x="36950" y="40030"/>
                      <a:pt x="40030" y="58504"/>
                      <a:pt x="40030" y="89296"/>
                    </a:cubicBezTo>
                    <a:lnTo>
                      <a:pt x="40030" y="360266"/>
                    </a:lnTo>
                    <a:cubicBezTo>
                      <a:pt x="40030"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55426"/>
                    </a:lnTo>
                    <a:cubicBezTo>
                      <a:pt x="132405" y="52346"/>
                      <a:pt x="144722" y="49267"/>
                      <a:pt x="157039" y="49267"/>
                    </a:cubicBezTo>
                    <a:cubicBezTo>
                      <a:pt x="178593" y="49267"/>
                      <a:pt x="197068" y="55426"/>
                      <a:pt x="212464" y="67742"/>
                    </a:cubicBezTo>
                    <a:cubicBezTo>
                      <a:pt x="227860" y="80059"/>
                      <a:pt x="237098" y="98534"/>
                      <a:pt x="237098" y="120088"/>
                    </a:cubicBezTo>
                    <a:cubicBezTo>
                      <a:pt x="237098" y="169356"/>
                      <a:pt x="200148" y="200148"/>
                      <a:pt x="126247" y="212464"/>
                    </a:cubicBezTo>
                    <a:lnTo>
                      <a:pt x="120089" y="212464"/>
                    </a:lnTo>
                    <a:lnTo>
                      <a:pt x="123168" y="215544"/>
                    </a:lnTo>
                    <a:cubicBezTo>
                      <a:pt x="141643" y="246336"/>
                      <a:pt x="160118" y="274048"/>
                      <a:pt x="178593" y="298682"/>
                    </a:cubicBezTo>
                    <a:cubicBezTo>
                      <a:pt x="224781" y="366424"/>
                      <a:pt x="261731" y="409533"/>
                      <a:pt x="289444" y="431087"/>
                    </a:cubicBezTo>
                    <a:cubicBezTo>
                      <a:pt x="307919" y="443404"/>
                      <a:pt x="326395" y="449563"/>
                      <a:pt x="347949" y="449563"/>
                    </a:cubicBezTo>
                    <a:cubicBezTo>
                      <a:pt x="357186" y="449563"/>
                      <a:pt x="378741" y="449563"/>
                      <a:pt x="409533" y="446483"/>
                    </a:cubicBezTo>
                    <a:lnTo>
                      <a:pt x="421849" y="446483"/>
                    </a:lnTo>
                    <a:lnTo>
                      <a:pt x="412612" y="440325"/>
                    </a:lnTo>
                    <a:cubicBezTo>
                      <a:pt x="375662" y="421849"/>
                      <a:pt x="338711" y="387979"/>
                      <a:pt x="298682" y="341791"/>
                    </a:cubicBezTo>
                    <a:close/>
                  </a:path>
                </a:pathLst>
              </a:custGeom>
              <a:solidFill>
                <a:srgbClr val="FFFFFF"/>
              </a:solidFill>
              <a:ln w="30780" cap="flat">
                <a:noFill/>
                <a:prstDash val="solid"/>
                <a:miter/>
              </a:ln>
            </p:spPr>
            <p:txBody>
              <a:bodyPr rtlCol="0" anchor="ctr"/>
              <a:lstStyle/>
              <a:p>
                <a:endParaRPr lang="en-US" sz="8640"/>
              </a:p>
            </p:txBody>
          </p:sp>
          <p:sp>
            <p:nvSpPr>
              <p:cNvPr id="29" name="Freeform 28">
                <a:extLst>
                  <a:ext uri="{FF2B5EF4-FFF2-40B4-BE49-F238E27FC236}">
                    <a16:creationId xmlns:a16="http://schemas.microsoft.com/office/drawing/2014/main" id="{8CD596D0-5340-F3A5-B2F4-864DBC00BE22}"/>
                  </a:ext>
                </a:extLst>
              </p:cNvPr>
              <p:cNvSpPr/>
              <p:nvPr/>
            </p:nvSpPr>
            <p:spPr>
              <a:xfrm>
                <a:off x="3200171" y="8302107"/>
                <a:ext cx="360265" cy="455720"/>
              </a:xfrm>
              <a:custGeom>
                <a:avLst/>
                <a:gdLst>
                  <a:gd name="connsiteX0" fmla="*/ 317157 w 360265"/>
                  <a:gd name="connsiteY0" fmla="*/ 3079 h 455720"/>
                  <a:gd name="connsiteX1" fmla="*/ 64663 w 360265"/>
                  <a:gd name="connsiteY1" fmla="*/ 3079 h 455720"/>
                  <a:gd name="connsiteX2" fmla="*/ 30792 w 360265"/>
                  <a:gd name="connsiteY2" fmla="*/ 0 h 455720"/>
                  <a:gd name="connsiteX3" fmla="*/ 27713 w 360265"/>
                  <a:gd name="connsiteY3" fmla="*/ 0 h 455720"/>
                  <a:gd name="connsiteX4" fmla="*/ 0 w 360265"/>
                  <a:gd name="connsiteY4" fmla="*/ 92376 h 455720"/>
                  <a:gd name="connsiteX5" fmla="*/ 9237 w 360265"/>
                  <a:gd name="connsiteY5" fmla="*/ 86218 h 455720"/>
                  <a:gd name="connsiteX6" fmla="*/ 30792 w 360265"/>
                  <a:gd name="connsiteY6" fmla="*/ 70822 h 455720"/>
                  <a:gd name="connsiteX7" fmla="*/ 92376 w 360265"/>
                  <a:gd name="connsiteY7" fmla="*/ 61584 h 455720"/>
                  <a:gd name="connsiteX8" fmla="*/ 144722 w 360265"/>
                  <a:gd name="connsiteY8" fmla="*/ 64663 h 455720"/>
                  <a:gd name="connsiteX9" fmla="*/ 144722 w 360265"/>
                  <a:gd name="connsiteY9" fmla="*/ 366424 h 455720"/>
                  <a:gd name="connsiteX10" fmla="*/ 138564 w 360265"/>
                  <a:gd name="connsiteY10" fmla="*/ 424929 h 455720"/>
                  <a:gd name="connsiteX11" fmla="*/ 117009 w 360265"/>
                  <a:gd name="connsiteY11" fmla="*/ 449563 h 455720"/>
                  <a:gd name="connsiteX12" fmla="*/ 104693 w 360265"/>
                  <a:gd name="connsiteY12" fmla="*/ 455721 h 455720"/>
                  <a:gd name="connsiteX13" fmla="*/ 261731 w 360265"/>
                  <a:gd name="connsiteY13" fmla="*/ 455721 h 455720"/>
                  <a:gd name="connsiteX14" fmla="*/ 252494 w 360265"/>
                  <a:gd name="connsiteY14" fmla="*/ 449563 h 455720"/>
                  <a:gd name="connsiteX15" fmla="*/ 227860 w 360265"/>
                  <a:gd name="connsiteY15" fmla="*/ 424929 h 455720"/>
                  <a:gd name="connsiteX16" fmla="*/ 218623 w 360265"/>
                  <a:gd name="connsiteY16" fmla="*/ 375662 h 455720"/>
                  <a:gd name="connsiteX17" fmla="*/ 218623 w 360265"/>
                  <a:gd name="connsiteY17" fmla="*/ 67743 h 455720"/>
                  <a:gd name="connsiteX18" fmla="*/ 274048 w 360265"/>
                  <a:gd name="connsiteY18" fmla="*/ 64663 h 455720"/>
                  <a:gd name="connsiteX19" fmla="*/ 317157 w 360265"/>
                  <a:gd name="connsiteY19" fmla="*/ 70822 h 455720"/>
                  <a:gd name="connsiteX20" fmla="*/ 332553 w 360265"/>
                  <a:gd name="connsiteY20" fmla="*/ 86218 h 455720"/>
                  <a:gd name="connsiteX21" fmla="*/ 335632 w 360265"/>
                  <a:gd name="connsiteY21" fmla="*/ 92376 h 455720"/>
                  <a:gd name="connsiteX22" fmla="*/ 360266 w 360265"/>
                  <a:gd name="connsiteY22" fmla="*/ 0 h 455720"/>
                  <a:gd name="connsiteX23" fmla="*/ 354107 w 360265"/>
                  <a:gd name="connsiteY23" fmla="*/ 3079 h 455720"/>
                  <a:gd name="connsiteX24" fmla="*/ 317157 w 360265"/>
                  <a:gd name="connsiteY24" fmla="*/ 307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5720">
                    <a:moveTo>
                      <a:pt x="317157" y="3079"/>
                    </a:moveTo>
                    <a:lnTo>
                      <a:pt x="64663" y="3079"/>
                    </a:lnTo>
                    <a:cubicBezTo>
                      <a:pt x="46188" y="3079"/>
                      <a:pt x="36950" y="0"/>
                      <a:pt x="30792" y="0"/>
                    </a:cubicBezTo>
                    <a:lnTo>
                      <a:pt x="27713" y="0"/>
                    </a:lnTo>
                    <a:lnTo>
                      <a:pt x="0" y="92376"/>
                    </a:lnTo>
                    <a:lnTo>
                      <a:pt x="9237" y="86218"/>
                    </a:lnTo>
                    <a:cubicBezTo>
                      <a:pt x="18475" y="80059"/>
                      <a:pt x="24633" y="73901"/>
                      <a:pt x="30792" y="70822"/>
                    </a:cubicBezTo>
                    <a:cubicBezTo>
                      <a:pt x="46188" y="64663"/>
                      <a:pt x="64663" y="61584"/>
                      <a:pt x="92376" y="61584"/>
                    </a:cubicBezTo>
                    <a:cubicBezTo>
                      <a:pt x="110851" y="61584"/>
                      <a:pt x="126247" y="61584"/>
                      <a:pt x="144722" y="64663"/>
                    </a:cubicBezTo>
                    <a:lnTo>
                      <a:pt x="144722" y="366424"/>
                    </a:lnTo>
                    <a:cubicBezTo>
                      <a:pt x="144722" y="394137"/>
                      <a:pt x="141643" y="412612"/>
                      <a:pt x="138564" y="424929"/>
                    </a:cubicBezTo>
                    <a:cubicBezTo>
                      <a:pt x="135485" y="434167"/>
                      <a:pt x="126247" y="443404"/>
                      <a:pt x="117009" y="449563"/>
                    </a:cubicBezTo>
                    <a:lnTo>
                      <a:pt x="104693" y="455721"/>
                    </a:lnTo>
                    <a:lnTo>
                      <a:pt x="261731" y="455721"/>
                    </a:lnTo>
                    <a:lnTo>
                      <a:pt x="252494" y="449563"/>
                    </a:lnTo>
                    <a:cubicBezTo>
                      <a:pt x="240177" y="443404"/>
                      <a:pt x="234019" y="434167"/>
                      <a:pt x="227860" y="424929"/>
                    </a:cubicBezTo>
                    <a:cubicBezTo>
                      <a:pt x="221702" y="415691"/>
                      <a:pt x="218623" y="397216"/>
                      <a:pt x="218623" y="375662"/>
                    </a:cubicBezTo>
                    <a:lnTo>
                      <a:pt x="218623" y="67743"/>
                    </a:lnTo>
                    <a:cubicBezTo>
                      <a:pt x="255573" y="67743"/>
                      <a:pt x="270969" y="64663"/>
                      <a:pt x="274048" y="64663"/>
                    </a:cubicBezTo>
                    <a:cubicBezTo>
                      <a:pt x="295603" y="64663"/>
                      <a:pt x="307919" y="67743"/>
                      <a:pt x="317157" y="70822"/>
                    </a:cubicBezTo>
                    <a:cubicBezTo>
                      <a:pt x="323315" y="73901"/>
                      <a:pt x="329474" y="80059"/>
                      <a:pt x="332553" y="86218"/>
                    </a:cubicBezTo>
                    <a:lnTo>
                      <a:pt x="335632" y="92376"/>
                    </a:lnTo>
                    <a:lnTo>
                      <a:pt x="360266" y="0"/>
                    </a:lnTo>
                    <a:lnTo>
                      <a:pt x="354107" y="3079"/>
                    </a:lnTo>
                    <a:cubicBezTo>
                      <a:pt x="351028" y="0"/>
                      <a:pt x="338711" y="3079"/>
                      <a:pt x="317157" y="3079"/>
                    </a:cubicBezTo>
                    <a:close/>
                  </a:path>
                </a:pathLst>
              </a:custGeom>
              <a:solidFill>
                <a:srgbClr val="FFFFFF"/>
              </a:solidFill>
              <a:ln w="30780" cap="flat">
                <a:noFill/>
                <a:prstDash val="solid"/>
                <a:miter/>
              </a:ln>
            </p:spPr>
            <p:txBody>
              <a:bodyPr rtlCol="0" anchor="ctr"/>
              <a:lstStyle/>
              <a:p>
                <a:endParaRPr lang="en-US" sz="8640"/>
              </a:p>
            </p:txBody>
          </p:sp>
          <p:sp>
            <p:nvSpPr>
              <p:cNvPr id="30" name="Freeform 29">
                <a:extLst>
                  <a:ext uri="{FF2B5EF4-FFF2-40B4-BE49-F238E27FC236}">
                    <a16:creationId xmlns:a16="http://schemas.microsoft.com/office/drawing/2014/main" id="{2E7B2BCF-B490-7A6E-017A-2131E950BD9E}"/>
                  </a:ext>
                </a:extLst>
              </p:cNvPr>
              <p:cNvSpPr/>
              <p:nvPr/>
            </p:nvSpPr>
            <p:spPr>
              <a:xfrm>
                <a:off x="3569674" y="8305186"/>
                <a:ext cx="461879" cy="449562"/>
              </a:xfrm>
              <a:custGeom>
                <a:avLst/>
                <a:gdLst>
                  <a:gd name="connsiteX0" fmla="*/ 428008 w 461879"/>
                  <a:gd name="connsiteY0" fmla="*/ 30792 h 449562"/>
                  <a:gd name="connsiteX1" fmla="*/ 449562 w 461879"/>
                  <a:gd name="connsiteY1" fmla="*/ 6158 h 449562"/>
                  <a:gd name="connsiteX2" fmla="*/ 461879 w 461879"/>
                  <a:gd name="connsiteY2" fmla="*/ 0 h 449562"/>
                  <a:gd name="connsiteX3" fmla="*/ 307919 w 461879"/>
                  <a:gd name="connsiteY3" fmla="*/ 0 h 449562"/>
                  <a:gd name="connsiteX4" fmla="*/ 320236 w 461879"/>
                  <a:gd name="connsiteY4" fmla="*/ 6158 h 449562"/>
                  <a:gd name="connsiteX5" fmla="*/ 341791 w 461879"/>
                  <a:gd name="connsiteY5" fmla="*/ 27713 h 449562"/>
                  <a:gd name="connsiteX6" fmla="*/ 347949 w 461879"/>
                  <a:gd name="connsiteY6" fmla="*/ 89296 h 449562"/>
                  <a:gd name="connsiteX7" fmla="*/ 347949 w 461879"/>
                  <a:gd name="connsiteY7" fmla="*/ 178593 h 449562"/>
                  <a:gd name="connsiteX8" fmla="*/ 113930 w 461879"/>
                  <a:gd name="connsiteY8" fmla="*/ 178593 h 449562"/>
                  <a:gd name="connsiteX9" fmla="*/ 113930 w 461879"/>
                  <a:gd name="connsiteY9" fmla="*/ 89296 h 449562"/>
                  <a:gd name="connsiteX10" fmla="*/ 120089 w 461879"/>
                  <a:gd name="connsiteY10" fmla="*/ 30792 h 449562"/>
                  <a:gd name="connsiteX11" fmla="*/ 141643 w 461879"/>
                  <a:gd name="connsiteY11" fmla="*/ 6158 h 449562"/>
                  <a:gd name="connsiteX12" fmla="*/ 153960 w 461879"/>
                  <a:gd name="connsiteY12" fmla="*/ 0 h 449562"/>
                  <a:gd name="connsiteX13" fmla="*/ 0 w 461879"/>
                  <a:gd name="connsiteY13" fmla="*/ 0 h 449562"/>
                  <a:gd name="connsiteX14" fmla="*/ 12317 w 461879"/>
                  <a:gd name="connsiteY14" fmla="*/ 6158 h 449562"/>
                  <a:gd name="connsiteX15" fmla="*/ 33871 w 461879"/>
                  <a:gd name="connsiteY15" fmla="*/ 27713 h 449562"/>
                  <a:gd name="connsiteX16" fmla="*/ 40029 w 461879"/>
                  <a:gd name="connsiteY16" fmla="*/ 89296 h 449562"/>
                  <a:gd name="connsiteX17" fmla="*/ 40029 w 461879"/>
                  <a:gd name="connsiteY17" fmla="*/ 360266 h 449562"/>
                  <a:gd name="connsiteX18" fmla="*/ 33871 w 461879"/>
                  <a:gd name="connsiteY18" fmla="*/ 418771 h 449562"/>
                  <a:gd name="connsiteX19" fmla="*/ 12317 w 461879"/>
                  <a:gd name="connsiteY19" fmla="*/ 443404 h 449562"/>
                  <a:gd name="connsiteX20" fmla="*/ 0 w 461879"/>
                  <a:gd name="connsiteY20" fmla="*/ 449563 h 449562"/>
                  <a:gd name="connsiteX21" fmla="*/ 153960 w 461879"/>
                  <a:gd name="connsiteY21" fmla="*/ 449563 h 449562"/>
                  <a:gd name="connsiteX22" fmla="*/ 141643 w 461879"/>
                  <a:gd name="connsiteY22" fmla="*/ 443404 h 449562"/>
                  <a:gd name="connsiteX23" fmla="*/ 120089 w 461879"/>
                  <a:gd name="connsiteY23" fmla="*/ 421849 h 449562"/>
                  <a:gd name="connsiteX24" fmla="*/ 113930 w 461879"/>
                  <a:gd name="connsiteY24" fmla="*/ 360266 h 449562"/>
                  <a:gd name="connsiteX25" fmla="*/ 113930 w 461879"/>
                  <a:gd name="connsiteY25" fmla="*/ 237098 h 449562"/>
                  <a:gd name="connsiteX26" fmla="*/ 347949 w 461879"/>
                  <a:gd name="connsiteY26" fmla="*/ 237098 h 449562"/>
                  <a:gd name="connsiteX27" fmla="*/ 347949 w 461879"/>
                  <a:gd name="connsiteY27" fmla="*/ 360266 h 449562"/>
                  <a:gd name="connsiteX28" fmla="*/ 341791 w 461879"/>
                  <a:gd name="connsiteY28" fmla="*/ 418771 h 449562"/>
                  <a:gd name="connsiteX29" fmla="*/ 320236 w 461879"/>
                  <a:gd name="connsiteY29" fmla="*/ 443404 h 449562"/>
                  <a:gd name="connsiteX30" fmla="*/ 307919 w 461879"/>
                  <a:gd name="connsiteY30" fmla="*/ 449563 h 449562"/>
                  <a:gd name="connsiteX31" fmla="*/ 461879 w 461879"/>
                  <a:gd name="connsiteY31" fmla="*/ 449563 h 449562"/>
                  <a:gd name="connsiteX32" fmla="*/ 449562 w 461879"/>
                  <a:gd name="connsiteY32" fmla="*/ 443404 h 449562"/>
                  <a:gd name="connsiteX33" fmla="*/ 428008 w 461879"/>
                  <a:gd name="connsiteY33" fmla="*/ 421849 h 449562"/>
                  <a:gd name="connsiteX34" fmla="*/ 421849 w 461879"/>
                  <a:gd name="connsiteY34" fmla="*/ 360266 h 449562"/>
                  <a:gd name="connsiteX35" fmla="*/ 421849 w 461879"/>
                  <a:gd name="connsiteY35" fmla="*/ 89296 h 449562"/>
                  <a:gd name="connsiteX36" fmla="*/ 428008 w 461879"/>
                  <a:gd name="connsiteY36" fmla="*/ 30792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79" h="449562">
                    <a:moveTo>
                      <a:pt x="428008" y="30792"/>
                    </a:moveTo>
                    <a:cubicBezTo>
                      <a:pt x="431087" y="21554"/>
                      <a:pt x="440325" y="12317"/>
                      <a:pt x="449562" y="6158"/>
                    </a:cubicBezTo>
                    <a:lnTo>
                      <a:pt x="461879" y="0"/>
                    </a:lnTo>
                    <a:lnTo>
                      <a:pt x="307919" y="0"/>
                    </a:lnTo>
                    <a:lnTo>
                      <a:pt x="320236" y="6158"/>
                    </a:lnTo>
                    <a:cubicBezTo>
                      <a:pt x="329474" y="12317"/>
                      <a:pt x="338711" y="18475"/>
                      <a:pt x="341791" y="27713"/>
                    </a:cubicBezTo>
                    <a:cubicBezTo>
                      <a:pt x="347949" y="40030"/>
                      <a:pt x="347949" y="58504"/>
                      <a:pt x="347949" y="89296"/>
                    </a:cubicBezTo>
                    <a:lnTo>
                      <a:pt x="347949" y="178593"/>
                    </a:lnTo>
                    <a:lnTo>
                      <a:pt x="113930" y="178593"/>
                    </a:lnTo>
                    <a:lnTo>
                      <a:pt x="113930" y="89296"/>
                    </a:lnTo>
                    <a:cubicBezTo>
                      <a:pt x="113930" y="61584"/>
                      <a:pt x="117009" y="43109"/>
                      <a:pt x="120089" y="30792"/>
                    </a:cubicBezTo>
                    <a:cubicBezTo>
                      <a:pt x="123168" y="21554"/>
                      <a:pt x="132405" y="12317"/>
                      <a:pt x="141643" y="6158"/>
                    </a:cubicBezTo>
                    <a:lnTo>
                      <a:pt x="153960" y="0"/>
                    </a:lnTo>
                    <a:lnTo>
                      <a:pt x="0" y="0"/>
                    </a:lnTo>
                    <a:lnTo>
                      <a:pt x="12317" y="6158"/>
                    </a:lnTo>
                    <a:cubicBezTo>
                      <a:pt x="21554" y="12317"/>
                      <a:pt x="30792" y="18475"/>
                      <a:pt x="33871" y="27713"/>
                    </a:cubicBezTo>
                    <a:cubicBezTo>
                      <a:pt x="36950" y="40030"/>
                      <a:pt x="40029" y="58504"/>
                      <a:pt x="40029" y="89296"/>
                    </a:cubicBezTo>
                    <a:lnTo>
                      <a:pt x="40029" y="360266"/>
                    </a:lnTo>
                    <a:cubicBezTo>
                      <a:pt x="40029"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237098"/>
                    </a:lnTo>
                    <a:lnTo>
                      <a:pt x="347949" y="237098"/>
                    </a:lnTo>
                    <a:lnTo>
                      <a:pt x="347949" y="360266"/>
                    </a:lnTo>
                    <a:cubicBezTo>
                      <a:pt x="347949" y="387979"/>
                      <a:pt x="344870" y="406454"/>
                      <a:pt x="341791" y="418771"/>
                    </a:cubicBezTo>
                    <a:cubicBezTo>
                      <a:pt x="338711" y="428008"/>
                      <a:pt x="329474" y="437245"/>
                      <a:pt x="320236" y="443404"/>
                    </a:cubicBezTo>
                    <a:lnTo>
                      <a:pt x="307919" y="449563"/>
                    </a:lnTo>
                    <a:lnTo>
                      <a:pt x="461879" y="449563"/>
                    </a:lnTo>
                    <a:lnTo>
                      <a:pt x="449562" y="443404"/>
                    </a:lnTo>
                    <a:cubicBezTo>
                      <a:pt x="440325" y="437245"/>
                      <a:pt x="431087" y="431087"/>
                      <a:pt x="428008" y="421849"/>
                    </a:cubicBezTo>
                    <a:cubicBezTo>
                      <a:pt x="421849" y="409533"/>
                      <a:pt x="421849" y="391058"/>
                      <a:pt x="421849" y="360266"/>
                    </a:cubicBezTo>
                    <a:lnTo>
                      <a:pt x="421849" y="89296"/>
                    </a:lnTo>
                    <a:cubicBezTo>
                      <a:pt x="421849" y="61584"/>
                      <a:pt x="421849" y="43109"/>
                      <a:pt x="428008" y="30792"/>
                    </a:cubicBezTo>
                    <a:close/>
                  </a:path>
                </a:pathLst>
              </a:custGeom>
              <a:solidFill>
                <a:srgbClr val="FFFFFF"/>
              </a:solidFill>
              <a:ln w="30780" cap="flat">
                <a:noFill/>
                <a:prstDash val="solid"/>
                <a:miter/>
              </a:ln>
            </p:spPr>
            <p:txBody>
              <a:bodyPr rtlCol="0" anchor="ctr"/>
              <a:lstStyle/>
              <a:p>
                <a:endParaRPr lang="en-US" sz="8640"/>
              </a:p>
            </p:txBody>
          </p:sp>
          <p:sp>
            <p:nvSpPr>
              <p:cNvPr id="31" name="Freeform 30">
                <a:extLst>
                  <a:ext uri="{FF2B5EF4-FFF2-40B4-BE49-F238E27FC236}">
                    <a16:creationId xmlns:a16="http://schemas.microsoft.com/office/drawing/2014/main" id="{60346CB7-1C75-4A8E-DA1B-35A704F425BA}"/>
                  </a:ext>
                </a:extLst>
              </p:cNvPr>
              <p:cNvSpPr/>
              <p:nvPr/>
            </p:nvSpPr>
            <p:spPr>
              <a:xfrm>
                <a:off x="4225542" y="8305186"/>
                <a:ext cx="431087" cy="449562"/>
              </a:xfrm>
              <a:custGeom>
                <a:avLst/>
                <a:gdLst>
                  <a:gd name="connsiteX0" fmla="*/ 391058 w 431087"/>
                  <a:gd name="connsiteY0" fmla="*/ 98534 h 449562"/>
                  <a:gd name="connsiteX1" fmla="*/ 283286 w 431087"/>
                  <a:gd name="connsiteY1" fmla="*/ 15396 h 449562"/>
                  <a:gd name="connsiteX2" fmla="*/ 175514 w 431087"/>
                  <a:gd name="connsiteY2" fmla="*/ 0 h 449562"/>
                  <a:gd name="connsiteX3" fmla="*/ 123168 w 431087"/>
                  <a:gd name="connsiteY3" fmla="*/ 0 h 449562"/>
                  <a:gd name="connsiteX4" fmla="*/ 80059 w 431087"/>
                  <a:gd name="connsiteY4" fmla="*/ 0 h 449562"/>
                  <a:gd name="connsiteX5" fmla="*/ 0 w 431087"/>
                  <a:gd name="connsiteY5" fmla="*/ 0 h 449562"/>
                  <a:gd name="connsiteX6" fmla="*/ 12317 w 431087"/>
                  <a:gd name="connsiteY6" fmla="*/ 6158 h 449562"/>
                  <a:gd name="connsiteX7" fmla="*/ 33871 w 431087"/>
                  <a:gd name="connsiteY7" fmla="*/ 27713 h 449562"/>
                  <a:gd name="connsiteX8" fmla="*/ 40030 w 431087"/>
                  <a:gd name="connsiteY8" fmla="*/ 89296 h 449562"/>
                  <a:gd name="connsiteX9" fmla="*/ 40030 w 431087"/>
                  <a:gd name="connsiteY9" fmla="*/ 357187 h 449562"/>
                  <a:gd name="connsiteX10" fmla="*/ 27713 w 431087"/>
                  <a:gd name="connsiteY10" fmla="*/ 428008 h 449562"/>
                  <a:gd name="connsiteX11" fmla="*/ 12317 w 431087"/>
                  <a:gd name="connsiteY11" fmla="*/ 443404 h 449562"/>
                  <a:gd name="connsiteX12" fmla="*/ 6159 w 431087"/>
                  <a:gd name="connsiteY12" fmla="*/ 449563 h 449562"/>
                  <a:gd name="connsiteX13" fmla="*/ 123168 w 431087"/>
                  <a:gd name="connsiteY13" fmla="*/ 449563 h 449562"/>
                  <a:gd name="connsiteX14" fmla="*/ 237098 w 431087"/>
                  <a:gd name="connsiteY14" fmla="*/ 443404 h 449562"/>
                  <a:gd name="connsiteX15" fmla="*/ 354107 w 431087"/>
                  <a:gd name="connsiteY15" fmla="*/ 391058 h 449562"/>
                  <a:gd name="connsiteX16" fmla="*/ 431087 w 431087"/>
                  <a:gd name="connsiteY16" fmla="*/ 218623 h 449562"/>
                  <a:gd name="connsiteX17" fmla="*/ 391058 w 431087"/>
                  <a:gd name="connsiteY17" fmla="*/ 98534 h 449562"/>
                  <a:gd name="connsiteX18" fmla="*/ 347949 w 431087"/>
                  <a:gd name="connsiteY18" fmla="*/ 224781 h 449562"/>
                  <a:gd name="connsiteX19" fmla="*/ 280207 w 431087"/>
                  <a:gd name="connsiteY19" fmla="*/ 360266 h 449562"/>
                  <a:gd name="connsiteX20" fmla="*/ 157039 w 431087"/>
                  <a:gd name="connsiteY20" fmla="*/ 387979 h 449562"/>
                  <a:gd name="connsiteX21" fmla="*/ 110851 w 431087"/>
                  <a:gd name="connsiteY21" fmla="*/ 384899 h 449562"/>
                  <a:gd name="connsiteX22" fmla="*/ 110851 w 431087"/>
                  <a:gd name="connsiteY22" fmla="*/ 55426 h 449562"/>
                  <a:gd name="connsiteX23" fmla="*/ 169356 w 431087"/>
                  <a:gd name="connsiteY23" fmla="*/ 49267 h 449562"/>
                  <a:gd name="connsiteX24" fmla="*/ 326395 w 431087"/>
                  <a:gd name="connsiteY24" fmla="*/ 135484 h 449562"/>
                  <a:gd name="connsiteX25" fmla="*/ 347949 w 431087"/>
                  <a:gd name="connsiteY25" fmla="*/ 22478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1087" h="449562">
                    <a:moveTo>
                      <a:pt x="391058" y="98534"/>
                    </a:moveTo>
                    <a:cubicBezTo>
                      <a:pt x="366424" y="61584"/>
                      <a:pt x="329474" y="33871"/>
                      <a:pt x="283286" y="15396"/>
                    </a:cubicBezTo>
                    <a:cubicBezTo>
                      <a:pt x="255573" y="3079"/>
                      <a:pt x="218623" y="0"/>
                      <a:pt x="175514" y="0"/>
                    </a:cubicBezTo>
                    <a:cubicBezTo>
                      <a:pt x="160118" y="0"/>
                      <a:pt x="144722" y="0"/>
                      <a:pt x="123168" y="0"/>
                    </a:cubicBezTo>
                    <a:cubicBezTo>
                      <a:pt x="104693" y="0"/>
                      <a:pt x="89297" y="0"/>
                      <a:pt x="80059" y="0"/>
                    </a:cubicBezTo>
                    <a:lnTo>
                      <a:pt x="0" y="0"/>
                    </a:lnTo>
                    <a:lnTo>
                      <a:pt x="12317" y="6158"/>
                    </a:lnTo>
                    <a:cubicBezTo>
                      <a:pt x="21554" y="12317"/>
                      <a:pt x="30792" y="18475"/>
                      <a:pt x="33871" y="27713"/>
                    </a:cubicBezTo>
                    <a:cubicBezTo>
                      <a:pt x="36950" y="40030"/>
                      <a:pt x="40030" y="58504"/>
                      <a:pt x="40030" y="89296"/>
                    </a:cubicBezTo>
                    <a:lnTo>
                      <a:pt x="40030" y="357187"/>
                    </a:lnTo>
                    <a:cubicBezTo>
                      <a:pt x="40030" y="397216"/>
                      <a:pt x="36950" y="418771"/>
                      <a:pt x="27713" y="428008"/>
                    </a:cubicBezTo>
                    <a:cubicBezTo>
                      <a:pt x="24634" y="431087"/>
                      <a:pt x="18475" y="434167"/>
                      <a:pt x="12317" y="443404"/>
                    </a:cubicBezTo>
                    <a:lnTo>
                      <a:pt x="6159" y="449563"/>
                    </a:lnTo>
                    <a:lnTo>
                      <a:pt x="123168" y="449563"/>
                    </a:lnTo>
                    <a:cubicBezTo>
                      <a:pt x="169356" y="449563"/>
                      <a:pt x="209385" y="446483"/>
                      <a:pt x="237098" y="443404"/>
                    </a:cubicBezTo>
                    <a:cubicBezTo>
                      <a:pt x="280207" y="440325"/>
                      <a:pt x="320236" y="421849"/>
                      <a:pt x="354107" y="391058"/>
                    </a:cubicBezTo>
                    <a:cubicBezTo>
                      <a:pt x="406454" y="344870"/>
                      <a:pt x="431087" y="289444"/>
                      <a:pt x="431087" y="218623"/>
                    </a:cubicBezTo>
                    <a:cubicBezTo>
                      <a:pt x="428008" y="172435"/>
                      <a:pt x="415691" y="132405"/>
                      <a:pt x="391058" y="98534"/>
                    </a:cubicBezTo>
                    <a:close/>
                    <a:moveTo>
                      <a:pt x="347949" y="224781"/>
                    </a:moveTo>
                    <a:cubicBezTo>
                      <a:pt x="347949" y="283286"/>
                      <a:pt x="326395" y="329474"/>
                      <a:pt x="280207" y="360266"/>
                    </a:cubicBezTo>
                    <a:cubicBezTo>
                      <a:pt x="252494" y="378741"/>
                      <a:pt x="212464" y="387979"/>
                      <a:pt x="157039" y="387979"/>
                    </a:cubicBezTo>
                    <a:cubicBezTo>
                      <a:pt x="141643" y="387979"/>
                      <a:pt x="126247" y="387979"/>
                      <a:pt x="110851" y="384899"/>
                    </a:cubicBezTo>
                    <a:lnTo>
                      <a:pt x="110851" y="55426"/>
                    </a:lnTo>
                    <a:cubicBezTo>
                      <a:pt x="132405" y="52346"/>
                      <a:pt x="150881" y="49267"/>
                      <a:pt x="169356" y="49267"/>
                    </a:cubicBezTo>
                    <a:cubicBezTo>
                      <a:pt x="246336" y="49267"/>
                      <a:pt x="298682" y="76980"/>
                      <a:pt x="326395" y="135484"/>
                    </a:cubicBezTo>
                    <a:cubicBezTo>
                      <a:pt x="341791" y="163197"/>
                      <a:pt x="347949" y="193989"/>
                      <a:pt x="347949" y="224781"/>
                    </a:cubicBezTo>
                    <a:close/>
                  </a:path>
                </a:pathLst>
              </a:custGeom>
              <a:solidFill>
                <a:srgbClr val="FFFFFF"/>
              </a:solidFill>
              <a:ln w="30780" cap="flat">
                <a:noFill/>
                <a:prstDash val="solid"/>
                <a:miter/>
              </a:ln>
            </p:spPr>
            <p:txBody>
              <a:bodyPr rtlCol="0" anchor="ctr"/>
              <a:lstStyle/>
              <a:p>
                <a:endParaRPr lang="en-US" sz="8640"/>
              </a:p>
            </p:txBody>
          </p:sp>
          <p:sp>
            <p:nvSpPr>
              <p:cNvPr id="32" name="Freeform 31">
                <a:extLst>
                  <a:ext uri="{FF2B5EF4-FFF2-40B4-BE49-F238E27FC236}">
                    <a16:creationId xmlns:a16="http://schemas.microsoft.com/office/drawing/2014/main" id="{1E511BCC-5632-10CA-36D7-5130D592A8B5}"/>
                  </a:ext>
                </a:extLst>
              </p:cNvPr>
              <p:cNvSpPr/>
              <p:nvPr/>
            </p:nvSpPr>
            <p:spPr>
              <a:xfrm>
                <a:off x="4610442" y="8302107"/>
                <a:ext cx="501908" cy="455720"/>
              </a:xfrm>
              <a:custGeom>
                <a:avLst/>
                <a:gdLst>
                  <a:gd name="connsiteX0" fmla="*/ 452641 w 501908"/>
                  <a:gd name="connsiteY0" fmla="*/ 406454 h 455720"/>
                  <a:gd name="connsiteX1" fmla="*/ 428008 w 501908"/>
                  <a:gd name="connsiteY1" fmla="*/ 354107 h 455720"/>
                  <a:gd name="connsiteX2" fmla="*/ 286365 w 501908"/>
                  <a:gd name="connsiteY2" fmla="*/ 3079 h 455720"/>
                  <a:gd name="connsiteX3" fmla="*/ 286365 w 501908"/>
                  <a:gd name="connsiteY3" fmla="*/ 0 h 455720"/>
                  <a:gd name="connsiteX4" fmla="*/ 163197 w 501908"/>
                  <a:gd name="connsiteY4" fmla="*/ 0 h 455720"/>
                  <a:gd name="connsiteX5" fmla="*/ 175514 w 501908"/>
                  <a:gd name="connsiteY5" fmla="*/ 6159 h 455720"/>
                  <a:gd name="connsiteX6" fmla="*/ 193989 w 501908"/>
                  <a:gd name="connsiteY6" fmla="*/ 30792 h 455720"/>
                  <a:gd name="connsiteX7" fmla="*/ 187831 w 501908"/>
                  <a:gd name="connsiteY7" fmla="*/ 58505 h 455720"/>
                  <a:gd name="connsiteX8" fmla="*/ 70822 w 501908"/>
                  <a:gd name="connsiteY8" fmla="*/ 354107 h 455720"/>
                  <a:gd name="connsiteX9" fmla="*/ 52346 w 501908"/>
                  <a:gd name="connsiteY9" fmla="*/ 397216 h 455720"/>
                  <a:gd name="connsiteX10" fmla="*/ 36950 w 501908"/>
                  <a:gd name="connsiteY10" fmla="*/ 421850 h 455720"/>
                  <a:gd name="connsiteX11" fmla="*/ 9238 w 501908"/>
                  <a:gd name="connsiteY11" fmla="*/ 446483 h 455720"/>
                  <a:gd name="connsiteX12" fmla="*/ 0 w 501908"/>
                  <a:gd name="connsiteY12" fmla="*/ 452642 h 455720"/>
                  <a:gd name="connsiteX13" fmla="*/ 147801 w 501908"/>
                  <a:gd name="connsiteY13" fmla="*/ 452642 h 455720"/>
                  <a:gd name="connsiteX14" fmla="*/ 135485 w 501908"/>
                  <a:gd name="connsiteY14" fmla="*/ 446483 h 455720"/>
                  <a:gd name="connsiteX15" fmla="*/ 113930 w 501908"/>
                  <a:gd name="connsiteY15" fmla="*/ 418771 h 455720"/>
                  <a:gd name="connsiteX16" fmla="*/ 120089 w 501908"/>
                  <a:gd name="connsiteY16" fmla="*/ 384899 h 455720"/>
                  <a:gd name="connsiteX17" fmla="*/ 157039 w 501908"/>
                  <a:gd name="connsiteY17" fmla="*/ 286365 h 455720"/>
                  <a:gd name="connsiteX18" fmla="*/ 320236 w 501908"/>
                  <a:gd name="connsiteY18" fmla="*/ 286365 h 455720"/>
                  <a:gd name="connsiteX19" fmla="*/ 360266 w 501908"/>
                  <a:gd name="connsiteY19" fmla="*/ 387979 h 455720"/>
                  <a:gd name="connsiteX20" fmla="*/ 372583 w 501908"/>
                  <a:gd name="connsiteY20" fmla="*/ 424929 h 455720"/>
                  <a:gd name="connsiteX21" fmla="*/ 366424 w 501908"/>
                  <a:gd name="connsiteY21" fmla="*/ 440325 h 455720"/>
                  <a:gd name="connsiteX22" fmla="*/ 351028 w 501908"/>
                  <a:gd name="connsiteY22" fmla="*/ 449563 h 455720"/>
                  <a:gd name="connsiteX23" fmla="*/ 338711 w 501908"/>
                  <a:gd name="connsiteY23" fmla="*/ 455721 h 455720"/>
                  <a:gd name="connsiteX24" fmla="*/ 501909 w 501908"/>
                  <a:gd name="connsiteY24" fmla="*/ 455721 h 455720"/>
                  <a:gd name="connsiteX25" fmla="*/ 492671 w 501908"/>
                  <a:gd name="connsiteY25" fmla="*/ 449563 h 455720"/>
                  <a:gd name="connsiteX26" fmla="*/ 452641 w 501908"/>
                  <a:gd name="connsiteY26" fmla="*/ 406454 h 455720"/>
                  <a:gd name="connsiteX27" fmla="*/ 301761 w 501908"/>
                  <a:gd name="connsiteY27" fmla="*/ 234019 h 455720"/>
                  <a:gd name="connsiteX28" fmla="*/ 175514 w 501908"/>
                  <a:gd name="connsiteY28" fmla="*/ 234019 h 455720"/>
                  <a:gd name="connsiteX29" fmla="*/ 240177 w 501908"/>
                  <a:gd name="connsiteY29" fmla="*/ 70822 h 455720"/>
                  <a:gd name="connsiteX30" fmla="*/ 301761 w 501908"/>
                  <a:gd name="connsiteY30" fmla="*/ 23401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5720">
                    <a:moveTo>
                      <a:pt x="452641" y="406454"/>
                    </a:moveTo>
                    <a:cubicBezTo>
                      <a:pt x="446483" y="397216"/>
                      <a:pt x="440325"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2" y="354107"/>
                    </a:lnTo>
                    <a:cubicBezTo>
                      <a:pt x="61584" y="375662"/>
                      <a:pt x="55426" y="387979"/>
                      <a:pt x="52346" y="397216"/>
                    </a:cubicBezTo>
                    <a:cubicBezTo>
                      <a:pt x="49267" y="406454"/>
                      <a:pt x="43109" y="412612"/>
                      <a:pt x="36950" y="421850"/>
                    </a:cubicBezTo>
                    <a:cubicBezTo>
                      <a:pt x="30792" y="431087"/>
                      <a:pt x="18475" y="437246"/>
                      <a:pt x="9238" y="446483"/>
                    </a:cubicBezTo>
                    <a:lnTo>
                      <a:pt x="0" y="452642"/>
                    </a:lnTo>
                    <a:lnTo>
                      <a:pt x="147801" y="452642"/>
                    </a:lnTo>
                    <a:lnTo>
                      <a:pt x="135485" y="446483"/>
                    </a:lnTo>
                    <a:cubicBezTo>
                      <a:pt x="120089" y="437246"/>
                      <a:pt x="113930" y="428008"/>
                      <a:pt x="113930" y="418771"/>
                    </a:cubicBezTo>
                    <a:cubicBezTo>
                      <a:pt x="113930" y="409533"/>
                      <a:pt x="117009" y="400295"/>
                      <a:pt x="120089" y="384899"/>
                    </a:cubicBezTo>
                    <a:lnTo>
                      <a:pt x="157039" y="286365"/>
                    </a:lnTo>
                    <a:lnTo>
                      <a:pt x="320236" y="286365"/>
                    </a:lnTo>
                    <a:lnTo>
                      <a:pt x="360266" y="387979"/>
                    </a:lnTo>
                    <a:cubicBezTo>
                      <a:pt x="369503" y="412612"/>
                      <a:pt x="372583" y="421850"/>
                      <a:pt x="372583" y="424929"/>
                    </a:cubicBezTo>
                    <a:cubicBezTo>
                      <a:pt x="372583" y="431087"/>
                      <a:pt x="369503" y="434167"/>
                      <a:pt x="366424" y="440325"/>
                    </a:cubicBezTo>
                    <a:cubicBezTo>
                      <a:pt x="363345" y="443404"/>
                      <a:pt x="360266" y="446483"/>
                      <a:pt x="351028" y="449563"/>
                    </a:cubicBezTo>
                    <a:lnTo>
                      <a:pt x="338711" y="455721"/>
                    </a:lnTo>
                    <a:lnTo>
                      <a:pt x="501909" y="455721"/>
                    </a:lnTo>
                    <a:lnTo>
                      <a:pt x="492671" y="449563"/>
                    </a:lnTo>
                    <a:cubicBezTo>
                      <a:pt x="477275" y="434167"/>
                      <a:pt x="464958" y="421850"/>
                      <a:pt x="452641" y="406454"/>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8640"/>
              </a:p>
            </p:txBody>
          </p:sp>
          <p:sp>
            <p:nvSpPr>
              <p:cNvPr id="33" name="Freeform 32">
                <a:extLst>
                  <a:ext uri="{FF2B5EF4-FFF2-40B4-BE49-F238E27FC236}">
                    <a16:creationId xmlns:a16="http://schemas.microsoft.com/office/drawing/2014/main" id="{2A7B657D-BD28-A2A7-F471-43DCB3BDA2DB}"/>
                  </a:ext>
                </a:extLst>
              </p:cNvPr>
              <p:cNvSpPr/>
              <p:nvPr/>
            </p:nvSpPr>
            <p:spPr>
              <a:xfrm>
                <a:off x="5250914" y="8305186"/>
                <a:ext cx="301761" cy="452641"/>
              </a:xfrm>
              <a:custGeom>
                <a:avLst/>
                <a:gdLst>
                  <a:gd name="connsiteX0" fmla="*/ 240177 w 301761"/>
                  <a:gd name="connsiteY0" fmla="*/ 397216 h 452641"/>
                  <a:gd name="connsiteX1" fmla="*/ 190910 w 301761"/>
                  <a:gd name="connsiteY1" fmla="*/ 341791 h 452641"/>
                  <a:gd name="connsiteX2" fmla="*/ 95455 w 301761"/>
                  <a:gd name="connsiteY2" fmla="*/ 215544 h 452641"/>
                  <a:gd name="connsiteX3" fmla="*/ 83138 w 301761"/>
                  <a:gd name="connsiteY3" fmla="*/ 200148 h 452641"/>
                  <a:gd name="connsiteX4" fmla="*/ 240177 w 301761"/>
                  <a:gd name="connsiteY4" fmla="*/ 0 h 452641"/>
                  <a:gd name="connsiteX5" fmla="*/ 101613 w 301761"/>
                  <a:gd name="connsiteY5" fmla="*/ 0 h 452641"/>
                  <a:gd name="connsiteX6" fmla="*/ 110851 w 301761"/>
                  <a:gd name="connsiteY6" fmla="*/ 6158 h 452641"/>
                  <a:gd name="connsiteX7" fmla="*/ 129326 w 301761"/>
                  <a:gd name="connsiteY7" fmla="*/ 30792 h 452641"/>
                  <a:gd name="connsiteX8" fmla="*/ 95455 w 301761"/>
                  <a:gd name="connsiteY8" fmla="*/ 89296 h 452641"/>
                  <a:gd name="connsiteX9" fmla="*/ 0 w 301761"/>
                  <a:gd name="connsiteY9" fmla="*/ 215544 h 452641"/>
                  <a:gd name="connsiteX10" fmla="*/ 3079 w 301761"/>
                  <a:gd name="connsiteY10" fmla="*/ 218623 h 452641"/>
                  <a:gd name="connsiteX11" fmla="*/ 76980 w 301761"/>
                  <a:gd name="connsiteY11" fmla="*/ 320236 h 452641"/>
                  <a:gd name="connsiteX12" fmla="*/ 160118 w 301761"/>
                  <a:gd name="connsiteY12" fmla="*/ 428008 h 452641"/>
                  <a:gd name="connsiteX13" fmla="*/ 227860 w 301761"/>
                  <a:gd name="connsiteY13" fmla="*/ 452641 h 452641"/>
                  <a:gd name="connsiteX14" fmla="*/ 292523 w 301761"/>
                  <a:gd name="connsiteY14" fmla="*/ 449563 h 452641"/>
                  <a:gd name="connsiteX15" fmla="*/ 301761 w 301761"/>
                  <a:gd name="connsiteY15" fmla="*/ 449563 h 452641"/>
                  <a:gd name="connsiteX16" fmla="*/ 295603 w 301761"/>
                  <a:gd name="connsiteY16" fmla="*/ 443404 h 452641"/>
                  <a:gd name="connsiteX17" fmla="*/ 240177 w 301761"/>
                  <a:gd name="connsiteY17" fmla="*/ 397216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761" h="452641">
                    <a:moveTo>
                      <a:pt x="240177" y="397216"/>
                    </a:moveTo>
                    <a:cubicBezTo>
                      <a:pt x="227860" y="384899"/>
                      <a:pt x="212464" y="369503"/>
                      <a:pt x="190910" y="341791"/>
                    </a:cubicBezTo>
                    <a:cubicBezTo>
                      <a:pt x="175514" y="323315"/>
                      <a:pt x="144722" y="277127"/>
                      <a:pt x="95455" y="215544"/>
                    </a:cubicBezTo>
                    <a:lnTo>
                      <a:pt x="83138" y="200148"/>
                    </a:lnTo>
                    <a:lnTo>
                      <a:pt x="240177" y="0"/>
                    </a:lnTo>
                    <a:lnTo>
                      <a:pt x="101613" y="0"/>
                    </a:lnTo>
                    <a:lnTo>
                      <a:pt x="110851" y="6158"/>
                    </a:lnTo>
                    <a:cubicBezTo>
                      <a:pt x="123168" y="15396"/>
                      <a:pt x="129326" y="21554"/>
                      <a:pt x="129326" y="30792"/>
                    </a:cubicBezTo>
                    <a:cubicBezTo>
                      <a:pt x="129326" y="36950"/>
                      <a:pt x="123168" y="52346"/>
                      <a:pt x="95455" y="89296"/>
                    </a:cubicBezTo>
                    <a:lnTo>
                      <a:pt x="0" y="215544"/>
                    </a:lnTo>
                    <a:lnTo>
                      <a:pt x="3079" y="218623"/>
                    </a:lnTo>
                    <a:cubicBezTo>
                      <a:pt x="15396" y="234019"/>
                      <a:pt x="40030" y="267890"/>
                      <a:pt x="76980" y="320236"/>
                    </a:cubicBezTo>
                    <a:cubicBezTo>
                      <a:pt x="120088" y="381820"/>
                      <a:pt x="147801" y="415691"/>
                      <a:pt x="160118" y="428008"/>
                    </a:cubicBezTo>
                    <a:cubicBezTo>
                      <a:pt x="178593" y="443404"/>
                      <a:pt x="200148" y="452641"/>
                      <a:pt x="227860" y="452641"/>
                    </a:cubicBezTo>
                    <a:cubicBezTo>
                      <a:pt x="252494" y="452641"/>
                      <a:pt x="274048" y="452641"/>
                      <a:pt x="292523" y="449563"/>
                    </a:cubicBezTo>
                    <a:lnTo>
                      <a:pt x="301761" y="449563"/>
                    </a:lnTo>
                    <a:lnTo>
                      <a:pt x="295603" y="443404"/>
                    </a:lnTo>
                    <a:cubicBezTo>
                      <a:pt x="274048" y="424929"/>
                      <a:pt x="252494" y="409533"/>
                      <a:pt x="240177" y="397216"/>
                    </a:cubicBezTo>
                    <a:close/>
                  </a:path>
                </a:pathLst>
              </a:custGeom>
              <a:solidFill>
                <a:srgbClr val="FFFFFF"/>
              </a:solidFill>
              <a:ln w="30780" cap="flat">
                <a:noFill/>
                <a:prstDash val="solid"/>
                <a:miter/>
              </a:ln>
            </p:spPr>
            <p:txBody>
              <a:bodyPr rtlCol="0" anchor="ctr"/>
              <a:lstStyle/>
              <a:p>
                <a:endParaRPr lang="en-US" sz="8640"/>
              </a:p>
            </p:txBody>
          </p:sp>
          <p:sp>
            <p:nvSpPr>
              <p:cNvPr id="34" name="Freeform 33">
                <a:extLst>
                  <a:ext uri="{FF2B5EF4-FFF2-40B4-BE49-F238E27FC236}">
                    <a16:creationId xmlns:a16="http://schemas.microsoft.com/office/drawing/2014/main" id="{9E7D9A79-9944-60F5-90A6-375864D0EC83}"/>
                  </a:ext>
                </a:extLst>
              </p:cNvPr>
              <p:cNvSpPr/>
              <p:nvPr/>
            </p:nvSpPr>
            <p:spPr>
              <a:xfrm>
                <a:off x="5140063" y="8302107"/>
                <a:ext cx="153959" cy="449562"/>
              </a:xfrm>
              <a:custGeom>
                <a:avLst/>
                <a:gdLst>
                  <a:gd name="connsiteX0" fmla="*/ 120089 w 153959"/>
                  <a:gd name="connsiteY0" fmla="*/ 421850 h 449562"/>
                  <a:gd name="connsiteX1" fmla="*/ 113931 w 153959"/>
                  <a:gd name="connsiteY1" fmla="*/ 360266 h 449562"/>
                  <a:gd name="connsiteX2" fmla="*/ 113931 w 153959"/>
                  <a:gd name="connsiteY2" fmla="*/ 89297 h 449562"/>
                  <a:gd name="connsiteX3" fmla="*/ 120089 w 153959"/>
                  <a:gd name="connsiteY3" fmla="*/ 30792 h 449562"/>
                  <a:gd name="connsiteX4" fmla="*/ 141643 w 153959"/>
                  <a:gd name="connsiteY4" fmla="*/ 6159 h 449562"/>
                  <a:gd name="connsiteX5" fmla="*/ 153960 w 153959"/>
                  <a:gd name="connsiteY5" fmla="*/ 0 h 449562"/>
                  <a:gd name="connsiteX6" fmla="*/ 0 w 153959"/>
                  <a:gd name="connsiteY6" fmla="*/ 0 h 449562"/>
                  <a:gd name="connsiteX7" fmla="*/ 12317 w 153959"/>
                  <a:gd name="connsiteY7" fmla="*/ 6159 h 449562"/>
                  <a:gd name="connsiteX8" fmla="*/ 33871 w 153959"/>
                  <a:gd name="connsiteY8" fmla="*/ 27713 h 449562"/>
                  <a:gd name="connsiteX9" fmla="*/ 40030 w 153959"/>
                  <a:gd name="connsiteY9" fmla="*/ 89297 h 449562"/>
                  <a:gd name="connsiteX10" fmla="*/ 40030 w 153959"/>
                  <a:gd name="connsiteY10" fmla="*/ 360266 h 449562"/>
                  <a:gd name="connsiteX11" fmla="*/ 33871 w 153959"/>
                  <a:gd name="connsiteY11" fmla="*/ 418771 h 449562"/>
                  <a:gd name="connsiteX12" fmla="*/ 12317 w 153959"/>
                  <a:gd name="connsiteY12" fmla="*/ 443404 h 449562"/>
                  <a:gd name="connsiteX13" fmla="*/ 0 w 153959"/>
                  <a:gd name="connsiteY13" fmla="*/ 449563 h 449562"/>
                  <a:gd name="connsiteX14" fmla="*/ 153960 w 153959"/>
                  <a:gd name="connsiteY14" fmla="*/ 449563 h 449562"/>
                  <a:gd name="connsiteX15" fmla="*/ 141643 w 153959"/>
                  <a:gd name="connsiteY15" fmla="*/ 443404 h 449562"/>
                  <a:gd name="connsiteX16" fmla="*/ 120089 w 153959"/>
                  <a:gd name="connsiteY16" fmla="*/ 421850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959" h="449562">
                    <a:moveTo>
                      <a:pt x="120089" y="421850"/>
                    </a:moveTo>
                    <a:cubicBezTo>
                      <a:pt x="117009" y="409533"/>
                      <a:pt x="113931" y="391058"/>
                      <a:pt x="113931" y="360266"/>
                    </a:cubicBezTo>
                    <a:lnTo>
                      <a:pt x="113931" y="89297"/>
                    </a:lnTo>
                    <a:cubicBezTo>
                      <a:pt x="113931" y="61584"/>
                      <a:pt x="117009" y="43109"/>
                      <a:pt x="120089" y="30792"/>
                    </a:cubicBezTo>
                    <a:cubicBezTo>
                      <a:pt x="123168" y="21555"/>
                      <a:pt x="132405" y="12317"/>
                      <a:pt x="141643" y="6159"/>
                    </a:cubicBezTo>
                    <a:lnTo>
                      <a:pt x="153960" y="0"/>
                    </a:lnTo>
                    <a:lnTo>
                      <a:pt x="0" y="0"/>
                    </a:lnTo>
                    <a:lnTo>
                      <a:pt x="12317" y="6159"/>
                    </a:lnTo>
                    <a:cubicBezTo>
                      <a:pt x="21555" y="12317"/>
                      <a:pt x="30792" y="18475"/>
                      <a:pt x="33871" y="27713"/>
                    </a:cubicBezTo>
                    <a:cubicBezTo>
                      <a:pt x="36951" y="40030"/>
                      <a:pt x="40030" y="58505"/>
                      <a:pt x="40030" y="89297"/>
                    </a:cubicBezTo>
                    <a:lnTo>
                      <a:pt x="40030" y="360266"/>
                    </a:lnTo>
                    <a:cubicBezTo>
                      <a:pt x="40030" y="387979"/>
                      <a:pt x="36951" y="406454"/>
                      <a:pt x="33871" y="418771"/>
                    </a:cubicBezTo>
                    <a:cubicBezTo>
                      <a:pt x="30792" y="428008"/>
                      <a:pt x="21555" y="437246"/>
                      <a:pt x="12317" y="443404"/>
                    </a:cubicBezTo>
                    <a:lnTo>
                      <a:pt x="0" y="449563"/>
                    </a:lnTo>
                    <a:lnTo>
                      <a:pt x="153960" y="449563"/>
                    </a:lnTo>
                    <a:lnTo>
                      <a:pt x="141643" y="443404"/>
                    </a:lnTo>
                    <a:cubicBezTo>
                      <a:pt x="129327" y="437246"/>
                      <a:pt x="123168" y="431087"/>
                      <a:pt x="120089" y="421850"/>
                    </a:cubicBezTo>
                    <a:close/>
                  </a:path>
                </a:pathLst>
              </a:custGeom>
              <a:solidFill>
                <a:srgbClr val="FFFFFF"/>
              </a:solidFill>
              <a:ln w="30780" cap="flat">
                <a:noFill/>
                <a:prstDash val="solid"/>
                <a:miter/>
              </a:ln>
            </p:spPr>
            <p:txBody>
              <a:bodyPr rtlCol="0" anchor="ctr"/>
              <a:lstStyle/>
              <a:p>
                <a:endParaRPr lang="en-US" sz="8640"/>
              </a:p>
            </p:txBody>
          </p:sp>
          <p:sp>
            <p:nvSpPr>
              <p:cNvPr id="35" name="Freeform 34">
                <a:extLst>
                  <a:ext uri="{FF2B5EF4-FFF2-40B4-BE49-F238E27FC236}">
                    <a16:creationId xmlns:a16="http://schemas.microsoft.com/office/drawing/2014/main" id="{D7647A2D-3958-1340-89A2-09976272F327}"/>
                  </a:ext>
                </a:extLst>
              </p:cNvPr>
              <p:cNvSpPr/>
              <p:nvPr/>
            </p:nvSpPr>
            <p:spPr>
              <a:xfrm>
                <a:off x="5506487" y="8292869"/>
                <a:ext cx="495749" cy="468037"/>
              </a:xfrm>
              <a:custGeom>
                <a:avLst/>
                <a:gdLst>
                  <a:gd name="connsiteX0" fmla="*/ 372582 w 495749"/>
                  <a:gd name="connsiteY0" fmla="*/ 27713 h 468037"/>
                  <a:gd name="connsiteX1" fmla="*/ 255573 w 495749"/>
                  <a:gd name="connsiteY1" fmla="*/ 0 h 468037"/>
                  <a:gd name="connsiteX2" fmla="*/ 135484 w 495749"/>
                  <a:gd name="connsiteY2" fmla="*/ 24633 h 468037"/>
                  <a:gd name="connsiteX3" fmla="*/ 36950 w 495749"/>
                  <a:gd name="connsiteY3" fmla="*/ 110851 h 468037"/>
                  <a:gd name="connsiteX4" fmla="*/ 0 w 495749"/>
                  <a:gd name="connsiteY4" fmla="*/ 237098 h 468037"/>
                  <a:gd name="connsiteX5" fmla="*/ 18475 w 495749"/>
                  <a:gd name="connsiteY5" fmla="*/ 326394 h 468037"/>
                  <a:gd name="connsiteX6" fmla="*/ 92376 w 495749"/>
                  <a:gd name="connsiteY6" fmla="*/ 418770 h 468037"/>
                  <a:gd name="connsiteX7" fmla="*/ 246336 w 495749"/>
                  <a:gd name="connsiteY7" fmla="*/ 468037 h 468037"/>
                  <a:gd name="connsiteX8" fmla="*/ 347949 w 495749"/>
                  <a:gd name="connsiteY8" fmla="*/ 446483 h 468037"/>
                  <a:gd name="connsiteX9" fmla="*/ 452641 w 495749"/>
                  <a:gd name="connsiteY9" fmla="*/ 363345 h 468037"/>
                  <a:gd name="connsiteX10" fmla="*/ 495750 w 495749"/>
                  <a:gd name="connsiteY10" fmla="*/ 227860 h 468037"/>
                  <a:gd name="connsiteX11" fmla="*/ 471117 w 495749"/>
                  <a:gd name="connsiteY11" fmla="*/ 126247 h 468037"/>
                  <a:gd name="connsiteX12" fmla="*/ 372582 w 495749"/>
                  <a:gd name="connsiteY12" fmla="*/ 27713 h 468037"/>
                  <a:gd name="connsiteX13" fmla="*/ 415691 w 495749"/>
                  <a:gd name="connsiteY13" fmla="*/ 243256 h 468037"/>
                  <a:gd name="connsiteX14" fmla="*/ 375662 w 495749"/>
                  <a:gd name="connsiteY14" fmla="*/ 360266 h 468037"/>
                  <a:gd name="connsiteX15" fmla="*/ 249414 w 495749"/>
                  <a:gd name="connsiteY15" fmla="*/ 415691 h 468037"/>
                  <a:gd name="connsiteX16" fmla="*/ 107772 w 495749"/>
                  <a:gd name="connsiteY16" fmla="*/ 329474 h 468037"/>
                  <a:gd name="connsiteX17" fmla="*/ 80059 w 495749"/>
                  <a:gd name="connsiteY17" fmla="*/ 227860 h 468037"/>
                  <a:gd name="connsiteX18" fmla="*/ 95455 w 495749"/>
                  <a:gd name="connsiteY18" fmla="*/ 150880 h 468037"/>
                  <a:gd name="connsiteX19" fmla="*/ 153960 w 495749"/>
                  <a:gd name="connsiteY19" fmla="*/ 83138 h 468037"/>
                  <a:gd name="connsiteX20" fmla="*/ 243256 w 495749"/>
                  <a:gd name="connsiteY20" fmla="*/ 58504 h 468037"/>
                  <a:gd name="connsiteX21" fmla="*/ 366424 w 495749"/>
                  <a:gd name="connsiteY21" fmla="*/ 117009 h 468037"/>
                  <a:gd name="connsiteX22" fmla="*/ 415691 w 495749"/>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49" h="468037">
                    <a:moveTo>
                      <a:pt x="372582" y="27713"/>
                    </a:moveTo>
                    <a:cubicBezTo>
                      <a:pt x="335632" y="9237"/>
                      <a:pt x="295602" y="0"/>
                      <a:pt x="255573" y="0"/>
                    </a:cubicBezTo>
                    <a:cubicBezTo>
                      <a:pt x="212464" y="0"/>
                      <a:pt x="172435" y="9237"/>
                      <a:pt x="135484" y="24633"/>
                    </a:cubicBezTo>
                    <a:cubicBezTo>
                      <a:pt x="92376" y="43109"/>
                      <a:pt x="58504" y="73900"/>
                      <a:pt x="36950" y="110851"/>
                    </a:cubicBezTo>
                    <a:cubicBezTo>
                      <a:pt x="12317" y="150880"/>
                      <a:pt x="0" y="190910"/>
                      <a:pt x="0" y="237098"/>
                    </a:cubicBezTo>
                    <a:cubicBezTo>
                      <a:pt x="0" y="267890"/>
                      <a:pt x="6158" y="298682"/>
                      <a:pt x="18475" y="326394"/>
                    </a:cubicBezTo>
                    <a:cubicBezTo>
                      <a:pt x="33871" y="363345"/>
                      <a:pt x="58504" y="394136"/>
                      <a:pt x="92376" y="418770"/>
                    </a:cubicBezTo>
                    <a:cubicBezTo>
                      <a:pt x="135484" y="452641"/>
                      <a:pt x="187831" y="468037"/>
                      <a:pt x="246336" y="468037"/>
                    </a:cubicBezTo>
                    <a:cubicBezTo>
                      <a:pt x="283286" y="468037"/>
                      <a:pt x="317157" y="461879"/>
                      <a:pt x="347949" y="446483"/>
                    </a:cubicBezTo>
                    <a:cubicBezTo>
                      <a:pt x="391058" y="428008"/>
                      <a:pt x="424929" y="400295"/>
                      <a:pt x="452641" y="363345"/>
                    </a:cubicBezTo>
                    <a:cubicBezTo>
                      <a:pt x="480354" y="323315"/>
                      <a:pt x="495750" y="277127"/>
                      <a:pt x="495750" y="227860"/>
                    </a:cubicBezTo>
                    <a:cubicBezTo>
                      <a:pt x="495750" y="193989"/>
                      <a:pt x="486513" y="157039"/>
                      <a:pt x="471117" y="126247"/>
                    </a:cubicBezTo>
                    <a:cubicBezTo>
                      <a:pt x="452641" y="86217"/>
                      <a:pt x="418770" y="52346"/>
                      <a:pt x="372582" y="27713"/>
                    </a:cubicBezTo>
                    <a:close/>
                    <a:moveTo>
                      <a:pt x="415691" y="243256"/>
                    </a:moveTo>
                    <a:cubicBezTo>
                      <a:pt x="415691" y="289444"/>
                      <a:pt x="403374" y="329474"/>
                      <a:pt x="375662" y="360266"/>
                    </a:cubicBezTo>
                    <a:cubicBezTo>
                      <a:pt x="344870" y="397216"/>
                      <a:pt x="301761" y="415691"/>
                      <a:pt x="249414" y="415691"/>
                    </a:cubicBezTo>
                    <a:cubicBezTo>
                      <a:pt x="187831" y="415691"/>
                      <a:pt x="138564" y="387978"/>
                      <a:pt x="107772" y="329474"/>
                    </a:cubicBezTo>
                    <a:cubicBezTo>
                      <a:pt x="89296"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8640"/>
              </a:p>
            </p:txBody>
          </p:sp>
          <p:sp>
            <p:nvSpPr>
              <p:cNvPr id="36" name="Freeform 35">
                <a:extLst>
                  <a:ext uri="{FF2B5EF4-FFF2-40B4-BE49-F238E27FC236}">
                    <a16:creationId xmlns:a16="http://schemas.microsoft.com/office/drawing/2014/main" id="{3A2518BB-0816-E4DE-4E2D-CA8AEA6633D3}"/>
                  </a:ext>
                </a:extLst>
              </p:cNvPr>
              <p:cNvSpPr/>
              <p:nvPr/>
            </p:nvSpPr>
            <p:spPr>
              <a:xfrm>
                <a:off x="6011475" y="8295948"/>
                <a:ext cx="360265" cy="458800"/>
              </a:xfrm>
              <a:custGeom>
                <a:avLst/>
                <a:gdLst>
                  <a:gd name="connsiteX0" fmla="*/ 274049 w 360265"/>
                  <a:gd name="connsiteY0" fmla="*/ 64663 h 458800"/>
                  <a:gd name="connsiteX1" fmla="*/ 317157 w 360265"/>
                  <a:gd name="connsiteY1" fmla="*/ 70822 h 458800"/>
                  <a:gd name="connsiteX2" fmla="*/ 332553 w 360265"/>
                  <a:gd name="connsiteY2" fmla="*/ 86218 h 458800"/>
                  <a:gd name="connsiteX3" fmla="*/ 335632 w 360265"/>
                  <a:gd name="connsiteY3" fmla="*/ 92376 h 458800"/>
                  <a:gd name="connsiteX4" fmla="*/ 360266 w 360265"/>
                  <a:gd name="connsiteY4" fmla="*/ 0 h 458800"/>
                  <a:gd name="connsiteX5" fmla="*/ 354107 w 360265"/>
                  <a:gd name="connsiteY5" fmla="*/ 3079 h 458800"/>
                  <a:gd name="connsiteX6" fmla="*/ 317157 w 360265"/>
                  <a:gd name="connsiteY6" fmla="*/ 6158 h 458800"/>
                  <a:gd name="connsiteX7" fmla="*/ 64663 w 360265"/>
                  <a:gd name="connsiteY7" fmla="*/ 6158 h 458800"/>
                  <a:gd name="connsiteX8" fmla="*/ 30792 w 360265"/>
                  <a:gd name="connsiteY8" fmla="*/ 3079 h 458800"/>
                  <a:gd name="connsiteX9" fmla="*/ 27713 w 360265"/>
                  <a:gd name="connsiteY9" fmla="*/ 3079 h 458800"/>
                  <a:gd name="connsiteX10" fmla="*/ 0 w 360265"/>
                  <a:gd name="connsiteY10" fmla="*/ 95455 h 458800"/>
                  <a:gd name="connsiteX11" fmla="*/ 9238 w 360265"/>
                  <a:gd name="connsiteY11" fmla="*/ 89297 h 458800"/>
                  <a:gd name="connsiteX12" fmla="*/ 30792 w 360265"/>
                  <a:gd name="connsiteY12" fmla="*/ 73901 h 458800"/>
                  <a:gd name="connsiteX13" fmla="*/ 92376 w 360265"/>
                  <a:gd name="connsiteY13" fmla="*/ 64663 h 458800"/>
                  <a:gd name="connsiteX14" fmla="*/ 144722 w 360265"/>
                  <a:gd name="connsiteY14" fmla="*/ 67742 h 458800"/>
                  <a:gd name="connsiteX15" fmla="*/ 144722 w 360265"/>
                  <a:gd name="connsiteY15" fmla="*/ 369503 h 458800"/>
                  <a:gd name="connsiteX16" fmla="*/ 138564 w 360265"/>
                  <a:gd name="connsiteY16" fmla="*/ 428008 h 458800"/>
                  <a:gd name="connsiteX17" fmla="*/ 117009 w 360265"/>
                  <a:gd name="connsiteY17" fmla="*/ 452641 h 458800"/>
                  <a:gd name="connsiteX18" fmla="*/ 104693 w 360265"/>
                  <a:gd name="connsiteY18" fmla="*/ 458800 h 458800"/>
                  <a:gd name="connsiteX19" fmla="*/ 261731 w 360265"/>
                  <a:gd name="connsiteY19" fmla="*/ 458800 h 458800"/>
                  <a:gd name="connsiteX20" fmla="*/ 252494 w 360265"/>
                  <a:gd name="connsiteY20" fmla="*/ 452641 h 458800"/>
                  <a:gd name="connsiteX21" fmla="*/ 227861 w 360265"/>
                  <a:gd name="connsiteY21" fmla="*/ 428008 h 458800"/>
                  <a:gd name="connsiteX22" fmla="*/ 218623 w 360265"/>
                  <a:gd name="connsiteY22" fmla="*/ 378741 h 458800"/>
                  <a:gd name="connsiteX23" fmla="*/ 218623 w 360265"/>
                  <a:gd name="connsiteY23" fmla="*/ 70822 h 458800"/>
                  <a:gd name="connsiteX24" fmla="*/ 274049 w 360265"/>
                  <a:gd name="connsiteY24" fmla="*/ 64663 h 4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8800">
                    <a:moveTo>
                      <a:pt x="274049" y="64663"/>
                    </a:moveTo>
                    <a:cubicBezTo>
                      <a:pt x="295603" y="64663"/>
                      <a:pt x="307919" y="67742"/>
                      <a:pt x="317157" y="70822"/>
                    </a:cubicBezTo>
                    <a:cubicBezTo>
                      <a:pt x="323315" y="73901"/>
                      <a:pt x="329474" y="80059"/>
                      <a:pt x="332553" y="86218"/>
                    </a:cubicBezTo>
                    <a:lnTo>
                      <a:pt x="335632" y="92376"/>
                    </a:lnTo>
                    <a:lnTo>
                      <a:pt x="360266" y="0"/>
                    </a:lnTo>
                    <a:lnTo>
                      <a:pt x="354107" y="3079"/>
                    </a:lnTo>
                    <a:cubicBezTo>
                      <a:pt x="347949" y="6158"/>
                      <a:pt x="335632" y="6158"/>
                      <a:pt x="317157" y="6158"/>
                    </a:cubicBezTo>
                    <a:lnTo>
                      <a:pt x="64663" y="6158"/>
                    </a:lnTo>
                    <a:cubicBezTo>
                      <a:pt x="46188" y="6158"/>
                      <a:pt x="36950" y="3079"/>
                      <a:pt x="30792" y="3079"/>
                    </a:cubicBezTo>
                    <a:lnTo>
                      <a:pt x="27713" y="3079"/>
                    </a:lnTo>
                    <a:lnTo>
                      <a:pt x="0" y="95455"/>
                    </a:lnTo>
                    <a:lnTo>
                      <a:pt x="9238" y="89297"/>
                    </a:lnTo>
                    <a:cubicBezTo>
                      <a:pt x="18475" y="83138"/>
                      <a:pt x="24634" y="76980"/>
                      <a:pt x="30792" y="73901"/>
                    </a:cubicBezTo>
                    <a:cubicBezTo>
                      <a:pt x="46188" y="67742"/>
                      <a:pt x="64663" y="64663"/>
                      <a:pt x="92376" y="64663"/>
                    </a:cubicBezTo>
                    <a:cubicBezTo>
                      <a:pt x="110851" y="64663"/>
                      <a:pt x="126247" y="64663"/>
                      <a:pt x="144722" y="67742"/>
                    </a:cubicBezTo>
                    <a:lnTo>
                      <a:pt x="144722" y="369503"/>
                    </a:lnTo>
                    <a:cubicBezTo>
                      <a:pt x="144722" y="397216"/>
                      <a:pt x="141643" y="415691"/>
                      <a:pt x="138564" y="428008"/>
                    </a:cubicBezTo>
                    <a:cubicBezTo>
                      <a:pt x="135485" y="437245"/>
                      <a:pt x="126247" y="446483"/>
                      <a:pt x="117009" y="452641"/>
                    </a:cubicBezTo>
                    <a:lnTo>
                      <a:pt x="104693" y="458800"/>
                    </a:lnTo>
                    <a:lnTo>
                      <a:pt x="261731" y="458800"/>
                    </a:lnTo>
                    <a:lnTo>
                      <a:pt x="252494" y="452641"/>
                    </a:lnTo>
                    <a:cubicBezTo>
                      <a:pt x="240177" y="446483"/>
                      <a:pt x="234019" y="437245"/>
                      <a:pt x="227861" y="428008"/>
                    </a:cubicBezTo>
                    <a:cubicBezTo>
                      <a:pt x="221702" y="418771"/>
                      <a:pt x="218623" y="400295"/>
                      <a:pt x="218623" y="378741"/>
                    </a:cubicBezTo>
                    <a:lnTo>
                      <a:pt x="218623" y="70822"/>
                    </a:lnTo>
                    <a:cubicBezTo>
                      <a:pt x="258653" y="64663"/>
                      <a:pt x="274049" y="64663"/>
                      <a:pt x="274049" y="64663"/>
                    </a:cubicBezTo>
                    <a:close/>
                  </a:path>
                </a:pathLst>
              </a:custGeom>
              <a:solidFill>
                <a:srgbClr val="FFFFFF"/>
              </a:solidFill>
              <a:ln w="30780" cap="flat">
                <a:noFill/>
                <a:prstDash val="solid"/>
                <a:miter/>
              </a:ln>
            </p:spPr>
            <p:txBody>
              <a:bodyPr rtlCol="0" anchor="ctr"/>
              <a:lstStyle/>
              <a:p>
                <a:endParaRPr lang="en-US" sz="8640"/>
              </a:p>
            </p:txBody>
          </p:sp>
          <p:sp>
            <p:nvSpPr>
              <p:cNvPr id="37" name="Freeform 36">
                <a:extLst>
                  <a:ext uri="{FF2B5EF4-FFF2-40B4-BE49-F238E27FC236}">
                    <a16:creationId xmlns:a16="http://schemas.microsoft.com/office/drawing/2014/main" id="{64E768D9-C053-7250-9C3C-1270E60E974B}"/>
                  </a:ext>
                </a:extLst>
              </p:cNvPr>
              <p:cNvSpPr/>
              <p:nvPr/>
            </p:nvSpPr>
            <p:spPr>
              <a:xfrm>
                <a:off x="6300919" y="8302107"/>
                <a:ext cx="501908" cy="452641"/>
              </a:xfrm>
              <a:custGeom>
                <a:avLst/>
                <a:gdLst>
                  <a:gd name="connsiteX0" fmla="*/ 366424 w 501908"/>
                  <a:gd name="connsiteY0" fmla="*/ 434167 h 452641"/>
                  <a:gd name="connsiteX1" fmla="*/ 351028 w 501908"/>
                  <a:gd name="connsiteY1" fmla="*/ 443404 h 452641"/>
                  <a:gd name="connsiteX2" fmla="*/ 338711 w 501908"/>
                  <a:gd name="connsiteY2" fmla="*/ 449563 h 452641"/>
                  <a:gd name="connsiteX3" fmla="*/ 501908 w 501908"/>
                  <a:gd name="connsiteY3" fmla="*/ 449563 h 452641"/>
                  <a:gd name="connsiteX4" fmla="*/ 492671 w 501908"/>
                  <a:gd name="connsiteY4" fmla="*/ 443404 h 452641"/>
                  <a:gd name="connsiteX5" fmla="*/ 452641 w 501908"/>
                  <a:gd name="connsiteY5" fmla="*/ 406454 h 452641"/>
                  <a:gd name="connsiteX6" fmla="*/ 428008 w 501908"/>
                  <a:gd name="connsiteY6" fmla="*/ 354107 h 452641"/>
                  <a:gd name="connsiteX7" fmla="*/ 286365 w 501908"/>
                  <a:gd name="connsiteY7" fmla="*/ 3079 h 452641"/>
                  <a:gd name="connsiteX8" fmla="*/ 286365 w 501908"/>
                  <a:gd name="connsiteY8" fmla="*/ 0 h 452641"/>
                  <a:gd name="connsiteX9" fmla="*/ 163197 w 501908"/>
                  <a:gd name="connsiteY9" fmla="*/ 0 h 452641"/>
                  <a:gd name="connsiteX10" fmla="*/ 175514 w 501908"/>
                  <a:gd name="connsiteY10" fmla="*/ 6159 h 452641"/>
                  <a:gd name="connsiteX11" fmla="*/ 193989 w 501908"/>
                  <a:gd name="connsiteY11" fmla="*/ 30792 h 452641"/>
                  <a:gd name="connsiteX12" fmla="*/ 187831 w 501908"/>
                  <a:gd name="connsiteY12" fmla="*/ 58505 h 452641"/>
                  <a:gd name="connsiteX13" fmla="*/ 70821 w 501908"/>
                  <a:gd name="connsiteY13" fmla="*/ 354107 h 452641"/>
                  <a:gd name="connsiteX14" fmla="*/ 52346 w 501908"/>
                  <a:gd name="connsiteY14" fmla="*/ 397216 h 452641"/>
                  <a:gd name="connsiteX15" fmla="*/ 36950 w 501908"/>
                  <a:gd name="connsiteY15" fmla="*/ 421850 h 452641"/>
                  <a:gd name="connsiteX16" fmla="*/ 9237 w 501908"/>
                  <a:gd name="connsiteY16" fmla="*/ 446483 h 452641"/>
                  <a:gd name="connsiteX17" fmla="*/ 0 w 501908"/>
                  <a:gd name="connsiteY17" fmla="*/ 452642 h 452641"/>
                  <a:gd name="connsiteX18" fmla="*/ 147801 w 501908"/>
                  <a:gd name="connsiteY18" fmla="*/ 452642 h 452641"/>
                  <a:gd name="connsiteX19" fmla="*/ 135484 w 501908"/>
                  <a:gd name="connsiteY19" fmla="*/ 446483 h 452641"/>
                  <a:gd name="connsiteX20" fmla="*/ 113930 w 501908"/>
                  <a:gd name="connsiteY20" fmla="*/ 418771 h 452641"/>
                  <a:gd name="connsiteX21" fmla="*/ 120088 w 501908"/>
                  <a:gd name="connsiteY21" fmla="*/ 384899 h 452641"/>
                  <a:gd name="connsiteX22" fmla="*/ 157039 w 501908"/>
                  <a:gd name="connsiteY22" fmla="*/ 286365 h 452641"/>
                  <a:gd name="connsiteX23" fmla="*/ 320236 w 501908"/>
                  <a:gd name="connsiteY23" fmla="*/ 286365 h 452641"/>
                  <a:gd name="connsiteX24" fmla="*/ 360266 w 501908"/>
                  <a:gd name="connsiteY24" fmla="*/ 387979 h 452641"/>
                  <a:gd name="connsiteX25" fmla="*/ 372582 w 501908"/>
                  <a:gd name="connsiteY25" fmla="*/ 424929 h 452641"/>
                  <a:gd name="connsiteX26" fmla="*/ 366424 w 501908"/>
                  <a:gd name="connsiteY26" fmla="*/ 434167 h 452641"/>
                  <a:gd name="connsiteX27" fmla="*/ 301761 w 501908"/>
                  <a:gd name="connsiteY27" fmla="*/ 234019 h 452641"/>
                  <a:gd name="connsiteX28" fmla="*/ 175514 w 501908"/>
                  <a:gd name="connsiteY28" fmla="*/ 234019 h 452641"/>
                  <a:gd name="connsiteX29" fmla="*/ 240177 w 501908"/>
                  <a:gd name="connsiteY29" fmla="*/ 70822 h 452641"/>
                  <a:gd name="connsiteX30" fmla="*/ 301761 w 501908"/>
                  <a:gd name="connsiteY30" fmla="*/ 234019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2641">
                    <a:moveTo>
                      <a:pt x="366424" y="434167"/>
                    </a:moveTo>
                    <a:cubicBezTo>
                      <a:pt x="363345" y="434167"/>
                      <a:pt x="360266" y="437246"/>
                      <a:pt x="351028" y="443404"/>
                    </a:cubicBezTo>
                    <a:lnTo>
                      <a:pt x="338711" y="449563"/>
                    </a:lnTo>
                    <a:lnTo>
                      <a:pt x="501908" y="449563"/>
                    </a:lnTo>
                    <a:lnTo>
                      <a:pt x="492671" y="443404"/>
                    </a:lnTo>
                    <a:cubicBezTo>
                      <a:pt x="477275" y="434167"/>
                      <a:pt x="464958" y="421850"/>
                      <a:pt x="452641" y="406454"/>
                    </a:cubicBezTo>
                    <a:cubicBezTo>
                      <a:pt x="446483" y="397216"/>
                      <a:pt x="440324"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1" y="354107"/>
                    </a:lnTo>
                    <a:cubicBezTo>
                      <a:pt x="61584" y="375662"/>
                      <a:pt x="55425" y="387979"/>
                      <a:pt x="52346" y="397216"/>
                    </a:cubicBezTo>
                    <a:cubicBezTo>
                      <a:pt x="49267" y="406454"/>
                      <a:pt x="43109" y="412612"/>
                      <a:pt x="36950" y="421850"/>
                    </a:cubicBezTo>
                    <a:cubicBezTo>
                      <a:pt x="30792" y="431087"/>
                      <a:pt x="18475" y="437246"/>
                      <a:pt x="9237" y="446483"/>
                    </a:cubicBezTo>
                    <a:lnTo>
                      <a:pt x="0" y="452642"/>
                    </a:lnTo>
                    <a:lnTo>
                      <a:pt x="147801" y="452642"/>
                    </a:lnTo>
                    <a:lnTo>
                      <a:pt x="135484" y="446483"/>
                    </a:lnTo>
                    <a:cubicBezTo>
                      <a:pt x="120088" y="437246"/>
                      <a:pt x="113930" y="428008"/>
                      <a:pt x="113930" y="418771"/>
                    </a:cubicBezTo>
                    <a:cubicBezTo>
                      <a:pt x="113930" y="409533"/>
                      <a:pt x="117009" y="400295"/>
                      <a:pt x="120088" y="384899"/>
                    </a:cubicBezTo>
                    <a:lnTo>
                      <a:pt x="157039" y="286365"/>
                    </a:lnTo>
                    <a:lnTo>
                      <a:pt x="320236" y="286365"/>
                    </a:lnTo>
                    <a:lnTo>
                      <a:pt x="360266" y="387979"/>
                    </a:lnTo>
                    <a:cubicBezTo>
                      <a:pt x="369503" y="412612"/>
                      <a:pt x="372582" y="421850"/>
                      <a:pt x="372582" y="424929"/>
                    </a:cubicBezTo>
                    <a:cubicBezTo>
                      <a:pt x="372582" y="424929"/>
                      <a:pt x="369503" y="431087"/>
                      <a:pt x="366424" y="434167"/>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8640"/>
              </a:p>
            </p:txBody>
          </p:sp>
        </p:grpSp>
        <p:grpSp>
          <p:nvGrpSpPr>
            <p:cNvPr id="8" name="Graphic 2" descr="University of North Dakota Logo">
              <a:extLst>
                <a:ext uri="{FF2B5EF4-FFF2-40B4-BE49-F238E27FC236}">
                  <a16:creationId xmlns:a16="http://schemas.microsoft.com/office/drawing/2014/main" id="{E6AD5021-688A-5EB5-7FF0-C2051ADDF242}"/>
                </a:ext>
              </a:extLst>
            </p:cNvPr>
            <p:cNvGrpSpPr/>
            <p:nvPr/>
          </p:nvGrpSpPr>
          <p:grpSpPr>
            <a:xfrm>
              <a:off x="1848405" y="8043454"/>
              <a:ext cx="4738879" cy="193989"/>
              <a:chOff x="1848405" y="8043454"/>
              <a:chExt cx="4738879" cy="193989"/>
            </a:xfrm>
            <a:solidFill>
              <a:srgbClr val="FFFFFF"/>
            </a:solidFill>
          </p:grpSpPr>
          <p:sp>
            <p:nvSpPr>
              <p:cNvPr id="14" name="Freeform 13">
                <a:extLst>
                  <a:ext uri="{FF2B5EF4-FFF2-40B4-BE49-F238E27FC236}">
                    <a16:creationId xmlns:a16="http://schemas.microsoft.com/office/drawing/2014/main" id="{B556B302-54E0-373C-D8FF-5692F1512841}"/>
                  </a:ext>
                </a:extLst>
              </p:cNvPr>
              <p:cNvSpPr/>
              <p:nvPr/>
            </p:nvSpPr>
            <p:spPr>
              <a:xfrm>
                <a:off x="1848405" y="8049613"/>
                <a:ext cx="169355" cy="181672"/>
              </a:xfrm>
              <a:custGeom>
                <a:avLst/>
                <a:gdLst>
                  <a:gd name="connsiteX0" fmla="*/ 126247 w 169355"/>
                  <a:gd name="connsiteY0" fmla="*/ 178593 h 181672"/>
                  <a:gd name="connsiteX1" fmla="*/ 126247 w 169355"/>
                  <a:gd name="connsiteY1" fmla="*/ 160118 h 181672"/>
                  <a:gd name="connsiteX2" fmla="*/ 113930 w 169355"/>
                  <a:gd name="connsiteY2" fmla="*/ 172435 h 181672"/>
                  <a:gd name="connsiteX3" fmla="*/ 73901 w 169355"/>
                  <a:gd name="connsiteY3" fmla="*/ 181673 h 181672"/>
                  <a:gd name="connsiteX4" fmla="*/ 33871 w 169355"/>
                  <a:gd name="connsiteY4" fmla="*/ 169356 h 181672"/>
                  <a:gd name="connsiteX5" fmla="*/ 15396 w 169355"/>
                  <a:gd name="connsiteY5" fmla="*/ 138564 h 181672"/>
                  <a:gd name="connsiteX6" fmla="*/ 12317 w 169355"/>
                  <a:gd name="connsiteY6" fmla="*/ 110851 h 181672"/>
                  <a:gd name="connsiteX7" fmla="*/ 12317 w 169355"/>
                  <a:gd name="connsiteY7" fmla="*/ 33871 h 181672"/>
                  <a:gd name="connsiteX8" fmla="*/ 9238 w 169355"/>
                  <a:gd name="connsiteY8" fmla="*/ 9238 h 181672"/>
                  <a:gd name="connsiteX9" fmla="*/ 0 w 169355"/>
                  <a:gd name="connsiteY9" fmla="*/ 0 h 181672"/>
                  <a:gd name="connsiteX10" fmla="*/ 52346 w 169355"/>
                  <a:gd name="connsiteY10" fmla="*/ 0 h 181672"/>
                  <a:gd name="connsiteX11" fmla="*/ 43109 w 169355"/>
                  <a:gd name="connsiteY11" fmla="*/ 9238 h 181672"/>
                  <a:gd name="connsiteX12" fmla="*/ 40030 w 169355"/>
                  <a:gd name="connsiteY12" fmla="*/ 33871 h 181672"/>
                  <a:gd name="connsiteX13" fmla="*/ 40030 w 169355"/>
                  <a:gd name="connsiteY13" fmla="*/ 110851 h 181672"/>
                  <a:gd name="connsiteX14" fmla="*/ 43109 w 169355"/>
                  <a:gd name="connsiteY14" fmla="*/ 132405 h 181672"/>
                  <a:gd name="connsiteX15" fmla="*/ 58505 w 169355"/>
                  <a:gd name="connsiteY15" fmla="*/ 153960 h 181672"/>
                  <a:gd name="connsiteX16" fmla="*/ 83138 w 169355"/>
                  <a:gd name="connsiteY16" fmla="*/ 160118 h 181672"/>
                  <a:gd name="connsiteX17" fmla="*/ 113930 w 169355"/>
                  <a:gd name="connsiteY17" fmla="*/ 150881 h 181672"/>
                  <a:gd name="connsiteX18" fmla="*/ 126247 w 169355"/>
                  <a:gd name="connsiteY18" fmla="*/ 135485 h 181672"/>
                  <a:gd name="connsiteX19" fmla="*/ 129326 w 169355"/>
                  <a:gd name="connsiteY19" fmla="*/ 120089 h 181672"/>
                  <a:gd name="connsiteX20" fmla="*/ 129326 w 169355"/>
                  <a:gd name="connsiteY20" fmla="*/ 33871 h 181672"/>
                  <a:gd name="connsiteX21" fmla="*/ 126247 w 169355"/>
                  <a:gd name="connsiteY21" fmla="*/ 9238 h 181672"/>
                  <a:gd name="connsiteX22" fmla="*/ 117009 w 169355"/>
                  <a:gd name="connsiteY22" fmla="*/ 0 h 181672"/>
                  <a:gd name="connsiteX23" fmla="*/ 169356 w 169355"/>
                  <a:gd name="connsiteY23" fmla="*/ 0 h 181672"/>
                  <a:gd name="connsiteX24" fmla="*/ 160118 w 169355"/>
                  <a:gd name="connsiteY24" fmla="*/ 9238 h 181672"/>
                  <a:gd name="connsiteX25" fmla="*/ 157039 w 169355"/>
                  <a:gd name="connsiteY25" fmla="*/ 33871 h 181672"/>
                  <a:gd name="connsiteX26" fmla="*/ 157039 w 169355"/>
                  <a:gd name="connsiteY26" fmla="*/ 141643 h 181672"/>
                  <a:gd name="connsiteX27" fmla="*/ 160118 w 169355"/>
                  <a:gd name="connsiteY27" fmla="*/ 166277 h 181672"/>
                  <a:gd name="connsiteX28" fmla="*/ 169356 w 169355"/>
                  <a:gd name="connsiteY28" fmla="*/ 175514 h 181672"/>
                  <a:gd name="connsiteX29" fmla="*/ 126247 w 169355"/>
                  <a:gd name="connsiteY29" fmla="*/ 175514 h 18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9355" h="181672">
                    <a:moveTo>
                      <a:pt x="126247" y="178593"/>
                    </a:moveTo>
                    <a:lnTo>
                      <a:pt x="126247" y="160118"/>
                    </a:lnTo>
                    <a:cubicBezTo>
                      <a:pt x="123168" y="166277"/>
                      <a:pt x="117009" y="169356"/>
                      <a:pt x="113930" y="172435"/>
                    </a:cubicBezTo>
                    <a:cubicBezTo>
                      <a:pt x="101613" y="178593"/>
                      <a:pt x="89297" y="181673"/>
                      <a:pt x="73901" y="181673"/>
                    </a:cubicBezTo>
                    <a:cubicBezTo>
                      <a:pt x="58505" y="181673"/>
                      <a:pt x="43109" y="178593"/>
                      <a:pt x="33871" y="169356"/>
                    </a:cubicBezTo>
                    <a:cubicBezTo>
                      <a:pt x="24634" y="163197"/>
                      <a:pt x="18475" y="150881"/>
                      <a:pt x="15396" y="138564"/>
                    </a:cubicBezTo>
                    <a:cubicBezTo>
                      <a:pt x="15396" y="132405"/>
                      <a:pt x="12317" y="123168"/>
                      <a:pt x="12317" y="110851"/>
                    </a:cubicBez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10851"/>
                    </a:lnTo>
                    <a:cubicBezTo>
                      <a:pt x="40030" y="120089"/>
                      <a:pt x="40030" y="126247"/>
                      <a:pt x="43109" y="132405"/>
                    </a:cubicBezTo>
                    <a:cubicBezTo>
                      <a:pt x="46188" y="141643"/>
                      <a:pt x="52346" y="147801"/>
                      <a:pt x="58505" y="153960"/>
                    </a:cubicBezTo>
                    <a:cubicBezTo>
                      <a:pt x="64663" y="160118"/>
                      <a:pt x="73901" y="160118"/>
                      <a:pt x="83138" y="160118"/>
                    </a:cubicBezTo>
                    <a:cubicBezTo>
                      <a:pt x="95455" y="160118"/>
                      <a:pt x="104693" y="157039"/>
                      <a:pt x="113930" y="150881"/>
                    </a:cubicBezTo>
                    <a:cubicBezTo>
                      <a:pt x="120089" y="147801"/>
                      <a:pt x="123168" y="141643"/>
                      <a:pt x="126247" y="135485"/>
                    </a:cubicBezTo>
                    <a:cubicBezTo>
                      <a:pt x="126247" y="132405"/>
                      <a:pt x="129326" y="126247"/>
                      <a:pt x="129326" y="120089"/>
                    </a:cubicBezTo>
                    <a:lnTo>
                      <a:pt x="129326" y="33871"/>
                    </a:lnTo>
                    <a:cubicBezTo>
                      <a:pt x="129326" y="21554"/>
                      <a:pt x="129326" y="12317"/>
                      <a:pt x="126247" y="9238"/>
                    </a:cubicBezTo>
                    <a:cubicBezTo>
                      <a:pt x="123168" y="6158"/>
                      <a:pt x="120089" y="3079"/>
                      <a:pt x="117009" y="0"/>
                    </a:cubicBezTo>
                    <a:lnTo>
                      <a:pt x="169356" y="0"/>
                    </a:lnTo>
                    <a:cubicBezTo>
                      <a:pt x="163197" y="3079"/>
                      <a:pt x="160118" y="6158"/>
                      <a:pt x="160118" y="9238"/>
                    </a:cubicBezTo>
                    <a:cubicBezTo>
                      <a:pt x="157039" y="15396"/>
                      <a:pt x="157039" y="21554"/>
                      <a:pt x="157039" y="33871"/>
                    </a:cubicBezTo>
                    <a:lnTo>
                      <a:pt x="157039" y="141643"/>
                    </a:lnTo>
                    <a:cubicBezTo>
                      <a:pt x="157039" y="153960"/>
                      <a:pt x="157039" y="163197"/>
                      <a:pt x="160118" y="166277"/>
                    </a:cubicBezTo>
                    <a:cubicBezTo>
                      <a:pt x="163197" y="169356"/>
                      <a:pt x="166277" y="172435"/>
                      <a:pt x="169356" y="175514"/>
                    </a:cubicBezTo>
                    <a:lnTo>
                      <a:pt x="126247" y="175514"/>
                    </a:lnTo>
                    <a:close/>
                  </a:path>
                </a:pathLst>
              </a:custGeom>
              <a:solidFill>
                <a:srgbClr val="FFFFFF"/>
              </a:solidFill>
              <a:ln w="30780" cap="flat">
                <a:noFill/>
                <a:prstDash val="solid"/>
                <a:miter/>
              </a:ln>
            </p:spPr>
            <p:txBody>
              <a:bodyPr rtlCol="0" anchor="ctr"/>
              <a:lstStyle/>
              <a:p>
                <a:endParaRPr lang="en-US" sz="8640"/>
              </a:p>
            </p:txBody>
          </p:sp>
          <p:sp>
            <p:nvSpPr>
              <p:cNvPr id="15" name="Freeform 14">
                <a:extLst>
                  <a:ext uri="{FF2B5EF4-FFF2-40B4-BE49-F238E27FC236}">
                    <a16:creationId xmlns:a16="http://schemas.microsoft.com/office/drawing/2014/main" id="{6DC8D420-7651-7960-C8A1-B925EB6F2C5C}"/>
                  </a:ext>
                </a:extLst>
              </p:cNvPr>
              <p:cNvSpPr/>
              <p:nvPr/>
            </p:nvSpPr>
            <p:spPr>
              <a:xfrm>
                <a:off x="2313363" y="8052692"/>
                <a:ext cx="184751" cy="184751"/>
              </a:xfrm>
              <a:custGeom>
                <a:avLst/>
                <a:gdLst>
                  <a:gd name="connsiteX0" fmla="*/ 36950 w 184751"/>
                  <a:gd name="connsiteY0" fmla="*/ 36950 h 184751"/>
                  <a:gd name="connsiteX1" fmla="*/ 36950 w 184751"/>
                  <a:gd name="connsiteY1" fmla="*/ 144722 h 184751"/>
                  <a:gd name="connsiteX2" fmla="*/ 40030 w 184751"/>
                  <a:gd name="connsiteY2" fmla="*/ 166276 h 184751"/>
                  <a:gd name="connsiteX3" fmla="*/ 49267 w 184751"/>
                  <a:gd name="connsiteY3" fmla="*/ 175514 h 184751"/>
                  <a:gd name="connsiteX4" fmla="*/ 0 w 184751"/>
                  <a:gd name="connsiteY4" fmla="*/ 175514 h 184751"/>
                  <a:gd name="connsiteX5" fmla="*/ 12317 w 184751"/>
                  <a:gd name="connsiteY5" fmla="*/ 163197 h 184751"/>
                  <a:gd name="connsiteX6" fmla="*/ 15396 w 184751"/>
                  <a:gd name="connsiteY6" fmla="*/ 144722 h 184751"/>
                  <a:gd name="connsiteX7" fmla="*/ 15396 w 184751"/>
                  <a:gd name="connsiteY7" fmla="*/ 30792 h 184751"/>
                  <a:gd name="connsiteX8" fmla="*/ 12317 w 184751"/>
                  <a:gd name="connsiteY8" fmla="*/ 9238 h 184751"/>
                  <a:gd name="connsiteX9" fmla="*/ 3079 w 184751"/>
                  <a:gd name="connsiteY9" fmla="*/ 0 h 184751"/>
                  <a:gd name="connsiteX10" fmla="*/ 43109 w 184751"/>
                  <a:gd name="connsiteY10" fmla="*/ 0 h 184751"/>
                  <a:gd name="connsiteX11" fmla="*/ 49267 w 184751"/>
                  <a:gd name="connsiteY11" fmla="*/ 9238 h 184751"/>
                  <a:gd name="connsiteX12" fmla="*/ 147801 w 184751"/>
                  <a:gd name="connsiteY12" fmla="*/ 135484 h 184751"/>
                  <a:gd name="connsiteX13" fmla="*/ 147801 w 184751"/>
                  <a:gd name="connsiteY13" fmla="*/ 30792 h 184751"/>
                  <a:gd name="connsiteX14" fmla="*/ 144722 w 184751"/>
                  <a:gd name="connsiteY14" fmla="*/ 9238 h 184751"/>
                  <a:gd name="connsiteX15" fmla="*/ 135485 w 184751"/>
                  <a:gd name="connsiteY15" fmla="*/ 0 h 184751"/>
                  <a:gd name="connsiteX16" fmla="*/ 184752 w 184751"/>
                  <a:gd name="connsiteY16" fmla="*/ 0 h 184751"/>
                  <a:gd name="connsiteX17" fmla="*/ 172435 w 184751"/>
                  <a:gd name="connsiteY17" fmla="*/ 12317 h 184751"/>
                  <a:gd name="connsiteX18" fmla="*/ 169356 w 184751"/>
                  <a:gd name="connsiteY18" fmla="*/ 30792 h 184751"/>
                  <a:gd name="connsiteX19" fmla="*/ 169356 w 184751"/>
                  <a:gd name="connsiteY19" fmla="*/ 184752 h 184751"/>
                  <a:gd name="connsiteX20" fmla="*/ 132405 w 184751"/>
                  <a:gd name="connsiteY20" fmla="*/ 157039 h 184751"/>
                  <a:gd name="connsiteX21" fmla="*/ 36950 w 184751"/>
                  <a:gd name="connsiteY21" fmla="*/ 36950 h 1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51" h="184751">
                    <a:moveTo>
                      <a:pt x="36950" y="36950"/>
                    </a:moveTo>
                    <a:lnTo>
                      <a:pt x="36950" y="144722"/>
                    </a:lnTo>
                    <a:cubicBezTo>
                      <a:pt x="36950" y="153960"/>
                      <a:pt x="36950" y="160118"/>
                      <a:pt x="40030" y="166276"/>
                    </a:cubicBezTo>
                    <a:cubicBezTo>
                      <a:pt x="43109" y="169356"/>
                      <a:pt x="46188" y="175514"/>
                      <a:pt x="49267" y="175514"/>
                    </a:cubicBezTo>
                    <a:lnTo>
                      <a:pt x="0" y="175514"/>
                    </a:lnTo>
                    <a:cubicBezTo>
                      <a:pt x="6158" y="172435"/>
                      <a:pt x="9238" y="169356"/>
                      <a:pt x="12317" y="163197"/>
                    </a:cubicBezTo>
                    <a:cubicBezTo>
                      <a:pt x="15396" y="160118"/>
                      <a:pt x="15396" y="153960"/>
                      <a:pt x="15396" y="144722"/>
                    </a:cubicBezTo>
                    <a:lnTo>
                      <a:pt x="15396" y="30792"/>
                    </a:lnTo>
                    <a:cubicBezTo>
                      <a:pt x="15396" y="21554"/>
                      <a:pt x="15396" y="15396"/>
                      <a:pt x="12317" y="9238"/>
                    </a:cubicBezTo>
                    <a:cubicBezTo>
                      <a:pt x="9238" y="6158"/>
                      <a:pt x="6158" y="0"/>
                      <a:pt x="3079" y="0"/>
                    </a:cubicBezTo>
                    <a:lnTo>
                      <a:pt x="43109" y="0"/>
                    </a:lnTo>
                    <a:cubicBezTo>
                      <a:pt x="43109" y="3079"/>
                      <a:pt x="46188" y="6158"/>
                      <a:pt x="49267" y="9238"/>
                    </a:cubicBezTo>
                    <a:lnTo>
                      <a:pt x="147801" y="135484"/>
                    </a:lnTo>
                    <a:lnTo>
                      <a:pt x="147801" y="30792"/>
                    </a:lnTo>
                    <a:cubicBezTo>
                      <a:pt x="147801" y="21554"/>
                      <a:pt x="147801" y="15396"/>
                      <a:pt x="144722" y="9238"/>
                    </a:cubicBezTo>
                    <a:cubicBezTo>
                      <a:pt x="141643" y="6158"/>
                      <a:pt x="138564" y="0"/>
                      <a:pt x="135485" y="0"/>
                    </a:cubicBezTo>
                    <a:lnTo>
                      <a:pt x="184752" y="0"/>
                    </a:lnTo>
                    <a:cubicBezTo>
                      <a:pt x="178593" y="3079"/>
                      <a:pt x="175514" y="6158"/>
                      <a:pt x="172435" y="12317"/>
                    </a:cubicBezTo>
                    <a:cubicBezTo>
                      <a:pt x="169356" y="15396"/>
                      <a:pt x="169356" y="21554"/>
                      <a:pt x="169356" y="30792"/>
                    </a:cubicBezTo>
                    <a:lnTo>
                      <a:pt x="169356" y="184752"/>
                    </a:lnTo>
                    <a:cubicBezTo>
                      <a:pt x="153960" y="178593"/>
                      <a:pt x="141643" y="169356"/>
                      <a:pt x="132405" y="157039"/>
                    </a:cubicBezTo>
                    <a:lnTo>
                      <a:pt x="36950" y="36950"/>
                    </a:lnTo>
                    <a:close/>
                  </a:path>
                </a:pathLst>
              </a:custGeom>
              <a:solidFill>
                <a:srgbClr val="FFFFFF"/>
              </a:solidFill>
              <a:ln w="30780" cap="flat">
                <a:noFill/>
                <a:prstDash val="solid"/>
                <a:miter/>
              </a:ln>
            </p:spPr>
            <p:txBody>
              <a:bodyPr rtlCol="0" anchor="ctr"/>
              <a:lstStyle/>
              <a:p>
                <a:endParaRPr lang="en-US" sz="8640"/>
              </a:p>
            </p:txBody>
          </p:sp>
          <p:sp>
            <p:nvSpPr>
              <p:cNvPr id="16" name="Freeform 15">
                <a:extLst>
                  <a:ext uri="{FF2B5EF4-FFF2-40B4-BE49-F238E27FC236}">
                    <a16:creationId xmlns:a16="http://schemas.microsoft.com/office/drawing/2014/main" id="{63110A4E-52E4-A9CA-25D8-5D4628F1B18A}"/>
                  </a:ext>
                </a:extLst>
              </p:cNvPr>
              <p:cNvSpPr/>
              <p:nvPr/>
            </p:nvSpPr>
            <p:spPr>
              <a:xfrm>
                <a:off x="2802955"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8640"/>
              </a:p>
            </p:txBody>
          </p:sp>
          <p:sp>
            <p:nvSpPr>
              <p:cNvPr id="17" name="Freeform 16">
                <a:extLst>
                  <a:ext uri="{FF2B5EF4-FFF2-40B4-BE49-F238E27FC236}">
                    <a16:creationId xmlns:a16="http://schemas.microsoft.com/office/drawing/2014/main" id="{8B49CC66-2745-11AB-3134-86333B20711F}"/>
                  </a:ext>
                </a:extLst>
              </p:cNvPr>
              <p:cNvSpPr/>
              <p:nvPr/>
            </p:nvSpPr>
            <p:spPr>
              <a:xfrm>
                <a:off x="3138587" y="8049613"/>
                <a:ext cx="163197" cy="187831"/>
              </a:xfrm>
              <a:custGeom>
                <a:avLst/>
                <a:gdLst>
                  <a:gd name="connsiteX0" fmla="*/ 86217 w 163197"/>
                  <a:gd name="connsiteY0" fmla="*/ 147801 h 187831"/>
                  <a:gd name="connsiteX1" fmla="*/ 123168 w 163197"/>
                  <a:gd name="connsiteY1" fmla="*/ 49267 h 187831"/>
                  <a:gd name="connsiteX2" fmla="*/ 132405 w 163197"/>
                  <a:gd name="connsiteY2" fmla="*/ 18475 h 187831"/>
                  <a:gd name="connsiteX3" fmla="*/ 123168 w 163197"/>
                  <a:gd name="connsiteY3" fmla="*/ 3079 h 187831"/>
                  <a:gd name="connsiteX4" fmla="*/ 163197 w 163197"/>
                  <a:gd name="connsiteY4" fmla="*/ 3079 h 187831"/>
                  <a:gd name="connsiteX5" fmla="*/ 92376 w 163197"/>
                  <a:gd name="connsiteY5" fmla="*/ 187831 h 187831"/>
                  <a:gd name="connsiteX6" fmla="*/ 67742 w 163197"/>
                  <a:gd name="connsiteY6" fmla="*/ 169356 h 187831"/>
                  <a:gd name="connsiteX7" fmla="*/ 61584 w 163197"/>
                  <a:gd name="connsiteY7" fmla="*/ 157039 h 187831"/>
                  <a:gd name="connsiteX8" fmla="*/ 58505 w 163197"/>
                  <a:gd name="connsiteY8" fmla="*/ 144722 h 187831"/>
                  <a:gd name="connsiteX9" fmla="*/ 21554 w 163197"/>
                  <a:gd name="connsiteY9" fmla="*/ 46188 h 187831"/>
                  <a:gd name="connsiteX10" fmla="*/ 9237 w 163197"/>
                  <a:gd name="connsiteY10" fmla="*/ 12317 h 187831"/>
                  <a:gd name="connsiteX11" fmla="*/ 0 w 163197"/>
                  <a:gd name="connsiteY11" fmla="*/ 0 h 187831"/>
                  <a:gd name="connsiteX12" fmla="*/ 40029 w 163197"/>
                  <a:gd name="connsiteY12" fmla="*/ 0 h 187831"/>
                  <a:gd name="connsiteX13" fmla="*/ 40029 w 163197"/>
                  <a:gd name="connsiteY13" fmla="*/ 3079 h 187831"/>
                  <a:gd name="connsiteX14" fmla="*/ 46188 w 163197"/>
                  <a:gd name="connsiteY14" fmla="*/ 24634 h 187831"/>
                  <a:gd name="connsiteX15" fmla="*/ 86217 w 163197"/>
                  <a:gd name="connsiteY15" fmla="*/ 147801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197" h="187831">
                    <a:moveTo>
                      <a:pt x="86217" y="147801"/>
                    </a:moveTo>
                    <a:lnTo>
                      <a:pt x="123168" y="49267"/>
                    </a:lnTo>
                    <a:cubicBezTo>
                      <a:pt x="129326" y="33871"/>
                      <a:pt x="132405" y="24634"/>
                      <a:pt x="132405" y="18475"/>
                    </a:cubicBezTo>
                    <a:cubicBezTo>
                      <a:pt x="132405" y="12317"/>
                      <a:pt x="129326" y="6158"/>
                      <a:pt x="123168" y="3079"/>
                    </a:cubicBezTo>
                    <a:lnTo>
                      <a:pt x="163197" y="3079"/>
                    </a:lnTo>
                    <a:lnTo>
                      <a:pt x="92376" y="187831"/>
                    </a:lnTo>
                    <a:cubicBezTo>
                      <a:pt x="80059" y="181673"/>
                      <a:pt x="73901" y="175514"/>
                      <a:pt x="67742" y="169356"/>
                    </a:cubicBezTo>
                    <a:cubicBezTo>
                      <a:pt x="64663" y="166277"/>
                      <a:pt x="61584" y="163197"/>
                      <a:pt x="61584" y="157039"/>
                    </a:cubicBezTo>
                    <a:cubicBezTo>
                      <a:pt x="61584" y="157039"/>
                      <a:pt x="58505" y="150881"/>
                      <a:pt x="58505" y="144722"/>
                    </a:cubicBezTo>
                    <a:lnTo>
                      <a:pt x="21554" y="46188"/>
                    </a:lnTo>
                    <a:cubicBezTo>
                      <a:pt x="15396" y="27713"/>
                      <a:pt x="9237" y="15396"/>
                      <a:pt x="9237" y="12317"/>
                    </a:cubicBezTo>
                    <a:cubicBezTo>
                      <a:pt x="6158" y="6158"/>
                      <a:pt x="3079" y="3079"/>
                      <a:pt x="0" y="0"/>
                    </a:cubicBezTo>
                    <a:lnTo>
                      <a:pt x="40029" y="0"/>
                    </a:lnTo>
                    <a:cubicBezTo>
                      <a:pt x="40029" y="0"/>
                      <a:pt x="40029" y="3079"/>
                      <a:pt x="40029" y="3079"/>
                    </a:cubicBezTo>
                    <a:cubicBezTo>
                      <a:pt x="40029" y="6158"/>
                      <a:pt x="43109" y="12317"/>
                      <a:pt x="46188" y="24634"/>
                    </a:cubicBezTo>
                    <a:lnTo>
                      <a:pt x="86217" y="147801"/>
                    </a:lnTo>
                    <a:close/>
                  </a:path>
                </a:pathLst>
              </a:custGeom>
              <a:solidFill>
                <a:srgbClr val="FFFFFF"/>
              </a:solidFill>
              <a:ln w="30780" cap="flat">
                <a:noFill/>
                <a:prstDash val="solid"/>
                <a:miter/>
              </a:ln>
            </p:spPr>
            <p:txBody>
              <a:bodyPr rtlCol="0" anchor="ctr"/>
              <a:lstStyle/>
              <a:p>
                <a:endParaRPr lang="en-US" sz="8640"/>
              </a:p>
            </p:txBody>
          </p:sp>
          <p:sp>
            <p:nvSpPr>
              <p:cNvPr id="18" name="Freeform 17">
                <a:extLst>
                  <a:ext uri="{FF2B5EF4-FFF2-40B4-BE49-F238E27FC236}">
                    <a16:creationId xmlns:a16="http://schemas.microsoft.com/office/drawing/2014/main" id="{55DC2217-5501-D70E-11B3-4378DC9D34A7}"/>
                  </a:ext>
                </a:extLst>
              </p:cNvPr>
              <p:cNvSpPr/>
              <p:nvPr/>
            </p:nvSpPr>
            <p:spPr>
              <a:xfrm>
                <a:off x="3569674" y="8049613"/>
                <a:ext cx="123167" cy="178593"/>
              </a:xfrm>
              <a:custGeom>
                <a:avLst/>
                <a:gdLst>
                  <a:gd name="connsiteX0" fmla="*/ 36950 w 123167"/>
                  <a:gd name="connsiteY0" fmla="*/ 92376 h 178593"/>
                  <a:gd name="connsiteX1" fmla="*/ 36950 w 123167"/>
                  <a:gd name="connsiteY1" fmla="*/ 157039 h 178593"/>
                  <a:gd name="connsiteX2" fmla="*/ 70821 w 123167"/>
                  <a:gd name="connsiteY2" fmla="*/ 160118 h 178593"/>
                  <a:gd name="connsiteX3" fmla="*/ 104693 w 123167"/>
                  <a:gd name="connsiteY3" fmla="*/ 153960 h 178593"/>
                  <a:gd name="connsiteX4" fmla="*/ 123168 w 123167"/>
                  <a:gd name="connsiteY4" fmla="*/ 144722 h 178593"/>
                  <a:gd name="connsiteX5" fmla="*/ 110851 w 123167"/>
                  <a:gd name="connsiteY5" fmla="*/ 178593 h 178593"/>
                  <a:gd name="connsiteX6" fmla="*/ 0 w 123167"/>
                  <a:gd name="connsiteY6" fmla="*/ 178593 h 178593"/>
                  <a:gd name="connsiteX7" fmla="*/ 9237 w 123167"/>
                  <a:gd name="connsiteY7" fmla="*/ 169356 h 178593"/>
                  <a:gd name="connsiteX8" fmla="*/ 12317 w 123167"/>
                  <a:gd name="connsiteY8" fmla="*/ 144722 h 178593"/>
                  <a:gd name="connsiteX9" fmla="*/ 12317 w 123167"/>
                  <a:gd name="connsiteY9" fmla="*/ 36950 h 178593"/>
                  <a:gd name="connsiteX10" fmla="*/ 9237 w 123167"/>
                  <a:gd name="connsiteY10" fmla="*/ 12317 h 178593"/>
                  <a:gd name="connsiteX11" fmla="*/ 0 w 123167"/>
                  <a:gd name="connsiteY11" fmla="*/ 3079 h 178593"/>
                  <a:gd name="connsiteX12" fmla="*/ 89297 w 123167"/>
                  <a:gd name="connsiteY12" fmla="*/ 3079 h 178593"/>
                  <a:gd name="connsiteX13" fmla="*/ 98534 w 123167"/>
                  <a:gd name="connsiteY13" fmla="*/ 0 h 178593"/>
                  <a:gd name="connsiteX14" fmla="*/ 98534 w 123167"/>
                  <a:gd name="connsiteY14" fmla="*/ 30792 h 178593"/>
                  <a:gd name="connsiteX15" fmla="*/ 86217 w 123167"/>
                  <a:gd name="connsiteY15" fmla="*/ 21554 h 178593"/>
                  <a:gd name="connsiteX16" fmla="*/ 64663 w 123167"/>
                  <a:gd name="connsiteY16" fmla="*/ 18475 h 178593"/>
                  <a:gd name="connsiteX17" fmla="*/ 36950 w 123167"/>
                  <a:gd name="connsiteY17" fmla="*/ 21554 h 178593"/>
                  <a:gd name="connsiteX18" fmla="*/ 36950 w 123167"/>
                  <a:gd name="connsiteY18" fmla="*/ 70822 h 178593"/>
                  <a:gd name="connsiteX19" fmla="*/ 73901 w 123167"/>
                  <a:gd name="connsiteY19" fmla="*/ 70822 h 178593"/>
                  <a:gd name="connsiteX20" fmla="*/ 83138 w 123167"/>
                  <a:gd name="connsiteY20" fmla="*/ 67742 h 178593"/>
                  <a:gd name="connsiteX21" fmla="*/ 83138 w 123167"/>
                  <a:gd name="connsiteY21" fmla="*/ 95455 h 178593"/>
                  <a:gd name="connsiteX22" fmla="*/ 76980 w 123167"/>
                  <a:gd name="connsiteY22" fmla="*/ 89297 h 178593"/>
                  <a:gd name="connsiteX23" fmla="*/ 61584 w 123167"/>
                  <a:gd name="connsiteY23" fmla="*/ 86218 h 178593"/>
                  <a:gd name="connsiteX24" fmla="*/ 36950 w 123167"/>
                  <a:gd name="connsiteY24"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167" h="178593">
                    <a:moveTo>
                      <a:pt x="36950" y="92376"/>
                    </a:moveTo>
                    <a:lnTo>
                      <a:pt x="36950" y="157039"/>
                    </a:lnTo>
                    <a:cubicBezTo>
                      <a:pt x="49267" y="160118"/>
                      <a:pt x="58505" y="160118"/>
                      <a:pt x="70821" y="160118"/>
                    </a:cubicBezTo>
                    <a:cubicBezTo>
                      <a:pt x="83138" y="160118"/>
                      <a:pt x="95455" y="157039"/>
                      <a:pt x="104693" y="153960"/>
                    </a:cubicBezTo>
                    <a:cubicBezTo>
                      <a:pt x="110851" y="150881"/>
                      <a:pt x="117009" y="147801"/>
                      <a:pt x="123168" y="144722"/>
                    </a:cubicBezTo>
                    <a:lnTo>
                      <a:pt x="110851" y="178593"/>
                    </a:lnTo>
                    <a:lnTo>
                      <a:pt x="0" y="178593"/>
                    </a:lnTo>
                    <a:cubicBezTo>
                      <a:pt x="6158" y="175514"/>
                      <a:pt x="9237" y="172435"/>
                      <a:pt x="9237" y="169356"/>
                    </a:cubicBezTo>
                    <a:cubicBezTo>
                      <a:pt x="12317" y="163197"/>
                      <a:pt x="12317" y="157039"/>
                      <a:pt x="12317" y="144722"/>
                    </a:cubicBezTo>
                    <a:lnTo>
                      <a:pt x="12317" y="36950"/>
                    </a:lnTo>
                    <a:cubicBezTo>
                      <a:pt x="12317" y="24634"/>
                      <a:pt x="12317" y="15396"/>
                      <a:pt x="9237" y="12317"/>
                    </a:cubicBezTo>
                    <a:cubicBezTo>
                      <a:pt x="6158" y="9238"/>
                      <a:pt x="3079" y="6158"/>
                      <a:pt x="0" y="3079"/>
                    </a:cubicBezTo>
                    <a:lnTo>
                      <a:pt x="89297" y="3079"/>
                    </a:lnTo>
                    <a:cubicBezTo>
                      <a:pt x="92376" y="3079"/>
                      <a:pt x="95455" y="3079"/>
                      <a:pt x="98534" y="0"/>
                    </a:cubicBezTo>
                    <a:lnTo>
                      <a:pt x="98534" y="30792"/>
                    </a:lnTo>
                    <a:cubicBezTo>
                      <a:pt x="95455" y="27713"/>
                      <a:pt x="89297" y="24634"/>
                      <a:pt x="86217"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36950" y="86218"/>
                    </a:lnTo>
                    <a:close/>
                  </a:path>
                </a:pathLst>
              </a:custGeom>
              <a:solidFill>
                <a:srgbClr val="FFFFFF"/>
              </a:solidFill>
              <a:ln w="30780" cap="flat">
                <a:noFill/>
                <a:prstDash val="solid"/>
                <a:miter/>
              </a:ln>
            </p:spPr>
            <p:txBody>
              <a:bodyPr rtlCol="0" anchor="ctr"/>
              <a:lstStyle/>
              <a:p>
                <a:endParaRPr lang="en-US" sz="8640"/>
              </a:p>
            </p:txBody>
          </p:sp>
          <p:sp>
            <p:nvSpPr>
              <p:cNvPr id="19" name="Freeform 18">
                <a:extLst>
                  <a:ext uri="{FF2B5EF4-FFF2-40B4-BE49-F238E27FC236}">
                    <a16:creationId xmlns:a16="http://schemas.microsoft.com/office/drawing/2014/main" id="{82BCECF4-E264-C809-3A02-B9D7E0AA859E}"/>
                  </a:ext>
                </a:extLst>
              </p:cNvPr>
              <p:cNvSpPr/>
              <p:nvPr/>
            </p:nvSpPr>
            <p:spPr>
              <a:xfrm>
                <a:off x="3951494" y="8052692"/>
                <a:ext cx="160117" cy="175513"/>
              </a:xfrm>
              <a:custGeom>
                <a:avLst/>
                <a:gdLst>
                  <a:gd name="connsiteX0" fmla="*/ 40029 w 160117"/>
                  <a:gd name="connsiteY0" fmla="*/ 18475 h 175513"/>
                  <a:gd name="connsiteX1" fmla="*/ 40029 w 160117"/>
                  <a:gd name="connsiteY1" fmla="*/ 141643 h 175513"/>
                  <a:gd name="connsiteX2" fmla="*/ 43109 w 160117"/>
                  <a:gd name="connsiteY2" fmla="*/ 166276 h 175513"/>
                  <a:gd name="connsiteX3" fmla="*/ 52346 w 160117"/>
                  <a:gd name="connsiteY3" fmla="*/ 175514 h 175513"/>
                  <a:gd name="connsiteX4" fmla="*/ 0 w 160117"/>
                  <a:gd name="connsiteY4" fmla="*/ 175514 h 175513"/>
                  <a:gd name="connsiteX5" fmla="*/ 9237 w 160117"/>
                  <a:gd name="connsiteY5" fmla="*/ 166276 h 175513"/>
                  <a:gd name="connsiteX6" fmla="*/ 12317 w 160117"/>
                  <a:gd name="connsiteY6" fmla="*/ 141643 h 175513"/>
                  <a:gd name="connsiteX7" fmla="*/ 12317 w 160117"/>
                  <a:gd name="connsiteY7" fmla="*/ 33871 h 175513"/>
                  <a:gd name="connsiteX8" fmla="*/ 9237 w 160117"/>
                  <a:gd name="connsiteY8" fmla="*/ 9238 h 175513"/>
                  <a:gd name="connsiteX9" fmla="*/ 0 w 160117"/>
                  <a:gd name="connsiteY9" fmla="*/ 0 h 175513"/>
                  <a:gd name="connsiteX10" fmla="*/ 40029 w 160117"/>
                  <a:gd name="connsiteY10" fmla="*/ 0 h 175513"/>
                  <a:gd name="connsiteX11" fmla="*/ 52346 w 160117"/>
                  <a:gd name="connsiteY11" fmla="*/ 0 h 175513"/>
                  <a:gd name="connsiteX12" fmla="*/ 64663 w 160117"/>
                  <a:gd name="connsiteY12" fmla="*/ 0 h 175513"/>
                  <a:gd name="connsiteX13" fmla="*/ 104692 w 160117"/>
                  <a:gd name="connsiteY13" fmla="*/ 9238 h 175513"/>
                  <a:gd name="connsiteX14" fmla="*/ 117009 w 160117"/>
                  <a:gd name="connsiteY14" fmla="*/ 24634 h 175513"/>
                  <a:gd name="connsiteX15" fmla="*/ 120088 w 160117"/>
                  <a:gd name="connsiteY15" fmla="*/ 43109 h 175513"/>
                  <a:gd name="connsiteX16" fmla="*/ 110851 w 160117"/>
                  <a:gd name="connsiteY16" fmla="*/ 67742 h 175513"/>
                  <a:gd name="connsiteX17" fmla="*/ 76980 w 160117"/>
                  <a:gd name="connsiteY17" fmla="*/ 89296 h 175513"/>
                  <a:gd name="connsiteX18" fmla="*/ 113930 w 160117"/>
                  <a:gd name="connsiteY18" fmla="*/ 135484 h 175513"/>
                  <a:gd name="connsiteX19" fmla="*/ 160118 w 160117"/>
                  <a:gd name="connsiteY19" fmla="*/ 175514 h 175513"/>
                  <a:gd name="connsiteX20" fmla="*/ 135484 w 160117"/>
                  <a:gd name="connsiteY20" fmla="*/ 175514 h 175513"/>
                  <a:gd name="connsiteX21" fmla="*/ 113930 w 160117"/>
                  <a:gd name="connsiteY21" fmla="*/ 169356 h 175513"/>
                  <a:gd name="connsiteX22" fmla="*/ 70821 w 160117"/>
                  <a:gd name="connsiteY22" fmla="*/ 117009 h 175513"/>
                  <a:gd name="connsiteX23" fmla="*/ 49267 w 160117"/>
                  <a:gd name="connsiteY23" fmla="*/ 83138 h 175513"/>
                  <a:gd name="connsiteX24" fmla="*/ 95455 w 160117"/>
                  <a:gd name="connsiteY24" fmla="*/ 43109 h 175513"/>
                  <a:gd name="connsiteX25" fmla="*/ 86217 w 160117"/>
                  <a:gd name="connsiteY25" fmla="*/ 21554 h 175513"/>
                  <a:gd name="connsiteX26" fmla="*/ 64663 w 160117"/>
                  <a:gd name="connsiteY26" fmla="*/ 12317 h 175513"/>
                  <a:gd name="connsiteX27" fmla="*/ 40029 w 160117"/>
                  <a:gd name="connsiteY27" fmla="*/ 18475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0117" h="175513">
                    <a:moveTo>
                      <a:pt x="40029" y="18475"/>
                    </a:moveTo>
                    <a:lnTo>
                      <a:pt x="40029" y="141643"/>
                    </a:lnTo>
                    <a:cubicBezTo>
                      <a:pt x="40029" y="153960"/>
                      <a:pt x="40029" y="163197"/>
                      <a:pt x="43109" y="166276"/>
                    </a:cubicBezTo>
                    <a:cubicBezTo>
                      <a:pt x="46188" y="169356"/>
                      <a:pt x="49267" y="172435"/>
                      <a:pt x="52346" y="175514"/>
                    </a:cubicBezTo>
                    <a:lnTo>
                      <a:pt x="0" y="175514"/>
                    </a:lnTo>
                    <a:cubicBezTo>
                      <a:pt x="6158" y="172435"/>
                      <a:pt x="9237" y="169356"/>
                      <a:pt x="9237" y="166276"/>
                    </a:cubicBezTo>
                    <a:cubicBezTo>
                      <a:pt x="12317" y="160118"/>
                      <a:pt x="12317" y="153960"/>
                      <a:pt x="12317" y="141643"/>
                    </a:cubicBezTo>
                    <a:lnTo>
                      <a:pt x="12317" y="33871"/>
                    </a:lnTo>
                    <a:cubicBezTo>
                      <a:pt x="12317" y="21554"/>
                      <a:pt x="12317" y="12317"/>
                      <a:pt x="9237" y="9238"/>
                    </a:cubicBezTo>
                    <a:cubicBezTo>
                      <a:pt x="6158" y="6158"/>
                      <a:pt x="3079" y="3079"/>
                      <a:pt x="0" y="0"/>
                    </a:cubicBezTo>
                    <a:lnTo>
                      <a:pt x="40029" y="0"/>
                    </a:lnTo>
                    <a:cubicBezTo>
                      <a:pt x="40029" y="0"/>
                      <a:pt x="46188" y="0"/>
                      <a:pt x="52346" y="0"/>
                    </a:cubicBezTo>
                    <a:cubicBezTo>
                      <a:pt x="55425" y="0"/>
                      <a:pt x="61584" y="0"/>
                      <a:pt x="64663" y="0"/>
                    </a:cubicBezTo>
                    <a:cubicBezTo>
                      <a:pt x="83138" y="0"/>
                      <a:pt x="95455" y="3079"/>
                      <a:pt x="104692" y="9238"/>
                    </a:cubicBezTo>
                    <a:cubicBezTo>
                      <a:pt x="110851" y="12317"/>
                      <a:pt x="113930" y="18475"/>
                      <a:pt x="117009" y="24634"/>
                    </a:cubicBezTo>
                    <a:cubicBezTo>
                      <a:pt x="120088" y="30792"/>
                      <a:pt x="120088" y="36950"/>
                      <a:pt x="120088" y="43109"/>
                    </a:cubicBezTo>
                    <a:cubicBezTo>
                      <a:pt x="120088" y="52346"/>
                      <a:pt x="117009" y="61584"/>
                      <a:pt x="110851" y="67742"/>
                    </a:cubicBezTo>
                    <a:cubicBezTo>
                      <a:pt x="101613" y="76980"/>
                      <a:pt x="92376" y="86218"/>
                      <a:pt x="76980" y="89296"/>
                    </a:cubicBezTo>
                    <a:cubicBezTo>
                      <a:pt x="86217" y="101613"/>
                      <a:pt x="98534" y="117009"/>
                      <a:pt x="113930" y="135484"/>
                    </a:cubicBezTo>
                    <a:cubicBezTo>
                      <a:pt x="129326" y="153960"/>
                      <a:pt x="144722" y="169356"/>
                      <a:pt x="160118" y="175514"/>
                    </a:cubicBezTo>
                    <a:cubicBezTo>
                      <a:pt x="147801" y="175514"/>
                      <a:pt x="138564" y="175514"/>
                      <a:pt x="135484" y="175514"/>
                    </a:cubicBezTo>
                    <a:cubicBezTo>
                      <a:pt x="126247" y="175514"/>
                      <a:pt x="120088" y="172435"/>
                      <a:pt x="113930" y="169356"/>
                    </a:cubicBezTo>
                    <a:cubicBezTo>
                      <a:pt x="104692" y="160118"/>
                      <a:pt x="89296" y="144722"/>
                      <a:pt x="70821" y="117009"/>
                    </a:cubicBezTo>
                    <a:cubicBezTo>
                      <a:pt x="64663" y="107772"/>
                      <a:pt x="55425" y="95455"/>
                      <a:pt x="49267" y="83138"/>
                    </a:cubicBezTo>
                    <a:cubicBezTo>
                      <a:pt x="80059" y="76980"/>
                      <a:pt x="95455" y="64663"/>
                      <a:pt x="95455" y="43109"/>
                    </a:cubicBezTo>
                    <a:cubicBezTo>
                      <a:pt x="95455" y="33871"/>
                      <a:pt x="92376" y="27713"/>
                      <a:pt x="86217" y="21554"/>
                    </a:cubicBezTo>
                    <a:cubicBezTo>
                      <a:pt x="80059" y="15396"/>
                      <a:pt x="73900" y="12317"/>
                      <a:pt x="64663" y="12317"/>
                    </a:cubicBezTo>
                    <a:cubicBezTo>
                      <a:pt x="52346" y="15396"/>
                      <a:pt x="46188" y="15396"/>
                      <a:pt x="40029" y="18475"/>
                    </a:cubicBezTo>
                    <a:close/>
                  </a:path>
                </a:pathLst>
              </a:custGeom>
              <a:solidFill>
                <a:srgbClr val="FFFFFF"/>
              </a:solidFill>
              <a:ln w="30780" cap="flat">
                <a:noFill/>
                <a:prstDash val="solid"/>
                <a:miter/>
              </a:ln>
            </p:spPr>
            <p:txBody>
              <a:bodyPr rtlCol="0" anchor="ctr"/>
              <a:lstStyle/>
              <a:p>
                <a:endParaRPr lang="en-US" sz="8640"/>
              </a:p>
            </p:txBody>
          </p:sp>
          <p:sp>
            <p:nvSpPr>
              <p:cNvPr id="20" name="Freeform 19">
                <a:extLst>
                  <a:ext uri="{FF2B5EF4-FFF2-40B4-BE49-F238E27FC236}">
                    <a16:creationId xmlns:a16="http://schemas.microsoft.com/office/drawing/2014/main" id="{306301A6-6A2B-665E-79E2-E73A39DD3A8A}"/>
                  </a:ext>
                </a:extLst>
              </p:cNvPr>
              <p:cNvSpPr/>
              <p:nvPr/>
            </p:nvSpPr>
            <p:spPr>
              <a:xfrm>
                <a:off x="4367186" y="8043454"/>
                <a:ext cx="126246" cy="187831"/>
              </a:xfrm>
              <a:custGeom>
                <a:avLst/>
                <a:gdLst>
                  <a:gd name="connsiteX0" fmla="*/ 110851 w 126246"/>
                  <a:gd name="connsiteY0" fmla="*/ 9238 h 187831"/>
                  <a:gd name="connsiteX1" fmla="*/ 110851 w 126246"/>
                  <a:gd name="connsiteY1" fmla="*/ 40030 h 187831"/>
                  <a:gd name="connsiteX2" fmla="*/ 67742 w 126246"/>
                  <a:gd name="connsiteY2" fmla="*/ 21554 h 187831"/>
                  <a:gd name="connsiteX3" fmla="*/ 40029 w 126246"/>
                  <a:gd name="connsiteY3" fmla="*/ 30792 h 187831"/>
                  <a:gd name="connsiteX4" fmla="*/ 33871 w 126246"/>
                  <a:gd name="connsiteY4" fmla="*/ 46188 h 187831"/>
                  <a:gd name="connsiteX5" fmla="*/ 40029 w 126246"/>
                  <a:gd name="connsiteY5" fmla="*/ 61584 h 187831"/>
                  <a:gd name="connsiteX6" fmla="*/ 52346 w 126246"/>
                  <a:gd name="connsiteY6" fmla="*/ 70822 h 187831"/>
                  <a:gd name="connsiteX7" fmla="*/ 70821 w 126246"/>
                  <a:gd name="connsiteY7" fmla="*/ 80059 h 187831"/>
                  <a:gd name="connsiteX8" fmla="*/ 110851 w 126246"/>
                  <a:gd name="connsiteY8" fmla="*/ 101613 h 187831"/>
                  <a:gd name="connsiteX9" fmla="*/ 126247 w 126246"/>
                  <a:gd name="connsiteY9" fmla="*/ 132405 h 187831"/>
                  <a:gd name="connsiteX10" fmla="*/ 110851 w 126246"/>
                  <a:gd name="connsiteY10" fmla="*/ 169356 h 187831"/>
                  <a:gd name="connsiteX11" fmla="*/ 55425 w 126246"/>
                  <a:gd name="connsiteY11" fmla="*/ 187831 h 187831"/>
                  <a:gd name="connsiteX12" fmla="*/ 9237 w 126246"/>
                  <a:gd name="connsiteY12" fmla="*/ 178593 h 187831"/>
                  <a:gd name="connsiteX13" fmla="*/ 0 w 126246"/>
                  <a:gd name="connsiteY13" fmla="*/ 144722 h 187831"/>
                  <a:gd name="connsiteX14" fmla="*/ 58504 w 126246"/>
                  <a:gd name="connsiteY14" fmla="*/ 166276 h 187831"/>
                  <a:gd name="connsiteX15" fmla="*/ 89296 w 126246"/>
                  <a:gd name="connsiteY15" fmla="*/ 157039 h 187831"/>
                  <a:gd name="connsiteX16" fmla="*/ 98534 w 126246"/>
                  <a:gd name="connsiteY16" fmla="*/ 138564 h 187831"/>
                  <a:gd name="connsiteX17" fmla="*/ 89296 w 126246"/>
                  <a:gd name="connsiteY17" fmla="*/ 120088 h 187831"/>
                  <a:gd name="connsiteX18" fmla="*/ 76980 w 126246"/>
                  <a:gd name="connsiteY18" fmla="*/ 110851 h 187831"/>
                  <a:gd name="connsiteX19" fmla="*/ 55425 w 126246"/>
                  <a:gd name="connsiteY19" fmla="*/ 101613 h 187831"/>
                  <a:gd name="connsiteX20" fmla="*/ 18475 w 126246"/>
                  <a:gd name="connsiteY20" fmla="*/ 80059 h 187831"/>
                  <a:gd name="connsiteX21" fmla="*/ 3079 w 126246"/>
                  <a:gd name="connsiteY21" fmla="*/ 49267 h 187831"/>
                  <a:gd name="connsiteX22" fmla="*/ 9237 w 126246"/>
                  <a:gd name="connsiteY22" fmla="*/ 24634 h 187831"/>
                  <a:gd name="connsiteX23" fmla="*/ 33871 w 126246"/>
                  <a:gd name="connsiteY23" fmla="*/ 6158 h 187831"/>
                  <a:gd name="connsiteX24" fmla="*/ 67742 w 126246"/>
                  <a:gd name="connsiteY24" fmla="*/ 0 h 187831"/>
                  <a:gd name="connsiteX25" fmla="*/ 110851 w 126246"/>
                  <a:gd name="connsiteY25" fmla="*/ 9238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246" h="187831">
                    <a:moveTo>
                      <a:pt x="110851" y="9238"/>
                    </a:moveTo>
                    <a:lnTo>
                      <a:pt x="110851" y="40030"/>
                    </a:lnTo>
                    <a:cubicBezTo>
                      <a:pt x="98534" y="27713"/>
                      <a:pt x="83138" y="21554"/>
                      <a:pt x="67742" y="21554"/>
                    </a:cubicBezTo>
                    <a:cubicBezTo>
                      <a:pt x="55425" y="21554"/>
                      <a:pt x="46188" y="24634"/>
                      <a:pt x="40029" y="30792"/>
                    </a:cubicBezTo>
                    <a:cubicBezTo>
                      <a:pt x="33871" y="33871"/>
                      <a:pt x="33871" y="40030"/>
                      <a:pt x="33871" y="46188"/>
                    </a:cubicBezTo>
                    <a:cubicBezTo>
                      <a:pt x="33871" y="52346"/>
                      <a:pt x="36950" y="58504"/>
                      <a:pt x="40029" y="61584"/>
                    </a:cubicBezTo>
                    <a:cubicBezTo>
                      <a:pt x="43109" y="64663"/>
                      <a:pt x="49267" y="67742"/>
                      <a:pt x="52346" y="70822"/>
                    </a:cubicBezTo>
                    <a:cubicBezTo>
                      <a:pt x="58504" y="73900"/>
                      <a:pt x="64663" y="76980"/>
                      <a:pt x="70821" y="80059"/>
                    </a:cubicBezTo>
                    <a:cubicBezTo>
                      <a:pt x="89296" y="89296"/>
                      <a:pt x="101613" y="95455"/>
                      <a:pt x="110851" y="101613"/>
                    </a:cubicBezTo>
                    <a:cubicBezTo>
                      <a:pt x="120088" y="107772"/>
                      <a:pt x="126247" y="120088"/>
                      <a:pt x="126247" y="132405"/>
                    </a:cubicBezTo>
                    <a:cubicBezTo>
                      <a:pt x="126247" y="144722"/>
                      <a:pt x="120088" y="157039"/>
                      <a:pt x="110851" y="169356"/>
                    </a:cubicBezTo>
                    <a:cubicBezTo>
                      <a:pt x="98534" y="181672"/>
                      <a:pt x="76980" y="187831"/>
                      <a:pt x="55425" y="187831"/>
                    </a:cubicBezTo>
                    <a:cubicBezTo>
                      <a:pt x="40029" y="187831"/>
                      <a:pt x="24633" y="184752"/>
                      <a:pt x="9237" y="178593"/>
                    </a:cubicBezTo>
                    <a:lnTo>
                      <a:pt x="0" y="144722"/>
                    </a:lnTo>
                    <a:cubicBezTo>
                      <a:pt x="18475" y="160118"/>
                      <a:pt x="36950" y="166276"/>
                      <a:pt x="58504" y="166276"/>
                    </a:cubicBezTo>
                    <a:cubicBezTo>
                      <a:pt x="70821" y="166276"/>
                      <a:pt x="80059" y="163197"/>
                      <a:pt x="89296" y="157039"/>
                    </a:cubicBezTo>
                    <a:cubicBezTo>
                      <a:pt x="95455" y="150880"/>
                      <a:pt x="98534" y="144722"/>
                      <a:pt x="98534" y="138564"/>
                    </a:cubicBezTo>
                    <a:cubicBezTo>
                      <a:pt x="98534" y="132405"/>
                      <a:pt x="95455" y="123168"/>
                      <a:pt x="89296" y="120088"/>
                    </a:cubicBezTo>
                    <a:cubicBezTo>
                      <a:pt x="86217" y="117009"/>
                      <a:pt x="80059" y="113930"/>
                      <a:pt x="76980" y="110851"/>
                    </a:cubicBezTo>
                    <a:cubicBezTo>
                      <a:pt x="70821" y="107772"/>
                      <a:pt x="64663" y="104692"/>
                      <a:pt x="55425" y="101613"/>
                    </a:cubicBezTo>
                    <a:cubicBezTo>
                      <a:pt x="36950" y="92376"/>
                      <a:pt x="24633" y="86218"/>
                      <a:pt x="18475" y="80059"/>
                    </a:cubicBezTo>
                    <a:cubicBezTo>
                      <a:pt x="9237" y="70822"/>
                      <a:pt x="3079" y="61584"/>
                      <a:pt x="3079" y="49267"/>
                    </a:cubicBezTo>
                    <a:cubicBezTo>
                      <a:pt x="3079" y="40030"/>
                      <a:pt x="6158" y="33871"/>
                      <a:pt x="9237" y="24634"/>
                    </a:cubicBezTo>
                    <a:cubicBezTo>
                      <a:pt x="15396" y="15396"/>
                      <a:pt x="24633" y="9238"/>
                      <a:pt x="33871" y="6158"/>
                    </a:cubicBezTo>
                    <a:cubicBezTo>
                      <a:pt x="43109" y="3079"/>
                      <a:pt x="55425" y="0"/>
                      <a:pt x="67742" y="0"/>
                    </a:cubicBezTo>
                    <a:cubicBezTo>
                      <a:pt x="83138" y="3079"/>
                      <a:pt x="98534" y="6158"/>
                      <a:pt x="110851" y="9238"/>
                    </a:cubicBezTo>
                    <a:close/>
                  </a:path>
                </a:pathLst>
              </a:custGeom>
              <a:solidFill>
                <a:srgbClr val="FFFFFF"/>
              </a:solidFill>
              <a:ln w="30780" cap="flat">
                <a:noFill/>
                <a:prstDash val="solid"/>
                <a:miter/>
              </a:ln>
            </p:spPr>
            <p:txBody>
              <a:bodyPr rtlCol="0" anchor="ctr"/>
              <a:lstStyle/>
              <a:p>
                <a:endParaRPr lang="en-US" sz="8640"/>
              </a:p>
            </p:txBody>
          </p:sp>
          <p:sp>
            <p:nvSpPr>
              <p:cNvPr id="21" name="Freeform 20">
                <a:extLst>
                  <a:ext uri="{FF2B5EF4-FFF2-40B4-BE49-F238E27FC236}">
                    <a16:creationId xmlns:a16="http://schemas.microsoft.com/office/drawing/2014/main" id="{BC5CD379-DCDC-14E4-C656-4FF3EE1AB1D3}"/>
                  </a:ext>
                </a:extLst>
              </p:cNvPr>
              <p:cNvSpPr/>
              <p:nvPr/>
            </p:nvSpPr>
            <p:spPr>
              <a:xfrm>
                <a:off x="4773639"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8640"/>
              </a:p>
            </p:txBody>
          </p:sp>
          <p:sp>
            <p:nvSpPr>
              <p:cNvPr id="22" name="Freeform 21">
                <a:extLst>
                  <a:ext uri="{FF2B5EF4-FFF2-40B4-BE49-F238E27FC236}">
                    <a16:creationId xmlns:a16="http://schemas.microsoft.com/office/drawing/2014/main" id="{A04568CD-F0DC-B3D5-2459-CFC3A08E0057}"/>
                  </a:ext>
                </a:extLst>
              </p:cNvPr>
              <p:cNvSpPr/>
              <p:nvPr/>
            </p:nvSpPr>
            <p:spPr>
              <a:xfrm>
                <a:off x="5096954" y="8049613"/>
                <a:ext cx="141643" cy="178593"/>
              </a:xfrm>
              <a:custGeom>
                <a:avLst/>
                <a:gdLst>
                  <a:gd name="connsiteX0" fmla="*/ 83138 w 141643"/>
                  <a:gd name="connsiteY0" fmla="*/ 147801 h 178593"/>
                  <a:gd name="connsiteX1" fmla="*/ 86218 w 141643"/>
                  <a:gd name="connsiteY1" fmla="*/ 169356 h 178593"/>
                  <a:gd name="connsiteX2" fmla="*/ 95455 w 141643"/>
                  <a:gd name="connsiteY2" fmla="*/ 178593 h 178593"/>
                  <a:gd name="connsiteX3" fmla="*/ 43109 w 141643"/>
                  <a:gd name="connsiteY3" fmla="*/ 178593 h 178593"/>
                  <a:gd name="connsiteX4" fmla="*/ 52346 w 141643"/>
                  <a:gd name="connsiteY4" fmla="*/ 169356 h 178593"/>
                  <a:gd name="connsiteX5" fmla="*/ 55426 w 141643"/>
                  <a:gd name="connsiteY5" fmla="*/ 144722 h 178593"/>
                  <a:gd name="connsiteX6" fmla="*/ 55426 w 141643"/>
                  <a:gd name="connsiteY6" fmla="*/ 21554 h 178593"/>
                  <a:gd name="connsiteX7" fmla="*/ 33871 w 141643"/>
                  <a:gd name="connsiteY7" fmla="*/ 21554 h 178593"/>
                  <a:gd name="connsiteX8" fmla="*/ 9238 w 141643"/>
                  <a:gd name="connsiteY8" fmla="*/ 24634 h 178593"/>
                  <a:gd name="connsiteX9" fmla="*/ 0 w 141643"/>
                  <a:gd name="connsiteY9" fmla="*/ 30792 h 178593"/>
                  <a:gd name="connsiteX10" fmla="*/ 9238 w 141643"/>
                  <a:gd name="connsiteY10" fmla="*/ 0 h 178593"/>
                  <a:gd name="connsiteX11" fmla="*/ 24634 w 141643"/>
                  <a:gd name="connsiteY11" fmla="*/ 3079 h 178593"/>
                  <a:gd name="connsiteX12" fmla="*/ 126247 w 141643"/>
                  <a:gd name="connsiteY12" fmla="*/ 3079 h 178593"/>
                  <a:gd name="connsiteX13" fmla="*/ 141643 w 141643"/>
                  <a:gd name="connsiteY13" fmla="*/ 0 h 178593"/>
                  <a:gd name="connsiteX14" fmla="*/ 132405 w 141643"/>
                  <a:gd name="connsiteY14" fmla="*/ 30792 h 178593"/>
                  <a:gd name="connsiteX15" fmla="*/ 126247 w 141643"/>
                  <a:gd name="connsiteY15" fmla="*/ 24634 h 178593"/>
                  <a:gd name="connsiteX16" fmla="*/ 107772 w 141643"/>
                  <a:gd name="connsiteY16" fmla="*/ 21554 h 178593"/>
                  <a:gd name="connsiteX17" fmla="*/ 83138 w 141643"/>
                  <a:gd name="connsiteY17" fmla="*/ 21554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643" h="178593">
                    <a:moveTo>
                      <a:pt x="83138" y="147801"/>
                    </a:moveTo>
                    <a:cubicBezTo>
                      <a:pt x="83138" y="157039"/>
                      <a:pt x="83138" y="163197"/>
                      <a:pt x="86218" y="169356"/>
                    </a:cubicBezTo>
                    <a:cubicBezTo>
                      <a:pt x="89296" y="172435"/>
                      <a:pt x="92376" y="178593"/>
                      <a:pt x="95455" y="178593"/>
                    </a:cubicBezTo>
                    <a:lnTo>
                      <a:pt x="43109" y="178593"/>
                    </a:lnTo>
                    <a:cubicBezTo>
                      <a:pt x="49267" y="175514"/>
                      <a:pt x="52346" y="172435"/>
                      <a:pt x="52346" y="169356"/>
                    </a:cubicBezTo>
                    <a:cubicBezTo>
                      <a:pt x="55426" y="163197"/>
                      <a:pt x="55426" y="157039"/>
                      <a:pt x="55426" y="144722"/>
                    </a:cubicBezTo>
                    <a:lnTo>
                      <a:pt x="55426" y="21554"/>
                    </a:lnTo>
                    <a:cubicBezTo>
                      <a:pt x="49267" y="21554"/>
                      <a:pt x="40030" y="21554"/>
                      <a:pt x="33871" y="21554"/>
                    </a:cubicBezTo>
                    <a:cubicBezTo>
                      <a:pt x="21554" y="21554"/>
                      <a:pt x="15396" y="21554"/>
                      <a:pt x="9238" y="24634"/>
                    </a:cubicBezTo>
                    <a:cubicBezTo>
                      <a:pt x="6158" y="24634"/>
                      <a:pt x="3079" y="27713"/>
                      <a:pt x="0" y="30792"/>
                    </a:cubicBezTo>
                    <a:lnTo>
                      <a:pt x="9238" y="0"/>
                    </a:lnTo>
                    <a:cubicBezTo>
                      <a:pt x="12317" y="0"/>
                      <a:pt x="15396" y="0"/>
                      <a:pt x="24634" y="3079"/>
                    </a:cubicBezTo>
                    <a:lnTo>
                      <a:pt x="126247" y="3079"/>
                    </a:lnTo>
                    <a:cubicBezTo>
                      <a:pt x="135484" y="3079"/>
                      <a:pt x="138564" y="3079"/>
                      <a:pt x="141643" y="0"/>
                    </a:cubicBezTo>
                    <a:lnTo>
                      <a:pt x="132405" y="30792"/>
                    </a:lnTo>
                    <a:cubicBezTo>
                      <a:pt x="129326" y="27713"/>
                      <a:pt x="129326" y="24634"/>
                      <a:pt x="126247" y="24634"/>
                    </a:cubicBezTo>
                    <a:cubicBezTo>
                      <a:pt x="123168" y="21554"/>
                      <a:pt x="117009" y="21554"/>
                      <a:pt x="107772" y="21554"/>
                    </a:cubicBezTo>
                    <a:cubicBezTo>
                      <a:pt x="107772" y="21554"/>
                      <a:pt x="98534" y="21554"/>
                      <a:pt x="83138" y="21554"/>
                    </a:cubicBezTo>
                  </a:path>
                </a:pathLst>
              </a:custGeom>
              <a:solidFill>
                <a:srgbClr val="FFFFFF"/>
              </a:solidFill>
              <a:ln w="30780" cap="flat">
                <a:noFill/>
                <a:prstDash val="solid"/>
                <a:miter/>
              </a:ln>
            </p:spPr>
            <p:txBody>
              <a:bodyPr rtlCol="0" anchor="ctr"/>
              <a:lstStyle/>
              <a:p>
                <a:endParaRPr lang="en-US" sz="8640"/>
              </a:p>
            </p:txBody>
          </p:sp>
          <p:sp>
            <p:nvSpPr>
              <p:cNvPr id="23" name="Freeform 22">
                <a:extLst>
                  <a:ext uri="{FF2B5EF4-FFF2-40B4-BE49-F238E27FC236}">
                    <a16:creationId xmlns:a16="http://schemas.microsoft.com/office/drawing/2014/main" id="{0528AA74-9FCE-74F4-28ED-42C762AE6627}"/>
                  </a:ext>
                </a:extLst>
              </p:cNvPr>
              <p:cNvSpPr/>
              <p:nvPr/>
            </p:nvSpPr>
            <p:spPr>
              <a:xfrm>
                <a:off x="5497250" y="8052692"/>
                <a:ext cx="163197" cy="175513"/>
              </a:xfrm>
              <a:custGeom>
                <a:avLst/>
                <a:gdLst>
                  <a:gd name="connsiteX0" fmla="*/ 98534 w 163197"/>
                  <a:gd name="connsiteY0" fmla="*/ 98534 h 175513"/>
                  <a:gd name="connsiteX1" fmla="*/ 98534 w 163197"/>
                  <a:gd name="connsiteY1" fmla="*/ 144722 h 175513"/>
                  <a:gd name="connsiteX2" fmla="*/ 101613 w 163197"/>
                  <a:gd name="connsiteY2" fmla="*/ 166276 h 175513"/>
                  <a:gd name="connsiteX3" fmla="*/ 110851 w 163197"/>
                  <a:gd name="connsiteY3" fmla="*/ 175514 h 175513"/>
                  <a:gd name="connsiteX4" fmla="*/ 58504 w 163197"/>
                  <a:gd name="connsiteY4" fmla="*/ 175514 h 175513"/>
                  <a:gd name="connsiteX5" fmla="*/ 67742 w 163197"/>
                  <a:gd name="connsiteY5" fmla="*/ 166276 h 175513"/>
                  <a:gd name="connsiteX6" fmla="*/ 70822 w 163197"/>
                  <a:gd name="connsiteY6" fmla="*/ 141643 h 175513"/>
                  <a:gd name="connsiteX7" fmla="*/ 70822 w 163197"/>
                  <a:gd name="connsiteY7" fmla="*/ 98534 h 175513"/>
                  <a:gd name="connsiteX8" fmla="*/ 24634 w 163197"/>
                  <a:gd name="connsiteY8" fmla="*/ 24634 h 175513"/>
                  <a:gd name="connsiteX9" fmla="*/ 12317 w 163197"/>
                  <a:gd name="connsiteY9" fmla="*/ 9238 h 175513"/>
                  <a:gd name="connsiteX10" fmla="*/ 0 w 163197"/>
                  <a:gd name="connsiteY10" fmla="*/ 0 h 175513"/>
                  <a:gd name="connsiteX11" fmla="*/ 27713 w 163197"/>
                  <a:gd name="connsiteY11" fmla="*/ 0 h 175513"/>
                  <a:gd name="connsiteX12" fmla="*/ 30792 w 163197"/>
                  <a:gd name="connsiteY12" fmla="*/ 0 h 175513"/>
                  <a:gd name="connsiteX13" fmla="*/ 40030 w 163197"/>
                  <a:gd name="connsiteY13" fmla="*/ 3079 h 175513"/>
                  <a:gd name="connsiteX14" fmla="*/ 49267 w 163197"/>
                  <a:gd name="connsiteY14" fmla="*/ 15396 h 175513"/>
                  <a:gd name="connsiteX15" fmla="*/ 89296 w 163197"/>
                  <a:gd name="connsiteY15" fmla="*/ 80059 h 175513"/>
                  <a:gd name="connsiteX16" fmla="*/ 123168 w 163197"/>
                  <a:gd name="connsiteY16" fmla="*/ 27713 h 175513"/>
                  <a:gd name="connsiteX17" fmla="*/ 129326 w 163197"/>
                  <a:gd name="connsiteY17" fmla="*/ 15396 h 175513"/>
                  <a:gd name="connsiteX18" fmla="*/ 123168 w 163197"/>
                  <a:gd name="connsiteY18" fmla="*/ 6158 h 175513"/>
                  <a:gd name="connsiteX19" fmla="*/ 117009 w 163197"/>
                  <a:gd name="connsiteY19" fmla="*/ 3079 h 175513"/>
                  <a:gd name="connsiteX20" fmla="*/ 163197 w 163197"/>
                  <a:gd name="connsiteY20" fmla="*/ 3079 h 175513"/>
                  <a:gd name="connsiteX21" fmla="*/ 98534 w 163197"/>
                  <a:gd name="connsiteY21" fmla="*/ 98534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197" h="175513">
                    <a:moveTo>
                      <a:pt x="98534" y="98534"/>
                    </a:moveTo>
                    <a:lnTo>
                      <a:pt x="98534" y="144722"/>
                    </a:lnTo>
                    <a:cubicBezTo>
                      <a:pt x="98534" y="153960"/>
                      <a:pt x="98534" y="160118"/>
                      <a:pt x="101613" y="166276"/>
                    </a:cubicBezTo>
                    <a:cubicBezTo>
                      <a:pt x="104692" y="169356"/>
                      <a:pt x="107772" y="172435"/>
                      <a:pt x="110851" y="175514"/>
                    </a:cubicBezTo>
                    <a:lnTo>
                      <a:pt x="58504" y="175514"/>
                    </a:lnTo>
                    <a:cubicBezTo>
                      <a:pt x="61584" y="172435"/>
                      <a:pt x="64663" y="169356"/>
                      <a:pt x="67742" y="166276"/>
                    </a:cubicBezTo>
                    <a:cubicBezTo>
                      <a:pt x="70822" y="160118"/>
                      <a:pt x="70822" y="153960"/>
                      <a:pt x="70822" y="141643"/>
                    </a:cubicBezTo>
                    <a:lnTo>
                      <a:pt x="70822" y="98534"/>
                    </a:lnTo>
                    <a:lnTo>
                      <a:pt x="24634" y="24634"/>
                    </a:lnTo>
                    <a:cubicBezTo>
                      <a:pt x="18475" y="15396"/>
                      <a:pt x="15396" y="12317"/>
                      <a:pt x="12317" y="9238"/>
                    </a:cubicBezTo>
                    <a:cubicBezTo>
                      <a:pt x="9238" y="6158"/>
                      <a:pt x="6158" y="3079"/>
                      <a:pt x="0" y="0"/>
                    </a:cubicBezTo>
                    <a:lnTo>
                      <a:pt x="27713" y="0"/>
                    </a:lnTo>
                    <a:cubicBezTo>
                      <a:pt x="27713" y="0"/>
                      <a:pt x="30792" y="0"/>
                      <a:pt x="30792" y="0"/>
                    </a:cubicBezTo>
                    <a:cubicBezTo>
                      <a:pt x="33871" y="0"/>
                      <a:pt x="36950" y="0"/>
                      <a:pt x="40030" y="3079"/>
                    </a:cubicBezTo>
                    <a:cubicBezTo>
                      <a:pt x="43109" y="3079"/>
                      <a:pt x="43109" y="9238"/>
                      <a:pt x="49267" y="15396"/>
                    </a:cubicBezTo>
                    <a:lnTo>
                      <a:pt x="89296" y="80059"/>
                    </a:lnTo>
                    <a:lnTo>
                      <a:pt x="123168" y="27713"/>
                    </a:lnTo>
                    <a:cubicBezTo>
                      <a:pt x="126247" y="21554"/>
                      <a:pt x="129326" y="18475"/>
                      <a:pt x="129326" y="15396"/>
                    </a:cubicBezTo>
                    <a:cubicBezTo>
                      <a:pt x="129326" y="12317"/>
                      <a:pt x="126247" y="9238"/>
                      <a:pt x="123168" y="6158"/>
                    </a:cubicBezTo>
                    <a:cubicBezTo>
                      <a:pt x="123168" y="6158"/>
                      <a:pt x="120088" y="3079"/>
                      <a:pt x="117009" y="3079"/>
                    </a:cubicBezTo>
                    <a:lnTo>
                      <a:pt x="163197" y="3079"/>
                    </a:lnTo>
                    <a:lnTo>
                      <a:pt x="98534" y="98534"/>
                    </a:lnTo>
                    <a:close/>
                  </a:path>
                </a:pathLst>
              </a:custGeom>
              <a:solidFill>
                <a:srgbClr val="FFFFFF"/>
              </a:solidFill>
              <a:ln w="30780" cap="flat">
                <a:noFill/>
                <a:prstDash val="solid"/>
                <a:miter/>
              </a:ln>
            </p:spPr>
            <p:txBody>
              <a:bodyPr rtlCol="0" anchor="ctr"/>
              <a:lstStyle/>
              <a:p>
                <a:endParaRPr lang="en-US" sz="8640"/>
              </a:p>
            </p:txBody>
          </p:sp>
          <p:sp>
            <p:nvSpPr>
              <p:cNvPr id="24" name="Freeform 23">
                <a:extLst>
                  <a:ext uri="{FF2B5EF4-FFF2-40B4-BE49-F238E27FC236}">
                    <a16:creationId xmlns:a16="http://schemas.microsoft.com/office/drawing/2014/main" id="{90B0BB69-B14A-7A4B-6712-D531724C2107}"/>
                  </a:ext>
                </a:extLst>
              </p:cNvPr>
              <p:cNvSpPr/>
              <p:nvPr/>
            </p:nvSpPr>
            <p:spPr>
              <a:xfrm>
                <a:off x="6097692" y="8046534"/>
                <a:ext cx="193989" cy="187830"/>
              </a:xfrm>
              <a:custGeom>
                <a:avLst/>
                <a:gdLst>
                  <a:gd name="connsiteX0" fmla="*/ 98534 w 193989"/>
                  <a:gd name="connsiteY0" fmla="*/ 0 h 187830"/>
                  <a:gd name="connsiteX1" fmla="*/ 144722 w 193989"/>
                  <a:gd name="connsiteY1" fmla="*/ 12317 h 187830"/>
                  <a:gd name="connsiteX2" fmla="*/ 184752 w 193989"/>
                  <a:gd name="connsiteY2" fmla="*/ 52346 h 187830"/>
                  <a:gd name="connsiteX3" fmla="*/ 193989 w 193989"/>
                  <a:gd name="connsiteY3" fmla="*/ 92376 h 187830"/>
                  <a:gd name="connsiteX4" fmla="*/ 175514 w 193989"/>
                  <a:gd name="connsiteY4" fmla="*/ 144722 h 187830"/>
                  <a:gd name="connsiteX5" fmla="*/ 135484 w 193989"/>
                  <a:gd name="connsiteY5" fmla="*/ 178593 h 187830"/>
                  <a:gd name="connsiteX6" fmla="*/ 95455 w 193989"/>
                  <a:gd name="connsiteY6" fmla="*/ 187831 h 187830"/>
                  <a:gd name="connsiteX7" fmla="*/ 33871 w 193989"/>
                  <a:gd name="connsiteY7" fmla="*/ 169356 h 187830"/>
                  <a:gd name="connsiteX8" fmla="*/ 6158 w 193989"/>
                  <a:gd name="connsiteY8" fmla="*/ 132405 h 187830"/>
                  <a:gd name="connsiteX9" fmla="*/ 0 w 193989"/>
                  <a:gd name="connsiteY9" fmla="*/ 95455 h 187830"/>
                  <a:gd name="connsiteX10" fmla="*/ 15396 w 193989"/>
                  <a:gd name="connsiteY10" fmla="*/ 46188 h 187830"/>
                  <a:gd name="connsiteX11" fmla="*/ 55426 w 193989"/>
                  <a:gd name="connsiteY11" fmla="*/ 12317 h 187830"/>
                  <a:gd name="connsiteX12" fmla="*/ 98534 w 193989"/>
                  <a:gd name="connsiteY12" fmla="*/ 0 h 187830"/>
                  <a:gd name="connsiteX13" fmla="*/ 95455 w 193989"/>
                  <a:gd name="connsiteY13" fmla="*/ 18475 h 187830"/>
                  <a:gd name="connsiteX14" fmla="*/ 58504 w 193989"/>
                  <a:gd name="connsiteY14" fmla="*/ 27713 h 187830"/>
                  <a:gd name="connsiteX15" fmla="*/ 33871 w 193989"/>
                  <a:gd name="connsiteY15" fmla="*/ 55425 h 187830"/>
                  <a:gd name="connsiteX16" fmla="*/ 27713 w 193989"/>
                  <a:gd name="connsiteY16" fmla="*/ 86217 h 187830"/>
                  <a:gd name="connsiteX17" fmla="*/ 40030 w 193989"/>
                  <a:gd name="connsiteY17" fmla="*/ 129326 h 187830"/>
                  <a:gd name="connsiteX18" fmla="*/ 98534 w 193989"/>
                  <a:gd name="connsiteY18" fmla="*/ 163197 h 187830"/>
                  <a:gd name="connsiteX19" fmla="*/ 150880 w 193989"/>
                  <a:gd name="connsiteY19" fmla="*/ 141643 h 187830"/>
                  <a:gd name="connsiteX20" fmla="*/ 166276 w 193989"/>
                  <a:gd name="connsiteY20" fmla="*/ 92376 h 187830"/>
                  <a:gd name="connsiteX21" fmla="*/ 147801 w 193989"/>
                  <a:gd name="connsiteY21" fmla="*/ 40029 h 187830"/>
                  <a:gd name="connsiteX22" fmla="*/ 95455 w 193989"/>
                  <a:gd name="connsiteY22" fmla="*/ 18475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3989" h="187830">
                    <a:moveTo>
                      <a:pt x="98534" y="0"/>
                    </a:moveTo>
                    <a:cubicBezTo>
                      <a:pt x="113930" y="0"/>
                      <a:pt x="129326" y="3079"/>
                      <a:pt x="144722" y="12317"/>
                    </a:cubicBezTo>
                    <a:cubicBezTo>
                      <a:pt x="163197" y="21554"/>
                      <a:pt x="175514" y="33871"/>
                      <a:pt x="184752" y="52346"/>
                    </a:cubicBezTo>
                    <a:cubicBezTo>
                      <a:pt x="190910" y="64663"/>
                      <a:pt x="193989" y="80059"/>
                      <a:pt x="193989" y="92376"/>
                    </a:cubicBezTo>
                    <a:cubicBezTo>
                      <a:pt x="193989" y="110851"/>
                      <a:pt x="187831" y="129326"/>
                      <a:pt x="175514" y="144722"/>
                    </a:cubicBezTo>
                    <a:cubicBezTo>
                      <a:pt x="166276" y="160118"/>
                      <a:pt x="150880" y="169356"/>
                      <a:pt x="135484" y="178593"/>
                    </a:cubicBezTo>
                    <a:cubicBezTo>
                      <a:pt x="123168" y="184752"/>
                      <a:pt x="107772" y="187831"/>
                      <a:pt x="95455" y="187831"/>
                    </a:cubicBezTo>
                    <a:cubicBezTo>
                      <a:pt x="70822" y="187831"/>
                      <a:pt x="52346" y="181672"/>
                      <a:pt x="33871" y="169356"/>
                    </a:cubicBezTo>
                    <a:cubicBezTo>
                      <a:pt x="21554" y="160118"/>
                      <a:pt x="12317" y="147801"/>
                      <a:pt x="6158" y="132405"/>
                    </a:cubicBezTo>
                    <a:cubicBezTo>
                      <a:pt x="0" y="120088"/>
                      <a:pt x="0" y="107772"/>
                      <a:pt x="0" y="95455"/>
                    </a:cubicBezTo>
                    <a:cubicBezTo>
                      <a:pt x="0" y="76980"/>
                      <a:pt x="6158" y="61584"/>
                      <a:pt x="15396" y="46188"/>
                    </a:cubicBezTo>
                    <a:cubicBezTo>
                      <a:pt x="24634" y="30792"/>
                      <a:pt x="36950" y="21554"/>
                      <a:pt x="55426" y="12317"/>
                    </a:cubicBezTo>
                    <a:cubicBezTo>
                      <a:pt x="67742" y="3079"/>
                      <a:pt x="83138" y="0"/>
                      <a:pt x="98534" y="0"/>
                    </a:cubicBezTo>
                    <a:close/>
                    <a:moveTo>
                      <a:pt x="95455" y="18475"/>
                    </a:moveTo>
                    <a:cubicBezTo>
                      <a:pt x="83138" y="18475"/>
                      <a:pt x="70822" y="21554"/>
                      <a:pt x="58504" y="27713"/>
                    </a:cubicBezTo>
                    <a:cubicBezTo>
                      <a:pt x="49267" y="33871"/>
                      <a:pt x="40030" y="43109"/>
                      <a:pt x="33871" y="55425"/>
                    </a:cubicBezTo>
                    <a:cubicBezTo>
                      <a:pt x="30792" y="64663"/>
                      <a:pt x="27713" y="76980"/>
                      <a:pt x="27713" y="86217"/>
                    </a:cubicBezTo>
                    <a:cubicBezTo>
                      <a:pt x="27713" y="101613"/>
                      <a:pt x="30792" y="113930"/>
                      <a:pt x="40030" y="129326"/>
                    </a:cubicBezTo>
                    <a:cubicBezTo>
                      <a:pt x="52346" y="153960"/>
                      <a:pt x="70822" y="163197"/>
                      <a:pt x="98534" y="163197"/>
                    </a:cubicBezTo>
                    <a:cubicBezTo>
                      <a:pt x="120088" y="163197"/>
                      <a:pt x="138564" y="157039"/>
                      <a:pt x="150880" y="141643"/>
                    </a:cubicBezTo>
                    <a:cubicBezTo>
                      <a:pt x="163197" y="129326"/>
                      <a:pt x="166276" y="113930"/>
                      <a:pt x="166276" y="92376"/>
                    </a:cubicBezTo>
                    <a:cubicBezTo>
                      <a:pt x="166276" y="70821"/>
                      <a:pt x="160118" y="52346"/>
                      <a:pt x="147801" y="40029"/>
                    </a:cubicBezTo>
                    <a:cubicBezTo>
                      <a:pt x="132405" y="27713"/>
                      <a:pt x="117009" y="18475"/>
                      <a:pt x="95455" y="18475"/>
                    </a:cubicBezTo>
                    <a:close/>
                  </a:path>
                </a:pathLst>
              </a:custGeom>
              <a:solidFill>
                <a:srgbClr val="FFFFFF"/>
              </a:solidFill>
              <a:ln w="30780" cap="flat">
                <a:noFill/>
                <a:prstDash val="solid"/>
                <a:miter/>
              </a:ln>
            </p:spPr>
            <p:txBody>
              <a:bodyPr rtlCol="0" anchor="ctr"/>
              <a:lstStyle/>
              <a:p>
                <a:endParaRPr lang="en-US" sz="8640"/>
              </a:p>
            </p:txBody>
          </p:sp>
          <p:sp>
            <p:nvSpPr>
              <p:cNvPr id="25" name="Freeform 24">
                <a:extLst>
                  <a:ext uri="{FF2B5EF4-FFF2-40B4-BE49-F238E27FC236}">
                    <a16:creationId xmlns:a16="http://schemas.microsoft.com/office/drawing/2014/main" id="{869F168D-2D1C-5F88-CBB1-F9277FD95D11}"/>
                  </a:ext>
                </a:extLst>
              </p:cNvPr>
              <p:cNvSpPr/>
              <p:nvPr/>
            </p:nvSpPr>
            <p:spPr>
              <a:xfrm>
                <a:off x="6488750" y="8049613"/>
                <a:ext cx="98534" cy="178593"/>
              </a:xfrm>
              <a:custGeom>
                <a:avLst/>
                <a:gdLst>
                  <a:gd name="connsiteX0" fmla="*/ 40030 w 98534"/>
                  <a:gd name="connsiteY0" fmla="*/ 92376 h 178593"/>
                  <a:gd name="connsiteX1" fmla="*/ 40030 w 98534"/>
                  <a:gd name="connsiteY1" fmla="*/ 144722 h 178593"/>
                  <a:gd name="connsiteX2" fmla="*/ 43109 w 98534"/>
                  <a:gd name="connsiteY2" fmla="*/ 169356 h 178593"/>
                  <a:gd name="connsiteX3" fmla="*/ 52346 w 98534"/>
                  <a:gd name="connsiteY3" fmla="*/ 178593 h 178593"/>
                  <a:gd name="connsiteX4" fmla="*/ 0 w 98534"/>
                  <a:gd name="connsiteY4" fmla="*/ 178593 h 178593"/>
                  <a:gd name="connsiteX5" fmla="*/ 9238 w 98534"/>
                  <a:gd name="connsiteY5" fmla="*/ 169356 h 178593"/>
                  <a:gd name="connsiteX6" fmla="*/ 12317 w 98534"/>
                  <a:gd name="connsiteY6" fmla="*/ 144722 h 178593"/>
                  <a:gd name="connsiteX7" fmla="*/ 12317 w 98534"/>
                  <a:gd name="connsiteY7" fmla="*/ 36950 h 178593"/>
                  <a:gd name="connsiteX8" fmla="*/ 9238 w 98534"/>
                  <a:gd name="connsiteY8" fmla="*/ 12317 h 178593"/>
                  <a:gd name="connsiteX9" fmla="*/ 0 w 98534"/>
                  <a:gd name="connsiteY9" fmla="*/ 3079 h 178593"/>
                  <a:gd name="connsiteX10" fmla="*/ 89297 w 98534"/>
                  <a:gd name="connsiteY10" fmla="*/ 3079 h 178593"/>
                  <a:gd name="connsiteX11" fmla="*/ 98534 w 98534"/>
                  <a:gd name="connsiteY11" fmla="*/ 0 h 178593"/>
                  <a:gd name="connsiteX12" fmla="*/ 98534 w 98534"/>
                  <a:gd name="connsiteY12" fmla="*/ 30792 h 178593"/>
                  <a:gd name="connsiteX13" fmla="*/ 86218 w 98534"/>
                  <a:gd name="connsiteY13" fmla="*/ 21554 h 178593"/>
                  <a:gd name="connsiteX14" fmla="*/ 64663 w 98534"/>
                  <a:gd name="connsiteY14" fmla="*/ 18475 h 178593"/>
                  <a:gd name="connsiteX15" fmla="*/ 36950 w 98534"/>
                  <a:gd name="connsiteY15" fmla="*/ 21554 h 178593"/>
                  <a:gd name="connsiteX16" fmla="*/ 36950 w 98534"/>
                  <a:gd name="connsiteY16" fmla="*/ 70822 h 178593"/>
                  <a:gd name="connsiteX17" fmla="*/ 73901 w 98534"/>
                  <a:gd name="connsiteY17" fmla="*/ 70822 h 178593"/>
                  <a:gd name="connsiteX18" fmla="*/ 83138 w 98534"/>
                  <a:gd name="connsiteY18" fmla="*/ 67742 h 178593"/>
                  <a:gd name="connsiteX19" fmla="*/ 83138 w 98534"/>
                  <a:gd name="connsiteY19" fmla="*/ 95455 h 178593"/>
                  <a:gd name="connsiteX20" fmla="*/ 76980 w 98534"/>
                  <a:gd name="connsiteY20" fmla="*/ 89297 h 178593"/>
                  <a:gd name="connsiteX21" fmla="*/ 61584 w 98534"/>
                  <a:gd name="connsiteY21" fmla="*/ 86218 h 178593"/>
                  <a:gd name="connsiteX22" fmla="*/ 40030 w 98534"/>
                  <a:gd name="connsiteY22"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534" h="178593">
                    <a:moveTo>
                      <a:pt x="40030" y="92376"/>
                    </a:moveTo>
                    <a:lnTo>
                      <a:pt x="40030" y="144722"/>
                    </a:lnTo>
                    <a:cubicBezTo>
                      <a:pt x="40030" y="157039"/>
                      <a:pt x="40030" y="166277"/>
                      <a:pt x="43109" y="169356"/>
                    </a:cubicBezTo>
                    <a:cubicBezTo>
                      <a:pt x="46188" y="172435"/>
                      <a:pt x="49267" y="175514"/>
                      <a:pt x="52346" y="178593"/>
                    </a:cubicBezTo>
                    <a:lnTo>
                      <a:pt x="0" y="178593"/>
                    </a:lnTo>
                    <a:cubicBezTo>
                      <a:pt x="6158" y="175514"/>
                      <a:pt x="9238" y="172435"/>
                      <a:pt x="9238" y="169356"/>
                    </a:cubicBezTo>
                    <a:cubicBezTo>
                      <a:pt x="12317" y="163197"/>
                      <a:pt x="12317" y="157039"/>
                      <a:pt x="12317" y="144722"/>
                    </a:cubicBezTo>
                    <a:lnTo>
                      <a:pt x="12317" y="36950"/>
                    </a:lnTo>
                    <a:cubicBezTo>
                      <a:pt x="12317" y="24634"/>
                      <a:pt x="12317" y="15396"/>
                      <a:pt x="9238" y="12317"/>
                    </a:cubicBezTo>
                    <a:cubicBezTo>
                      <a:pt x="6158" y="9238"/>
                      <a:pt x="3079" y="6158"/>
                      <a:pt x="0" y="3079"/>
                    </a:cubicBezTo>
                    <a:lnTo>
                      <a:pt x="89297" y="3079"/>
                    </a:lnTo>
                    <a:cubicBezTo>
                      <a:pt x="92376" y="3079"/>
                      <a:pt x="95455" y="3079"/>
                      <a:pt x="98534" y="0"/>
                    </a:cubicBezTo>
                    <a:lnTo>
                      <a:pt x="98534" y="30792"/>
                    </a:lnTo>
                    <a:cubicBezTo>
                      <a:pt x="95455" y="27713"/>
                      <a:pt x="89297" y="24634"/>
                      <a:pt x="86218"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40030" y="86218"/>
                    </a:lnTo>
                    <a:close/>
                  </a:path>
                </a:pathLst>
              </a:custGeom>
              <a:solidFill>
                <a:srgbClr val="FFFFFF"/>
              </a:solidFill>
              <a:ln w="30780" cap="flat">
                <a:noFill/>
                <a:prstDash val="solid"/>
                <a:miter/>
              </a:ln>
            </p:spPr>
            <p:txBody>
              <a:bodyPr rtlCol="0" anchor="ctr"/>
              <a:lstStyle/>
              <a:p>
                <a:endParaRPr lang="en-US" sz="8640"/>
              </a:p>
            </p:txBody>
          </p:sp>
        </p:grpSp>
        <p:sp>
          <p:nvSpPr>
            <p:cNvPr id="11" name="Freeform 10">
              <a:extLst>
                <a:ext uri="{FF2B5EF4-FFF2-40B4-BE49-F238E27FC236}">
                  <a16:creationId xmlns:a16="http://schemas.microsoft.com/office/drawing/2014/main" id="{7AB9D254-26AF-35CB-F78D-561F44C2B8E6}"/>
                </a:ext>
              </a:extLst>
            </p:cNvPr>
            <p:cNvSpPr/>
            <p:nvPr/>
          </p:nvSpPr>
          <p:spPr>
            <a:xfrm>
              <a:off x="6270128" y="7769406"/>
              <a:ext cx="86217" cy="86217"/>
            </a:xfrm>
            <a:custGeom>
              <a:avLst/>
              <a:gdLst>
                <a:gd name="connsiteX0" fmla="*/ 43109 w 86217"/>
                <a:gd name="connsiteY0" fmla="*/ 0 h 86217"/>
                <a:gd name="connsiteX1" fmla="*/ 86217 w 86217"/>
                <a:gd name="connsiteY1" fmla="*/ 43109 h 86217"/>
                <a:gd name="connsiteX2" fmla="*/ 43109 w 86217"/>
                <a:gd name="connsiteY2" fmla="*/ 86217 h 86217"/>
                <a:gd name="connsiteX3" fmla="*/ 0 w 86217"/>
                <a:gd name="connsiteY3" fmla="*/ 43109 h 86217"/>
                <a:gd name="connsiteX4" fmla="*/ 43109 w 86217"/>
                <a:gd name="connsiteY4" fmla="*/ 0 h 86217"/>
                <a:gd name="connsiteX5" fmla="*/ 43109 w 86217"/>
                <a:gd name="connsiteY5" fmla="*/ 0 h 86217"/>
                <a:gd name="connsiteX6" fmla="*/ 43109 w 86217"/>
                <a:gd name="connsiteY6" fmla="*/ 6159 h 86217"/>
                <a:gd name="connsiteX7" fmla="*/ 9237 w 86217"/>
                <a:gd name="connsiteY7" fmla="*/ 43109 h 86217"/>
                <a:gd name="connsiteX8" fmla="*/ 43109 w 86217"/>
                <a:gd name="connsiteY8" fmla="*/ 80059 h 86217"/>
                <a:gd name="connsiteX9" fmla="*/ 76980 w 86217"/>
                <a:gd name="connsiteY9" fmla="*/ 43109 h 86217"/>
                <a:gd name="connsiteX10" fmla="*/ 43109 w 86217"/>
                <a:gd name="connsiteY10" fmla="*/ 6159 h 86217"/>
                <a:gd name="connsiteX11" fmla="*/ 43109 w 86217"/>
                <a:gd name="connsiteY11" fmla="*/ 6159 h 86217"/>
                <a:gd name="connsiteX12" fmla="*/ 33871 w 86217"/>
                <a:gd name="connsiteY12" fmla="*/ 67742 h 86217"/>
                <a:gd name="connsiteX13" fmla="*/ 27713 w 86217"/>
                <a:gd name="connsiteY13" fmla="*/ 67742 h 86217"/>
                <a:gd name="connsiteX14" fmla="*/ 27713 w 86217"/>
                <a:gd name="connsiteY14" fmla="*/ 18475 h 86217"/>
                <a:gd name="connsiteX15" fmla="*/ 40029 w 86217"/>
                <a:gd name="connsiteY15" fmla="*/ 18475 h 86217"/>
                <a:gd name="connsiteX16" fmla="*/ 55425 w 86217"/>
                <a:gd name="connsiteY16" fmla="*/ 21554 h 86217"/>
                <a:gd name="connsiteX17" fmla="*/ 58504 w 86217"/>
                <a:gd name="connsiteY17" fmla="*/ 30792 h 86217"/>
                <a:gd name="connsiteX18" fmla="*/ 49267 w 86217"/>
                <a:gd name="connsiteY18" fmla="*/ 43109 h 86217"/>
                <a:gd name="connsiteX19" fmla="*/ 49267 w 86217"/>
                <a:gd name="connsiteY19" fmla="*/ 43109 h 86217"/>
                <a:gd name="connsiteX20" fmla="*/ 58504 w 86217"/>
                <a:gd name="connsiteY20" fmla="*/ 55426 h 86217"/>
                <a:gd name="connsiteX21" fmla="*/ 61584 w 86217"/>
                <a:gd name="connsiteY21" fmla="*/ 67742 h 86217"/>
                <a:gd name="connsiteX22" fmla="*/ 52346 w 86217"/>
                <a:gd name="connsiteY22" fmla="*/ 67742 h 86217"/>
                <a:gd name="connsiteX23" fmla="*/ 49267 w 86217"/>
                <a:gd name="connsiteY23" fmla="*/ 55426 h 86217"/>
                <a:gd name="connsiteX24" fmla="*/ 40029 w 86217"/>
                <a:gd name="connsiteY24" fmla="*/ 46188 h 86217"/>
                <a:gd name="connsiteX25" fmla="*/ 33871 w 86217"/>
                <a:gd name="connsiteY25" fmla="*/ 46188 h 86217"/>
                <a:gd name="connsiteX26" fmla="*/ 33871 w 86217"/>
                <a:gd name="connsiteY26" fmla="*/ 67742 h 86217"/>
                <a:gd name="connsiteX27" fmla="*/ 33871 w 86217"/>
                <a:gd name="connsiteY27" fmla="*/ 43109 h 86217"/>
                <a:gd name="connsiteX28" fmla="*/ 40029 w 86217"/>
                <a:gd name="connsiteY28" fmla="*/ 43109 h 86217"/>
                <a:gd name="connsiteX29" fmla="*/ 52346 w 86217"/>
                <a:gd name="connsiteY29" fmla="*/ 33871 h 86217"/>
                <a:gd name="connsiteX30" fmla="*/ 40029 w 86217"/>
                <a:gd name="connsiteY30" fmla="*/ 24634 h 86217"/>
                <a:gd name="connsiteX31" fmla="*/ 33871 w 86217"/>
                <a:gd name="connsiteY31" fmla="*/ 24634 h 86217"/>
                <a:gd name="connsiteX32" fmla="*/ 33871 w 86217"/>
                <a:gd name="connsiteY32" fmla="*/ 43109 h 8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217" h="86217">
                  <a:moveTo>
                    <a:pt x="43109" y="0"/>
                  </a:moveTo>
                  <a:cubicBezTo>
                    <a:pt x="67742" y="0"/>
                    <a:pt x="86217" y="18475"/>
                    <a:pt x="86217" y="43109"/>
                  </a:cubicBezTo>
                  <a:cubicBezTo>
                    <a:pt x="86217" y="67742"/>
                    <a:pt x="67742" y="86217"/>
                    <a:pt x="43109" y="86217"/>
                  </a:cubicBezTo>
                  <a:cubicBezTo>
                    <a:pt x="18475" y="86217"/>
                    <a:pt x="0" y="67742"/>
                    <a:pt x="0" y="43109"/>
                  </a:cubicBezTo>
                  <a:cubicBezTo>
                    <a:pt x="0" y="18475"/>
                    <a:pt x="18475" y="0"/>
                    <a:pt x="43109" y="0"/>
                  </a:cubicBezTo>
                  <a:lnTo>
                    <a:pt x="43109" y="0"/>
                  </a:lnTo>
                  <a:close/>
                  <a:moveTo>
                    <a:pt x="43109" y="6159"/>
                  </a:moveTo>
                  <a:cubicBezTo>
                    <a:pt x="24633" y="6159"/>
                    <a:pt x="9237" y="21554"/>
                    <a:pt x="9237" y="43109"/>
                  </a:cubicBezTo>
                  <a:cubicBezTo>
                    <a:pt x="9237" y="64663"/>
                    <a:pt x="24633" y="80059"/>
                    <a:pt x="43109" y="80059"/>
                  </a:cubicBezTo>
                  <a:cubicBezTo>
                    <a:pt x="61584" y="80059"/>
                    <a:pt x="76980" y="64663"/>
                    <a:pt x="76980" y="43109"/>
                  </a:cubicBezTo>
                  <a:cubicBezTo>
                    <a:pt x="76980" y="24634"/>
                    <a:pt x="61584" y="6159"/>
                    <a:pt x="43109" y="6159"/>
                  </a:cubicBezTo>
                  <a:lnTo>
                    <a:pt x="43109" y="6159"/>
                  </a:lnTo>
                  <a:close/>
                  <a:moveTo>
                    <a:pt x="33871" y="67742"/>
                  </a:moveTo>
                  <a:lnTo>
                    <a:pt x="27713" y="67742"/>
                  </a:lnTo>
                  <a:lnTo>
                    <a:pt x="27713" y="18475"/>
                  </a:lnTo>
                  <a:cubicBezTo>
                    <a:pt x="30792" y="18475"/>
                    <a:pt x="36950" y="18475"/>
                    <a:pt x="40029" y="18475"/>
                  </a:cubicBezTo>
                  <a:cubicBezTo>
                    <a:pt x="46188" y="18475"/>
                    <a:pt x="52346" y="21554"/>
                    <a:pt x="55425" y="21554"/>
                  </a:cubicBezTo>
                  <a:cubicBezTo>
                    <a:pt x="58504" y="24634"/>
                    <a:pt x="58504" y="27713"/>
                    <a:pt x="58504" y="30792"/>
                  </a:cubicBezTo>
                  <a:cubicBezTo>
                    <a:pt x="58504" y="36950"/>
                    <a:pt x="55425" y="40030"/>
                    <a:pt x="49267" y="43109"/>
                  </a:cubicBezTo>
                  <a:lnTo>
                    <a:pt x="49267" y="43109"/>
                  </a:lnTo>
                  <a:cubicBezTo>
                    <a:pt x="52346" y="43109"/>
                    <a:pt x="55425" y="49267"/>
                    <a:pt x="58504" y="55426"/>
                  </a:cubicBezTo>
                  <a:cubicBezTo>
                    <a:pt x="58504" y="61584"/>
                    <a:pt x="61584" y="64663"/>
                    <a:pt x="61584" y="67742"/>
                  </a:cubicBezTo>
                  <a:lnTo>
                    <a:pt x="52346" y="67742"/>
                  </a:lnTo>
                  <a:cubicBezTo>
                    <a:pt x="52346" y="64663"/>
                    <a:pt x="49267" y="61584"/>
                    <a:pt x="49267" y="55426"/>
                  </a:cubicBezTo>
                  <a:cubicBezTo>
                    <a:pt x="49267" y="49267"/>
                    <a:pt x="46188" y="46188"/>
                    <a:pt x="40029" y="46188"/>
                  </a:cubicBezTo>
                  <a:lnTo>
                    <a:pt x="33871" y="46188"/>
                  </a:lnTo>
                  <a:lnTo>
                    <a:pt x="33871" y="67742"/>
                  </a:lnTo>
                  <a:close/>
                  <a:moveTo>
                    <a:pt x="33871" y="43109"/>
                  </a:moveTo>
                  <a:lnTo>
                    <a:pt x="40029" y="43109"/>
                  </a:lnTo>
                  <a:cubicBezTo>
                    <a:pt x="46188" y="43109"/>
                    <a:pt x="52346" y="40030"/>
                    <a:pt x="52346" y="33871"/>
                  </a:cubicBezTo>
                  <a:cubicBezTo>
                    <a:pt x="52346" y="30792"/>
                    <a:pt x="49267" y="24634"/>
                    <a:pt x="40029" y="24634"/>
                  </a:cubicBezTo>
                  <a:cubicBezTo>
                    <a:pt x="36950" y="24634"/>
                    <a:pt x="36950" y="24634"/>
                    <a:pt x="33871" y="24634"/>
                  </a:cubicBezTo>
                  <a:lnTo>
                    <a:pt x="33871" y="43109"/>
                  </a:lnTo>
                  <a:close/>
                </a:path>
              </a:pathLst>
            </a:custGeom>
            <a:solidFill>
              <a:srgbClr val="FFFFFF"/>
            </a:solidFill>
            <a:ln w="30780" cap="flat">
              <a:noFill/>
              <a:prstDash val="solid"/>
              <a:miter/>
            </a:ln>
          </p:spPr>
          <p:txBody>
            <a:bodyPr rtlCol="0" anchor="ctr"/>
            <a:lstStyle/>
            <a:p>
              <a:endParaRPr lang="en-US" sz="8640"/>
            </a:p>
          </p:txBody>
        </p:sp>
        <p:sp>
          <p:nvSpPr>
            <p:cNvPr id="12" name="Freeform 11">
              <a:extLst>
                <a:ext uri="{FF2B5EF4-FFF2-40B4-BE49-F238E27FC236}">
                  <a16:creationId xmlns:a16="http://schemas.microsoft.com/office/drawing/2014/main" id="{4BFAD61C-C19E-F5F5-925F-D331B2CA3DB9}"/>
                </a:ext>
              </a:extLst>
            </p:cNvPr>
            <p:cNvSpPr/>
            <p:nvPr/>
          </p:nvSpPr>
          <p:spPr>
            <a:xfrm>
              <a:off x="6821303" y="8668531"/>
              <a:ext cx="80059" cy="80058"/>
            </a:xfrm>
            <a:custGeom>
              <a:avLst/>
              <a:gdLst>
                <a:gd name="connsiteX0" fmla="*/ 40030 w 80059"/>
                <a:gd name="connsiteY0" fmla="*/ 0 h 80058"/>
                <a:gd name="connsiteX1" fmla="*/ 80059 w 80059"/>
                <a:gd name="connsiteY1" fmla="*/ 40030 h 80058"/>
                <a:gd name="connsiteX2" fmla="*/ 40030 w 80059"/>
                <a:gd name="connsiteY2" fmla="*/ 80059 h 80058"/>
                <a:gd name="connsiteX3" fmla="*/ 0 w 80059"/>
                <a:gd name="connsiteY3" fmla="*/ 40030 h 80058"/>
                <a:gd name="connsiteX4" fmla="*/ 40030 w 80059"/>
                <a:gd name="connsiteY4" fmla="*/ 0 h 80058"/>
                <a:gd name="connsiteX5" fmla="*/ 40030 w 80059"/>
                <a:gd name="connsiteY5" fmla="*/ 0 h 80058"/>
                <a:gd name="connsiteX6" fmla="*/ 40030 w 80059"/>
                <a:gd name="connsiteY6" fmla="*/ 6158 h 80058"/>
                <a:gd name="connsiteX7" fmla="*/ 9238 w 80059"/>
                <a:gd name="connsiteY7" fmla="*/ 40030 h 80058"/>
                <a:gd name="connsiteX8" fmla="*/ 40030 w 80059"/>
                <a:gd name="connsiteY8" fmla="*/ 73900 h 80058"/>
                <a:gd name="connsiteX9" fmla="*/ 70822 w 80059"/>
                <a:gd name="connsiteY9" fmla="*/ 40030 h 80058"/>
                <a:gd name="connsiteX10" fmla="*/ 40030 w 80059"/>
                <a:gd name="connsiteY10" fmla="*/ 6158 h 80058"/>
                <a:gd name="connsiteX11" fmla="*/ 40030 w 80059"/>
                <a:gd name="connsiteY11" fmla="*/ 6158 h 80058"/>
                <a:gd name="connsiteX12" fmla="*/ 33871 w 80059"/>
                <a:gd name="connsiteY12" fmla="*/ 64663 h 80058"/>
                <a:gd name="connsiteX13" fmla="*/ 27713 w 80059"/>
                <a:gd name="connsiteY13" fmla="*/ 64663 h 80058"/>
                <a:gd name="connsiteX14" fmla="*/ 27713 w 80059"/>
                <a:gd name="connsiteY14" fmla="*/ 18475 h 80058"/>
                <a:gd name="connsiteX15" fmla="*/ 40030 w 80059"/>
                <a:gd name="connsiteY15" fmla="*/ 18475 h 80058"/>
                <a:gd name="connsiteX16" fmla="*/ 55426 w 80059"/>
                <a:gd name="connsiteY16" fmla="*/ 21554 h 80058"/>
                <a:gd name="connsiteX17" fmla="*/ 58504 w 80059"/>
                <a:gd name="connsiteY17" fmla="*/ 30792 h 80058"/>
                <a:gd name="connsiteX18" fmla="*/ 49267 w 80059"/>
                <a:gd name="connsiteY18" fmla="*/ 43109 h 80058"/>
                <a:gd name="connsiteX19" fmla="*/ 49267 w 80059"/>
                <a:gd name="connsiteY19" fmla="*/ 43109 h 80058"/>
                <a:gd name="connsiteX20" fmla="*/ 55426 w 80059"/>
                <a:gd name="connsiteY20" fmla="*/ 55426 h 80058"/>
                <a:gd name="connsiteX21" fmla="*/ 58504 w 80059"/>
                <a:gd name="connsiteY21" fmla="*/ 67742 h 80058"/>
                <a:gd name="connsiteX22" fmla="*/ 52346 w 80059"/>
                <a:gd name="connsiteY22" fmla="*/ 67742 h 80058"/>
                <a:gd name="connsiteX23" fmla="*/ 49267 w 80059"/>
                <a:gd name="connsiteY23" fmla="*/ 55426 h 80058"/>
                <a:gd name="connsiteX24" fmla="*/ 40030 w 80059"/>
                <a:gd name="connsiteY24" fmla="*/ 46188 h 80058"/>
                <a:gd name="connsiteX25" fmla="*/ 33871 w 80059"/>
                <a:gd name="connsiteY25" fmla="*/ 46188 h 80058"/>
                <a:gd name="connsiteX26" fmla="*/ 33871 w 80059"/>
                <a:gd name="connsiteY26" fmla="*/ 64663 h 80058"/>
                <a:gd name="connsiteX27" fmla="*/ 33871 w 80059"/>
                <a:gd name="connsiteY27" fmla="*/ 40030 h 80058"/>
                <a:gd name="connsiteX28" fmla="*/ 40030 w 80059"/>
                <a:gd name="connsiteY28" fmla="*/ 40030 h 80058"/>
                <a:gd name="connsiteX29" fmla="*/ 52346 w 80059"/>
                <a:gd name="connsiteY29" fmla="*/ 33871 h 80058"/>
                <a:gd name="connsiteX30" fmla="*/ 40030 w 80059"/>
                <a:gd name="connsiteY30" fmla="*/ 24634 h 80058"/>
                <a:gd name="connsiteX31" fmla="*/ 33871 w 80059"/>
                <a:gd name="connsiteY31" fmla="*/ 24634 h 80058"/>
                <a:gd name="connsiteX32" fmla="*/ 33871 w 80059"/>
                <a:gd name="connsiteY32" fmla="*/ 40030 h 8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59" h="80058">
                  <a:moveTo>
                    <a:pt x="40030" y="0"/>
                  </a:moveTo>
                  <a:cubicBezTo>
                    <a:pt x="61584" y="0"/>
                    <a:pt x="80059" y="18475"/>
                    <a:pt x="80059" y="40030"/>
                  </a:cubicBezTo>
                  <a:cubicBezTo>
                    <a:pt x="80059" y="61584"/>
                    <a:pt x="61584" y="80059"/>
                    <a:pt x="40030" y="80059"/>
                  </a:cubicBezTo>
                  <a:cubicBezTo>
                    <a:pt x="18475" y="80059"/>
                    <a:pt x="0" y="61584"/>
                    <a:pt x="0" y="40030"/>
                  </a:cubicBezTo>
                  <a:cubicBezTo>
                    <a:pt x="0" y="18475"/>
                    <a:pt x="18475" y="0"/>
                    <a:pt x="40030" y="0"/>
                  </a:cubicBezTo>
                  <a:lnTo>
                    <a:pt x="40030" y="0"/>
                  </a:lnTo>
                  <a:close/>
                  <a:moveTo>
                    <a:pt x="40030" y="6158"/>
                  </a:moveTo>
                  <a:cubicBezTo>
                    <a:pt x="21554" y="6158"/>
                    <a:pt x="9238" y="21554"/>
                    <a:pt x="9238" y="40030"/>
                  </a:cubicBezTo>
                  <a:cubicBezTo>
                    <a:pt x="9238" y="58504"/>
                    <a:pt x="24634" y="73900"/>
                    <a:pt x="40030" y="73900"/>
                  </a:cubicBezTo>
                  <a:cubicBezTo>
                    <a:pt x="58504" y="73900"/>
                    <a:pt x="70822" y="58504"/>
                    <a:pt x="70822" y="40030"/>
                  </a:cubicBezTo>
                  <a:cubicBezTo>
                    <a:pt x="70822" y="21554"/>
                    <a:pt x="58504" y="6158"/>
                    <a:pt x="40030" y="6158"/>
                  </a:cubicBezTo>
                  <a:lnTo>
                    <a:pt x="40030" y="6158"/>
                  </a:lnTo>
                  <a:close/>
                  <a:moveTo>
                    <a:pt x="33871" y="64663"/>
                  </a:moveTo>
                  <a:lnTo>
                    <a:pt x="27713" y="64663"/>
                  </a:lnTo>
                  <a:lnTo>
                    <a:pt x="27713" y="18475"/>
                  </a:lnTo>
                  <a:cubicBezTo>
                    <a:pt x="30792" y="18475"/>
                    <a:pt x="33871" y="18475"/>
                    <a:pt x="40030" y="18475"/>
                  </a:cubicBezTo>
                  <a:cubicBezTo>
                    <a:pt x="46188" y="18475"/>
                    <a:pt x="52346" y="18475"/>
                    <a:pt x="55426" y="21554"/>
                  </a:cubicBezTo>
                  <a:cubicBezTo>
                    <a:pt x="58504" y="24634"/>
                    <a:pt x="58504" y="27713"/>
                    <a:pt x="58504" y="30792"/>
                  </a:cubicBezTo>
                  <a:cubicBezTo>
                    <a:pt x="58504" y="36950"/>
                    <a:pt x="55426" y="40030"/>
                    <a:pt x="49267" y="43109"/>
                  </a:cubicBezTo>
                  <a:lnTo>
                    <a:pt x="49267" y="43109"/>
                  </a:lnTo>
                  <a:cubicBezTo>
                    <a:pt x="52346" y="43109"/>
                    <a:pt x="55426" y="46188"/>
                    <a:pt x="55426" y="55426"/>
                  </a:cubicBezTo>
                  <a:cubicBezTo>
                    <a:pt x="55426" y="61584"/>
                    <a:pt x="58504" y="64663"/>
                    <a:pt x="58504" y="67742"/>
                  </a:cubicBezTo>
                  <a:lnTo>
                    <a:pt x="52346" y="67742"/>
                  </a:lnTo>
                  <a:cubicBezTo>
                    <a:pt x="52346" y="67742"/>
                    <a:pt x="49267" y="61584"/>
                    <a:pt x="49267" y="55426"/>
                  </a:cubicBezTo>
                  <a:cubicBezTo>
                    <a:pt x="49267" y="49267"/>
                    <a:pt x="46188" y="46188"/>
                    <a:pt x="40030" y="46188"/>
                  </a:cubicBezTo>
                  <a:lnTo>
                    <a:pt x="33871" y="46188"/>
                  </a:lnTo>
                  <a:lnTo>
                    <a:pt x="33871" y="64663"/>
                  </a:lnTo>
                  <a:close/>
                  <a:moveTo>
                    <a:pt x="33871" y="40030"/>
                  </a:moveTo>
                  <a:lnTo>
                    <a:pt x="40030" y="40030"/>
                  </a:lnTo>
                  <a:cubicBezTo>
                    <a:pt x="46188" y="40030"/>
                    <a:pt x="52346" y="36950"/>
                    <a:pt x="52346" y="33871"/>
                  </a:cubicBezTo>
                  <a:cubicBezTo>
                    <a:pt x="52346" y="30792"/>
                    <a:pt x="49267" y="24634"/>
                    <a:pt x="40030" y="24634"/>
                  </a:cubicBezTo>
                  <a:cubicBezTo>
                    <a:pt x="36950" y="24634"/>
                    <a:pt x="36950" y="24634"/>
                    <a:pt x="33871" y="24634"/>
                  </a:cubicBezTo>
                  <a:lnTo>
                    <a:pt x="33871" y="40030"/>
                  </a:lnTo>
                  <a:close/>
                </a:path>
              </a:pathLst>
            </a:custGeom>
            <a:solidFill>
              <a:srgbClr val="FFFFFF"/>
            </a:solidFill>
            <a:ln w="30780" cap="flat">
              <a:noFill/>
              <a:prstDash val="solid"/>
              <a:miter/>
            </a:ln>
          </p:spPr>
          <p:txBody>
            <a:bodyPr rtlCol="0" anchor="ctr"/>
            <a:lstStyle/>
            <a:p>
              <a:endParaRPr lang="en-US" sz="8640"/>
            </a:p>
          </p:txBody>
        </p:sp>
      </p:grpSp>
    </p:spTree>
    <p:extLst>
      <p:ext uri="{BB962C8B-B14F-4D97-AF65-F5344CB8AC3E}">
        <p14:creationId xmlns:p14="http://schemas.microsoft.com/office/powerpoint/2010/main" val="832764664"/>
      </p:ext>
    </p:extLst>
  </p:cSld>
  <p:clrMapOvr>
    <a:masterClrMapping/>
  </p:clrMapOvr>
  <p:extLst>
    <p:ext uri="{DCECCB84-F9BA-43D5-87BE-67443E8EF086}">
      <p15:sldGuideLst xmlns:p15="http://schemas.microsoft.com/office/powerpoint/2012/main">
        <p15:guide id="2" orient="horz" pos="20045" userDrawn="1">
          <p15:clr>
            <a:srgbClr val="FBAE40"/>
          </p15:clr>
        </p15:guide>
        <p15:guide id="3" pos="27128" userDrawn="1">
          <p15:clr>
            <a:srgbClr val="FBAE40"/>
          </p15:clr>
        </p15:guide>
        <p15:guide id="4" pos="520" userDrawn="1">
          <p15:clr>
            <a:srgbClr val="FBAE40"/>
          </p15:clr>
        </p15:guide>
        <p15:guide id="5" pos="126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Slide Title">
            <a:extLst>
              <a:ext uri="{FF2B5EF4-FFF2-40B4-BE49-F238E27FC236}">
                <a16:creationId xmlns:a16="http://schemas.microsoft.com/office/drawing/2014/main" id="{33058BD3-9540-097A-2B66-BB80689C52B6}"/>
              </a:ext>
            </a:extLst>
          </p:cNvPr>
          <p:cNvSpPr>
            <a:spLocks noGrp="1"/>
          </p:cNvSpPr>
          <p:nvPr>
            <p:ph type="title" hasCustomPrompt="1"/>
          </p:nvPr>
        </p:nvSpPr>
        <p:spPr>
          <a:xfrm>
            <a:off x="2194275" y="21903905"/>
            <a:ext cx="39502374" cy="2413618"/>
          </a:xfrm>
          <a:prstGeom prst="rect">
            <a:avLst/>
          </a:prstGeom>
        </p:spPr>
        <p:txBody>
          <a:bodyPr anchor="ctr"/>
          <a:lstStyle>
            <a:lvl1pPr algn="ctr">
              <a:defRPr sz="7200">
                <a:solidFill>
                  <a:schemeClr val="bg1"/>
                </a:solidFill>
              </a:defRPr>
            </a:lvl1pPr>
          </a:lstStyle>
          <a:p>
            <a:r>
              <a:rPr lang="en-US"/>
              <a:t>CLICK TO ADD TEXT</a:t>
            </a:r>
          </a:p>
        </p:txBody>
      </p:sp>
      <p:grpSp>
        <p:nvGrpSpPr>
          <p:cNvPr id="3" name="UND Logo" descr="University of North Dakota Logo">
            <a:extLst>
              <a:ext uri="{FF2B5EF4-FFF2-40B4-BE49-F238E27FC236}">
                <a16:creationId xmlns:a16="http://schemas.microsoft.com/office/drawing/2014/main" id="{0AE0B06F-6404-4AE9-9F87-C6E4EEF9A3C8}"/>
              </a:ext>
            </a:extLst>
          </p:cNvPr>
          <p:cNvGrpSpPr>
            <a:grpSpLocks noChangeAspect="1"/>
          </p:cNvGrpSpPr>
          <p:nvPr userDrawn="1"/>
        </p:nvGrpSpPr>
        <p:grpSpPr>
          <a:xfrm>
            <a:off x="16876827" y="12078643"/>
            <a:ext cx="10137547" cy="7795507"/>
            <a:chOff x="1691366" y="5681713"/>
            <a:chExt cx="5209996" cy="3085352"/>
          </a:xfrm>
          <a:solidFill>
            <a:srgbClr val="FFFFFF"/>
          </a:solidFill>
        </p:grpSpPr>
        <p:sp>
          <p:nvSpPr>
            <p:cNvPr id="4" name="Freeform 3">
              <a:extLst>
                <a:ext uri="{FF2B5EF4-FFF2-40B4-BE49-F238E27FC236}">
                  <a16:creationId xmlns:a16="http://schemas.microsoft.com/office/drawing/2014/main" id="{C717A063-805A-1DA8-3084-B4F25A210BDD}"/>
                </a:ext>
              </a:extLst>
            </p:cNvPr>
            <p:cNvSpPr/>
            <p:nvPr/>
          </p:nvSpPr>
          <p:spPr>
            <a:xfrm>
              <a:off x="5515725" y="6657817"/>
              <a:ext cx="549317" cy="905283"/>
            </a:xfrm>
            <a:custGeom>
              <a:avLst/>
              <a:gdLst>
                <a:gd name="connsiteX0" fmla="*/ 310998 w 549317"/>
                <a:gd name="connsiteY0" fmla="*/ 0 h 905283"/>
                <a:gd name="connsiteX1" fmla="*/ 532700 w 549317"/>
                <a:gd name="connsiteY1" fmla="*/ 274048 h 905283"/>
                <a:gd name="connsiteX2" fmla="*/ 514225 w 549317"/>
                <a:gd name="connsiteY2" fmla="*/ 557334 h 905283"/>
                <a:gd name="connsiteX3" fmla="*/ 489592 w 549317"/>
                <a:gd name="connsiteY3" fmla="*/ 603522 h 905283"/>
                <a:gd name="connsiteX4" fmla="*/ 347949 w 549317"/>
                <a:gd name="connsiteY4" fmla="*/ 754403 h 905283"/>
                <a:gd name="connsiteX5" fmla="*/ 132405 w 549317"/>
                <a:gd name="connsiteY5" fmla="*/ 865253 h 905283"/>
                <a:gd name="connsiteX6" fmla="*/ 0 w 549317"/>
                <a:gd name="connsiteY6" fmla="*/ 905283 h 905283"/>
                <a:gd name="connsiteX7" fmla="*/ 80059 w 549317"/>
                <a:gd name="connsiteY7" fmla="*/ 782115 h 905283"/>
                <a:gd name="connsiteX8" fmla="*/ 129326 w 549317"/>
                <a:gd name="connsiteY8" fmla="*/ 729769 h 905283"/>
                <a:gd name="connsiteX9" fmla="*/ 234018 w 549317"/>
                <a:gd name="connsiteY9" fmla="*/ 594285 h 905283"/>
                <a:gd name="connsiteX10" fmla="*/ 341790 w 549317"/>
                <a:gd name="connsiteY10" fmla="*/ 307919 h 905283"/>
                <a:gd name="connsiteX11" fmla="*/ 347949 w 549317"/>
                <a:gd name="connsiteY11" fmla="*/ 197068 h 905283"/>
                <a:gd name="connsiteX12" fmla="*/ 310998 w 549317"/>
                <a:gd name="connsiteY12" fmla="*/ 0 h 90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317" h="905283">
                  <a:moveTo>
                    <a:pt x="310998" y="0"/>
                  </a:moveTo>
                  <a:cubicBezTo>
                    <a:pt x="310998" y="0"/>
                    <a:pt x="468037" y="89297"/>
                    <a:pt x="532700" y="274048"/>
                  </a:cubicBezTo>
                  <a:cubicBezTo>
                    <a:pt x="563492" y="381820"/>
                    <a:pt x="548096" y="483433"/>
                    <a:pt x="514225" y="557334"/>
                  </a:cubicBezTo>
                  <a:cubicBezTo>
                    <a:pt x="508067" y="572730"/>
                    <a:pt x="498829" y="588126"/>
                    <a:pt x="489592" y="603522"/>
                  </a:cubicBezTo>
                  <a:cubicBezTo>
                    <a:pt x="449562" y="668185"/>
                    <a:pt x="397216" y="720531"/>
                    <a:pt x="347949" y="754403"/>
                  </a:cubicBezTo>
                  <a:cubicBezTo>
                    <a:pt x="277127" y="812907"/>
                    <a:pt x="209385" y="837541"/>
                    <a:pt x="132405" y="865253"/>
                  </a:cubicBezTo>
                  <a:cubicBezTo>
                    <a:pt x="89296" y="880649"/>
                    <a:pt x="52346" y="886808"/>
                    <a:pt x="0" y="905283"/>
                  </a:cubicBezTo>
                  <a:cubicBezTo>
                    <a:pt x="18475" y="862174"/>
                    <a:pt x="52346" y="815986"/>
                    <a:pt x="80059" y="782115"/>
                  </a:cubicBezTo>
                  <a:cubicBezTo>
                    <a:pt x="95455" y="763640"/>
                    <a:pt x="110851" y="748244"/>
                    <a:pt x="129326" y="729769"/>
                  </a:cubicBezTo>
                  <a:cubicBezTo>
                    <a:pt x="172435" y="683581"/>
                    <a:pt x="209385" y="634314"/>
                    <a:pt x="234018" y="594285"/>
                  </a:cubicBezTo>
                  <a:cubicBezTo>
                    <a:pt x="280206" y="520384"/>
                    <a:pt x="320236" y="443404"/>
                    <a:pt x="341790" y="307919"/>
                  </a:cubicBezTo>
                  <a:cubicBezTo>
                    <a:pt x="347949" y="274048"/>
                    <a:pt x="347949" y="230940"/>
                    <a:pt x="347949" y="197068"/>
                  </a:cubicBezTo>
                  <a:cubicBezTo>
                    <a:pt x="341790" y="89297"/>
                    <a:pt x="310998" y="0"/>
                    <a:pt x="310998" y="0"/>
                  </a:cubicBezTo>
                  <a:close/>
                </a:path>
              </a:pathLst>
            </a:custGeom>
            <a:solidFill>
              <a:srgbClr val="FFFFFF"/>
            </a:solidFill>
            <a:ln w="30780" cap="flat">
              <a:noFill/>
              <a:prstDash val="solid"/>
              <a:miter/>
            </a:ln>
          </p:spPr>
          <p:txBody>
            <a:bodyPr rtlCol="0" anchor="ctr"/>
            <a:lstStyle/>
            <a:p>
              <a:endParaRPr lang="en-US" sz="8640"/>
            </a:p>
          </p:txBody>
        </p:sp>
        <p:sp>
          <p:nvSpPr>
            <p:cNvPr id="5" name="Freeform 4">
              <a:extLst>
                <a:ext uri="{FF2B5EF4-FFF2-40B4-BE49-F238E27FC236}">
                  <a16:creationId xmlns:a16="http://schemas.microsoft.com/office/drawing/2014/main" id="{8AF206D0-7A51-0CFF-C709-211A7AEA3DEB}"/>
                </a:ext>
              </a:extLst>
            </p:cNvPr>
            <p:cNvSpPr/>
            <p:nvPr/>
          </p:nvSpPr>
          <p:spPr>
            <a:xfrm>
              <a:off x="5227649" y="6362215"/>
              <a:ext cx="559161" cy="1450300"/>
            </a:xfrm>
            <a:custGeom>
              <a:avLst/>
              <a:gdLst>
                <a:gd name="connsiteX0" fmla="*/ 189541 w 559161"/>
                <a:gd name="connsiteY0" fmla="*/ 1450300 h 1450300"/>
                <a:gd name="connsiteX1" fmla="*/ 81770 w 559161"/>
                <a:gd name="connsiteY1" fmla="*/ 1302499 h 1450300"/>
                <a:gd name="connsiteX2" fmla="*/ 4790 w 559161"/>
                <a:gd name="connsiteY2" fmla="*/ 1062322 h 1450300"/>
                <a:gd name="connsiteX3" fmla="*/ 23265 w 559161"/>
                <a:gd name="connsiteY3" fmla="*/ 831382 h 1450300"/>
                <a:gd name="connsiteX4" fmla="*/ 272680 w 559161"/>
                <a:gd name="connsiteY4" fmla="*/ 455721 h 1450300"/>
                <a:gd name="connsiteX5" fmla="*/ 331184 w 559161"/>
                <a:gd name="connsiteY5" fmla="*/ 267890 h 1450300"/>
                <a:gd name="connsiteX6" fmla="*/ 297313 w 559161"/>
                <a:gd name="connsiteY6" fmla="*/ 70821 h 1450300"/>
                <a:gd name="connsiteX7" fmla="*/ 257284 w 559161"/>
                <a:gd name="connsiteY7" fmla="*/ 0 h 1450300"/>
                <a:gd name="connsiteX8" fmla="*/ 352739 w 559161"/>
                <a:gd name="connsiteY8" fmla="*/ 61584 h 1450300"/>
                <a:gd name="connsiteX9" fmla="*/ 417402 w 559161"/>
                <a:gd name="connsiteY9" fmla="*/ 126247 h 1450300"/>
                <a:gd name="connsiteX10" fmla="*/ 546728 w 559161"/>
                <a:gd name="connsiteY10" fmla="*/ 397216 h 1450300"/>
                <a:gd name="connsiteX11" fmla="*/ 559045 w 559161"/>
                <a:gd name="connsiteY11" fmla="*/ 501908 h 1450300"/>
                <a:gd name="connsiteX12" fmla="*/ 457432 w 559161"/>
                <a:gd name="connsiteY12" fmla="*/ 856016 h 1450300"/>
                <a:gd name="connsiteX13" fmla="*/ 389689 w 559161"/>
                <a:gd name="connsiteY13" fmla="*/ 942233 h 1450300"/>
                <a:gd name="connsiteX14" fmla="*/ 223413 w 559161"/>
                <a:gd name="connsiteY14" fmla="*/ 1151619 h 1450300"/>
                <a:gd name="connsiteX15" fmla="*/ 198779 w 559161"/>
                <a:gd name="connsiteY15" fmla="*/ 1200886 h 1450300"/>
                <a:gd name="connsiteX16" fmla="*/ 177225 w 559161"/>
                <a:gd name="connsiteY16" fmla="*/ 1277866 h 1450300"/>
                <a:gd name="connsiteX17" fmla="*/ 177225 w 559161"/>
                <a:gd name="connsiteY17" fmla="*/ 1394875 h 1450300"/>
                <a:gd name="connsiteX18" fmla="*/ 189541 w 559161"/>
                <a:gd name="connsiteY18" fmla="*/ 1450300 h 145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9161" h="1450300">
                  <a:moveTo>
                    <a:pt x="189541" y="1450300"/>
                  </a:moveTo>
                  <a:cubicBezTo>
                    <a:pt x="155670" y="1413350"/>
                    <a:pt x="109483" y="1351766"/>
                    <a:pt x="81770" y="1302499"/>
                  </a:cubicBezTo>
                  <a:cubicBezTo>
                    <a:pt x="44819" y="1231678"/>
                    <a:pt x="14027" y="1148539"/>
                    <a:pt x="4790" y="1062322"/>
                  </a:cubicBezTo>
                  <a:cubicBezTo>
                    <a:pt x="-4448" y="982263"/>
                    <a:pt x="-1369" y="899125"/>
                    <a:pt x="23265" y="831382"/>
                  </a:cubicBezTo>
                  <a:cubicBezTo>
                    <a:pt x="69453" y="680502"/>
                    <a:pt x="198779" y="591205"/>
                    <a:pt x="272680" y="455721"/>
                  </a:cubicBezTo>
                  <a:cubicBezTo>
                    <a:pt x="303472" y="400295"/>
                    <a:pt x="325026" y="335632"/>
                    <a:pt x="331184" y="267890"/>
                  </a:cubicBezTo>
                  <a:cubicBezTo>
                    <a:pt x="337343" y="206306"/>
                    <a:pt x="325026" y="132405"/>
                    <a:pt x="297313" y="70821"/>
                  </a:cubicBezTo>
                  <a:cubicBezTo>
                    <a:pt x="284997" y="49267"/>
                    <a:pt x="275759" y="24633"/>
                    <a:pt x="257284" y="0"/>
                  </a:cubicBezTo>
                  <a:cubicBezTo>
                    <a:pt x="257284" y="0"/>
                    <a:pt x="306551" y="21554"/>
                    <a:pt x="352739" y="61584"/>
                  </a:cubicBezTo>
                  <a:cubicBezTo>
                    <a:pt x="374293" y="80059"/>
                    <a:pt x="395848" y="101613"/>
                    <a:pt x="417402" y="126247"/>
                  </a:cubicBezTo>
                  <a:cubicBezTo>
                    <a:pt x="426640" y="138564"/>
                    <a:pt x="515936" y="246336"/>
                    <a:pt x="546728" y="397216"/>
                  </a:cubicBezTo>
                  <a:cubicBezTo>
                    <a:pt x="552886" y="434166"/>
                    <a:pt x="555966" y="471117"/>
                    <a:pt x="559045" y="501908"/>
                  </a:cubicBezTo>
                  <a:cubicBezTo>
                    <a:pt x="562124" y="658948"/>
                    <a:pt x="503619" y="788274"/>
                    <a:pt x="457432" y="856016"/>
                  </a:cubicBezTo>
                  <a:cubicBezTo>
                    <a:pt x="435877" y="886808"/>
                    <a:pt x="414323" y="914521"/>
                    <a:pt x="389689" y="942233"/>
                  </a:cubicBezTo>
                  <a:cubicBezTo>
                    <a:pt x="343501" y="991500"/>
                    <a:pt x="294234" y="1037688"/>
                    <a:pt x="223413" y="1151619"/>
                  </a:cubicBezTo>
                  <a:cubicBezTo>
                    <a:pt x="214175" y="1163935"/>
                    <a:pt x="204937" y="1188569"/>
                    <a:pt x="198779" y="1200886"/>
                  </a:cubicBezTo>
                  <a:cubicBezTo>
                    <a:pt x="189541" y="1228599"/>
                    <a:pt x="180304" y="1256311"/>
                    <a:pt x="177225" y="1277866"/>
                  </a:cubicBezTo>
                  <a:cubicBezTo>
                    <a:pt x="167987" y="1327133"/>
                    <a:pt x="174145" y="1367162"/>
                    <a:pt x="177225" y="1394875"/>
                  </a:cubicBezTo>
                  <a:cubicBezTo>
                    <a:pt x="183383" y="1431825"/>
                    <a:pt x="189541" y="1450300"/>
                    <a:pt x="189541" y="1450300"/>
                  </a:cubicBezTo>
                  <a:close/>
                </a:path>
              </a:pathLst>
            </a:custGeom>
            <a:solidFill>
              <a:srgbClr val="FFFFFF"/>
            </a:solidFill>
            <a:ln w="30780" cap="flat">
              <a:noFill/>
              <a:prstDash val="solid"/>
              <a:miter/>
            </a:ln>
          </p:spPr>
          <p:txBody>
            <a:bodyPr rtlCol="0" anchor="ctr"/>
            <a:lstStyle/>
            <a:p>
              <a:endParaRPr lang="en-US" sz="8640"/>
            </a:p>
          </p:txBody>
        </p:sp>
        <p:sp>
          <p:nvSpPr>
            <p:cNvPr id="7" name="Freeform 6">
              <a:extLst>
                <a:ext uri="{FF2B5EF4-FFF2-40B4-BE49-F238E27FC236}">
                  <a16:creationId xmlns:a16="http://schemas.microsoft.com/office/drawing/2014/main" id="{CCABB070-5E90-31F3-FCCA-BC917981222C}"/>
                </a:ext>
              </a:extLst>
            </p:cNvPr>
            <p:cNvSpPr/>
            <p:nvPr/>
          </p:nvSpPr>
          <p:spPr>
            <a:xfrm>
              <a:off x="1691366" y="5681713"/>
              <a:ext cx="5009848" cy="2247811"/>
            </a:xfrm>
            <a:custGeom>
              <a:avLst/>
              <a:gdLst>
                <a:gd name="connsiteX0" fmla="*/ 5009849 w 5009848"/>
                <a:gd name="connsiteY0" fmla="*/ 1053084 h 2247811"/>
                <a:gd name="connsiteX1" fmla="*/ 4640346 w 5009848"/>
                <a:gd name="connsiteY1" fmla="*/ 1875229 h 2247811"/>
                <a:gd name="connsiteX2" fmla="*/ 4089170 w 5009848"/>
                <a:gd name="connsiteY2" fmla="*/ 2121565 h 2247811"/>
                <a:gd name="connsiteX3" fmla="*/ 3895180 w 5009848"/>
                <a:gd name="connsiteY3" fmla="*/ 2130802 h 2247811"/>
                <a:gd name="connsiteX4" fmla="*/ 3818200 w 5009848"/>
                <a:gd name="connsiteY4" fmla="*/ 2127723 h 2247811"/>
                <a:gd name="connsiteX5" fmla="*/ 3799726 w 5009848"/>
                <a:gd name="connsiteY5" fmla="*/ 2038427 h 2247811"/>
                <a:gd name="connsiteX6" fmla="*/ 3818200 w 5009848"/>
                <a:gd name="connsiteY6" fmla="*/ 1936813 h 2247811"/>
                <a:gd name="connsiteX7" fmla="*/ 3848992 w 5009848"/>
                <a:gd name="connsiteY7" fmla="*/ 1936813 h 2247811"/>
                <a:gd name="connsiteX8" fmla="*/ 4320109 w 5009848"/>
                <a:gd name="connsiteY8" fmla="*/ 1761299 h 2247811"/>
                <a:gd name="connsiteX9" fmla="*/ 4655742 w 5009848"/>
                <a:gd name="connsiteY9" fmla="*/ 1086956 h 2247811"/>
                <a:gd name="connsiteX10" fmla="*/ 4551049 w 5009848"/>
                <a:gd name="connsiteY10" fmla="*/ 643552 h 2247811"/>
                <a:gd name="connsiteX11" fmla="*/ 3775092 w 5009848"/>
                <a:gd name="connsiteY11" fmla="*/ 218623 h 2247811"/>
                <a:gd name="connsiteX12" fmla="*/ 3402509 w 5009848"/>
                <a:gd name="connsiteY12" fmla="*/ 261732 h 2247811"/>
                <a:gd name="connsiteX13" fmla="*/ 3402509 w 5009848"/>
                <a:gd name="connsiteY13" fmla="*/ 2247812 h 2247811"/>
                <a:gd name="connsiteX14" fmla="*/ 2952947 w 5009848"/>
                <a:gd name="connsiteY14" fmla="*/ 1906021 h 2247811"/>
                <a:gd name="connsiteX15" fmla="*/ 1862912 w 5009848"/>
                <a:gd name="connsiteY15" fmla="*/ 520384 h 2247811"/>
                <a:gd name="connsiteX16" fmla="*/ 1862912 w 5009848"/>
                <a:gd name="connsiteY16" fmla="*/ 1724349 h 2247811"/>
                <a:gd name="connsiteX17" fmla="*/ 1899863 w 5009848"/>
                <a:gd name="connsiteY17" fmla="*/ 2029189 h 2247811"/>
                <a:gd name="connsiteX18" fmla="*/ 2010714 w 5009848"/>
                <a:gd name="connsiteY18" fmla="*/ 2140040 h 2247811"/>
                <a:gd name="connsiteX19" fmla="*/ 1548835 w 5009848"/>
                <a:gd name="connsiteY19" fmla="*/ 2140040 h 2247811"/>
                <a:gd name="connsiteX20" fmla="*/ 1548835 w 5009848"/>
                <a:gd name="connsiteY20" fmla="*/ 1915259 h 2247811"/>
                <a:gd name="connsiteX21" fmla="*/ 1385637 w 5009848"/>
                <a:gd name="connsiteY21" fmla="*/ 2063060 h 2247811"/>
                <a:gd name="connsiteX22" fmla="*/ 905283 w 5009848"/>
                <a:gd name="connsiteY22" fmla="*/ 2192386 h 2247811"/>
                <a:gd name="connsiteX23" fmla="*/ 409533 w 5009848"/>
                <a:gd name="connsiteY23" fmla="*/ 2047664 h 2247811"/>
                <a:gd name="connsiteX24" fmla="*/ 169356 w 5009848"/>
                <a:gd name="connsiteY24" fmla="*/ 1681240 h 2247811"/>
                <a:gd name="connsiteX25" fmla="*/ 147801 w 5009848"/>
                <a:gd name="connsiteY25" fmla="*/ 1361004 h 2247811"/>
                <a:gd name="connsiteX26" fmla="*/ 147801 w 5009848"/>
                <a:gd name="connsiteY26" fmla="*/ 415691 h 2247811"/>
                <a:gd name="connsiteX27" fmla="*/ 110851 w 5009848"/>
                <a:gd name="connsiteY27" fmla="*/ 110851 h 2247811"/>
                <a:gd name="connsiteX28" fmla="*/ 0 w 5009848"/>
                <a:gd name="connsiteY28" fmla="*/ 0 h 2247811"/>
                <a:gd name="connsiteX29" fmla="*/ 618918 w 5009848"/>
                <a:gd name="connsiteY29" fmla="*/ 0 h 2247811"/>
                <a:gd name="connsiteX30" fmla="*/ 501909 w 5009848"/>
                <a:gd name="connsiteY30" fmla="*/ 126247 h 2247811"/>
                <a:gd name="connsiteX31" fmla="*/ 474196 w 5009848"/>
                <a:gd name="connsiteY31" fmla="*/ 415691 h 2247811"/>
                <a:gd name="connsiteX32" fmla="*/ 474196 w 5009848"/>
                <a:gd name="connsiteY32" fmla="*/ 1361004 h 2247811"/>
                <a:gd name="connsiteX33" fmla="*/ 498829 w 5009848"/>
                <a:gd name="connsiteY33" fmla="*/ 1613498 h 2247811"/>
                <a:gd name="connsiteX34" fmla="*/ 689739 w 5009848"/>
                <a:gd name="connsiteY34" fmla="*/ 1865992 h 2247811"/>
                <a:gd name="connsiteX35" fmla="*/ 1003817 w 5009848"/>
                <a:gd name="connsiteY35" fmla="*/ 1952209 h 2247811"/>
                <a:gd name="connsiteX36" fmla="*/ 1373321 w 5009848"/>
                <a:gd name="connsiteY36" fmla="*/ 1829041 h 2247811"/>
                <a:gd name="connsiteX37" fmla="*/ 1514963 w 5009848"/>
                <a:gd name="connsiteY37" fmla="*/ 1641210 h 2247811"/>
                <a:gd name="connsiteX38" fmla="*/ 1536518 w 5009848"/>
                <a:gd name="connsiteY38" fmla="*/ 1468776 h 2247811"/>
                <a:gd name="connsiteX39" fmla="*/ 1536518 w 5009848"/>
                <a:gd name="connsiteY39" fmla="*/ 415691 h 2247811"/>
                <a:gd name="connsiteX40" fmla="*/ 1499567 w 5009848"/>
                <a:gd name="connsiteY40" fmla="*/ 110851 h 2247811"/>
                <a:gd name="connsiteX41" fmla="*/ 1388717 w 5009848"/>
                <a:gd name="connsiteY41" fmla="*/ 0 h 2247811"/>
                <a:gd name="connsiteX42" fmla="*/ 1878308 w 5009848"/>
                <a:gd name="connsiteY42" fmla="*/ 0 h 2247811"/>
                <a:gd name="connsiteX43" fmla="*/ 1955288 w 5009848"/>
                <a:gd name="connsiteY43" fmla="*/ 120089 h 2247811"/>
                <a:gd name="connsiteX44" fmla="*/ 3073036 w 5009848"/>
                <a:gd name="connsiteY44" fmla="*/ 1548835 h 2247811"/>
                <a:gd name="connsiteX45" fmla="*/ 3073036 w 5009848"/>
                <a:gd name="connsiteY45" fmla="*/ 381820 h 2247811"/>
                <a:gd name="connsiteX46" fmla="*/ 3026848 w 5009848"/>
                <a:gd name="connsiteY46" fmla="*/ 89297 h 2247811"/>
                <a:gd name="connsiteX47" fmla="*/ 2928314 w 5009848"/>
                <a:gd name="connsiteY47" fmla="*/ 0 h 2247811"/>
                <a:gd name="connsiteX48" fmla="*/ 3793567 w 5009848"/>
                <a:gd name="connsiteY48" fmla="*/ 0 h 2247811"/>
                <a:gd name="connsiteX49" fmla="*/ 4317030 w 5009848"/>
                <a:gd name="connsiteY49" fmla="*/ 76980 h 2247811"/>
                <a:gd name="connsiteX50" fmla="*/ 4831256 w 5009848"/>
                <a:gd name="connsiteY50" fmla="*/ 471117 h 2247811"/>
                <a:gd name="connsiteX51" fmla="*/ 5009849 w 5009848"/>
                <a:gd name="connsiteY51" fmla="*/ 1053084 h 22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009848" h="2247811">
                  <a:moveTo>
                    <a:pt x="5009849" y="1053084"/>
                  </a:moveTo>
                  <a:cubicBezTo>
                    <a:pt x="5009849" y="1385637"/>
                    <a:pt x="4886681" y="1659686"/>
                    <a:pt x="4640346" y="1875229"/>
                  </a:cubicBezTo>
                  <a:cubicBezTo>
                    <a:pt x="4480227" y="2016872"/>
                    <a:pt x="4295476" y="2100010"/>
                    <a:pt x="4089170" y="2121565"/>
                  </a:cubicBezTo>
                  <a:cubicBezTo>
                    <a:pt x="4027586" y="2127723"/>
                    <a:pt x="3950606" y="2130802"/>
                    <a:pt x="3895180" y="2130802"/>
                  </a:cubicBezTo>
                  <a:lnTo>
                    <a:pt x="3818200" y="2127723"/>
                  </a:lnTo>
                  <a:cubicBezTo>
                    <a:pt x="3818200" y="2127723"/>
                    <a:pt x="3799726" y="2100010"/>
                    <a:pt x="3799726" y="2038427"/>
                  </a:cubicBezTo>
                  <a:cubicBezTo>
                    <a:pt x="3802805" y="1970684"/>
                    <a:pt x="3818200" y="1936813"/>
                    <a:pt x="3818200" y="1936813"/>
                  </a:cubicBezTo>
                  <a:cubicBezTo>
                    <a:pt x="3830518" y="1939892"/>
                    <a:pt x="3848992" y="1936813"/>
                    <a:pt x="3848992" y="1936813"/>
                  </a:cubicBezTo>
                  <a:cubicBezTo>
                    <a:pt x="3956764" y="1930655"/>
                    <a:pt x="4193863" y="1847517"/>
                    <a:pt x="4320109" y="1761299"/>
                  </a:cubicBezTo>
                  <a:cubicBezTo>
                    <a:pt x="4541811" y="1607339"/>
                    <a:pt x="4655742" y="1382558"/>
                    <a:pt x="4655742" y="1086956"/>
                  </a:cubicBezTo>
                  <a:cubicBezTo>
                    <a:pt x="4655742" y="929917"/>
                    <a:pt x="4621870" y="782115"/>
                    <a:pt x="4551049" y="643552"/>
                  </a:cubicBezTo>
                  <a:cubicBezTo>
                    <a:pt x="4409406" y="360266"/>
                    <a:pt x="4150754" y="218623"/>
                    <a:pt x="3775092" y="218623"/>
                  </a:cubicBezTo>
                  <a:cubicBezTo>
                    <a:pt x="3685796" y="218623"/>
                    <a:pt x="3513360" y="240177"/>
                    <a:pt x="3402509" y="261732"/>
                  </a:cubicBezTo>
                  <a:lnTo>
                    <a:pt x="3402509" y="2247812"/>
                  </a:lnTo>
                  <a:cubicBezTo>
                    <a:pt x="3230075" y="2189307"/>
                    <a:pt x="3082273" y="2075377"/>
                    <a:pt x="2952947" y="1906021"/>
                  </a:cubicBezTo>
                  <a:lnTo>
                    <a:pt x="1862912" y="520384"/>
                  </a:lnTo>
                  <a:lnTo>
                    <a:pt x="1862912" y="1724349"/>
                  </a:lnTo>
                  <a:cubicBezTo>
                    <a:pt x="1862912" y="1872150"/>
                    <a:pt x="1875229" y="1973763"/>
                    <a:pt x="1899863" y="2029189"/>
                  </a:cubicBezTo>
                  <a:cubicBezTo>
                    <a:pt x="1918338" y="2075377"/>
                    <a:pt x="1955288" y="2112327"/>
                    <a:pt x="2010714" y="2140040"/>
                  </a:cubicBezTo>
                  <a:lnTo>
                    <a:pt x="1548835" y="2140040"/>
                  </a:lnTo>
                  <a:lnTo>
                    <a:pt x="1548835" y="1915259"/>
                  </a:lnTo>
                  <a:cubicBezTo>
                    <a:pt x="1499567" y="1976843"/>
                    <a:pt x="1447221" y="2026110"/>
                    <a:pt x="1385637" y="2063060"/>
                  </a:cubicBezTo>
                  <a:cubicBezTo>
                    <a:pt x="1243994" y="2149278"/>
                    <a:pt x="1083876" y="2192386"/>
                    <a:pt x="905283" y="2192386"/>
                  </a:cubicBezTo>
                  <a:cubicBezTo>
                    <a:pt x="708215" y="2192386"/>
                    <a:pt x="541938" y="2143119"/>
                    <a:pt x="409533" y="2047664"/>
                  </a:cubicBezTo>
                  <a:cubicBezTo>
                    <a:pt x="286365" y="1958368"/>
                    <a:pt x="206306" y="1835200"/>
                    <a:pt x="169356" y="1681240"/>
                  </a:cubicBezTo>
                  <a:cubicBezTo>
                    <a:pt x="153960" y="1616577"/>
                    <a:pt x="147801" y="1508805"/>
                    <a:pt x="147801" y="1361004"/>
                  </a:cubicBezTo>
                  <a:lnTo>
                    <a:pt x="147801" y="415691"/>
                  </a:lnTo>
                  <a:cubicBezTo>
                    <a:pt x="147801" y="267890"/>
                    <a:pt x="135485" y="166277"/>
                    <a:pt x="110851" y="110851"/>
                  </a:cubicBezTo>
                  <a:cubicBezTo>
                    <a:pt x="89297" y="64663"/>
                    <a:pt x="55426" y="27713"/>
                    <a:pt x="0" y="0"/>
                  </a:cubicBezTo>
                  <a:lnTo>
                    <a:pt x="618918" y="0"/>
                  </a:lnTo>
                  <a:cubicBezTo>
                    <a:pt x="560413" y="30792"/>
                    <a:pt x="523463" y="70821"/>
                    <a:pt x="501909" y="126247"/>
                  </a:cubicBezTo>
                  <a:cubicBezTo>
                    <a:pt x="483433" y="184752"/>
                    <a:pt x="474196" y="283286"/>
                    <a:pt x="474196" y="415691"/>
                  </a:cubicBezTo>
                  <a:lnTo>
                    <a:pt x="474196" y="1361004"/>
                  </a:lnTo>
                  <a:cubicBezTo>
                    <a:pt x="474196" y="1474934"/>
                    <a:pt x="483433" y="1561151"/>
                    <a:pt x="498829" y="1613498"/>
                  </a:cubicBezTo>
                  <a:cubicBezTo>
                    <a:pt x="532701" y="1721269"/>
                    <a:pt x="597364" y="1804408"/>
                    <a:pt x="689739" y="1865992"/>
                  </a:cubicBezTo>
                  <a:cubicBezTo>
                    <a:pt x="779036" y="1924496"/>
                    <a:pt x="883729" y="1952209"/>
                    <a:pt x="1003817" y="1952209"/>
                  </a:cubicBezTo>
                  <a:cubicBezTo>
                    <a:pt x="1145460" y="1952209"/>
                    <a:pt x="1268628" y="1912180"/>
                    <a:pt x="1373321" y="1829041"/>
                  </a:cubicBezTo>
                  <a:cubicBezTo>
                    <a:pt x="1444142" y="1773616"/>
                    <a:pt x="1490330" y="1712032"/>
                    <a:pt x="1514963" y="1641210"/>
                  </a:cubicBezTo>
                  <a:cubicBezTo>
                    <a:pt x="1530359" y="1598102"/>
                    <a:pt x="1536518" y="1542676"/>
                    <a:pt x="1536518" y="1468776"/>
                  </a:cubicBezTo>
                  <a:lnTo>
                    <a:pt x="1536518" y="415691"/>
                  </a:lnTo>
                  <a:cubicBezTo>
                    <a:pt x="1536518" y="267890"/>
                    <a:pt x="1524201" y="166277"/>
                    <a:pt x="1499567" y="110851"/>
                  </a:cubicBezTo>
                  <a:cubicBezTo>
                    <a:pt x="1478013" y="64663"/>
                    <a:pt x="1444142" y="27713"/>
                    <a:pt x="1388717" y="0"/>
                  </a:cubicBezTo>
                  <a:lnTo>
                    <a:pt x="1878308" y="0"/>
                  </a:lnTo>
                  <a:cubicBezTo>
                    <a:pt x="1887546" y="21554"/>
                    <a:pt x="1912180" y="61584"/>
                    <a:pt x="1955288" y="120089"/>
                  </a:cubicBezTo>
                  <a:lnTo>
                    <a:pt x="3073036" y="1548835"/>
                  </a:lnTo>
                  <a:lnTo>
                    <a:pt x="3073036" y="381820"/>
                  </a:lnTo>
                  <a:cubicBezTo>
                    <a:pt x="3073036" y="261732"/>
                    <a:pt x="3057640" y="135485"/>
                    <a:pt x="3026848" y="89297"/>
                  </a:cubicBezTo>
                  <a:cubicBezTo>
                    <a:pt x="2996056" y="40030"/>
                    <a:pt x="2983739" y="33871"/>
                    <a:pt x="2928314" y="0"/>
                  </a:cubicBezTo>
                  <a:cubicBezTo>
                    <a:pt x="2928314" y="0"/>
                    <a:pt x="3725825" y="0"/>
                    <a:pt x="3793567" y="0"/>
                  </a:cubicBezTo>
                  <a:cubicBezTo>
                    <a:pt x="4006032" y="0"/>
                    <a:pt x="4181545" y="24634"/>
                    <a:pt x="4317030" y="76980"/>
                  </a:cubicBezTo>
                  <a:cubicBezTo>
                    <a:pt x="4538732" y="163197"/>
                    <a:pt x="4711167" y="292524"/>
                    <a:pt x="4831256" y="471117"/>
                  </a:cubicBezTo>
                  <a:cubicBezTo>
                    <a:pt x="4951344" y="640472"/>
                    <a:pt x="5009849" y="834462"/>
                    <a:pt x="5009849" y="1053084"/>
                  </a:cubicBezTo>
                  <a:close/>
                </a:path>
              </a:pathLst>
            </a:custGeom>
            <a:solidFill>
              <a:srgbClr val="FFFFFF"/>
            </a:solidFill>
            <a:ln w="30780" cap="flat">
              <a:noFill/>
              <a:prstDash val="solid"/>
              <a:miter/>
            </a:ln>
          </p:spPr>
          <p:txBody>
            <a:bodyPr rtlCol="0" anchor="ctr"/>
            <a:lstStyle/>
            <a:p>
              <a:endParaRPr lang="en-US" sz="8640"/>
            </a:p>
          </p:txBody>
        </p:sp>
        <p:grpSp>
          <p:nvGrpSpPr>
            <p:cNvPr id="8" name="Graphic 2" descr="University of North Dakota Logo">
              <a:extLst>
                <a:ext uri="{FF2B5EF4-FFF2-40B4-BE49-F238E27FC236}">
                  <a16:creationId xmlns:a16="http://schemas.microsoft.com/office/drawing/2014/main" id="{5B1E821E-784C-3150-F773-2B3D3EA03D0F}"/>
                </a:ext>
              </a:extLst>
            </p:cNvPr>
            <p:cNvGrpSpPr/>
            <p:nvPr/>
          </p:nvGrpSpPr>
          <p:grpSpPr>
            <a:xfrm>
              <a:off x="1817613" y="8292869"/>
              <a:ext cx="4985214" cy="474195"/>
              <a:chOff x="1817613" y="8292869"/>
              <a:chExt cx="4985214" cy="474195"/>
            </a:xfrm>
            <a:solidFill>
              <a:srgbClr val="FFFFFF"/>
            </a:solidFill>
          </p:grpSpPr>
          <p:sp>
            <p:nvSpPr>
              <p:cNvPr id="24" name="Freeform 23">
                <a:extLst>
                  <a:ext uri="{FF2B5EF4-FFF2-40B4-BE49-F238E27FC236}">
                    <a16:creationId xmlns:a16="http://schemas.microsoft.com/office/drawing/2014/main" id="{5D9E4146-F975-1F0E-F99F-BBF209C3EE0E}"/>
                  </a:ext>
                </a:extLst>
              </p:cNvPr>
              <p:cNvSpPr/>
              <p:nvPr/>
            </p:nvSpPr>
            <p:spPr>
              <a:xfrm>
                <a:off x="1817613" y="8299028"/>
                <a:ext cx="464958" cy="468037"/>
              </a:xfrm>
              <a:custGeom>
                <a:avLst/>
                <a:gdLst>
                  <a:gd name="connsiteX0" fmla="*/ 335632 w 464958"/>
                  <a:gd name="connsiteY0" fmla="*/ 12317 h 468037"/>
                  <a:gd name="connsiteX1" fmla="*/ 360266 w 464958"/>
                  <a:gd name="connsiteY1" fmla="*/ 36950 h 468037"/>
                  <a:gd name="connsiteX2" fmla="*/ 369503 w 464958"/>
                  <a:gd name="connsiteY2" fmla="*/ 86218 h 468037"/>
                  <a:gd name="connsiteX3" fmla="*/ 369503 w 464958"/>
                  <a:gd name="connsiteY3" fmla="*/ 338711 h 468037"/>
                  <a:gd name="connsiteX4" fmla="*/ 126247 w 464958"/>
                  <a:gd name="connsiteY4" fmla="*/ 30792 h 468037"/>
                  <a:gd name="connsiteX5" fmla="*/ 110851 w 464958"/>
                  <a:gd name="connsiteY5" fmla="*/ 6158 h 468037"/>
                  <a:gd name="connsiteX6" fmla="*/ 110851 w 464958"/>
                  <a:gd name="connsiteY6" fmla="*/ 3079 h 468037"/>
                  <a:gd name="connsiteX7" fmla="*/ 0 w 464958"/>
                  <a:gd name="connsiteY7" fmla="*/ 3079 h 468037"/>
                  <a:gd name="connsiteX8" fmla="*/ 9238 w 464958"/>
                  <a:gd name="connsiteY8" fmla="*/ 9238 h 468037"/>
                  <a:gd name="connsiteX9" fmla="*/ 33871 w 464958"/>
                  <a:gd name="connsiteY9" fmla="*/ 33871 h 468037"/>
                  <a:gd name="connsiteX10" fmla="*/ 43109 w 464958"/>
                  <a:gd name="connsiteY10" fmla="*/ 83138 h 468037"/>
                  <a:gd name="connsiteX11" fmla="*/ 43109 w 464958"/>
                  <a:gd name="connsiteY11" fmla="*/ 366424 h 468037"/>
                  <a:gd name="connsiteX12" fmla="*/ 36950 w 464958"/>
                  <a:gd name="connsiteY12" fmla="*/ 412612 h 468037"/>
                  <a:gd name="connsiteX13" fmla="*/ 9238 w 464958"/>
                  <a:gd name="connsiteY13" fmla="*/ 440325 h 468037"/>
                  <a:gd name="connsiteX14" fmla="*/ 0 w 464958"/>
                  <a:gd name="connsiteY14" fmla="*/ 446483 h 468037"/>
                  <a:gd name="connsiteX15" fmla="*/ 141643 w 464958"/>
                  <a:gd name="connsiteY15" fmla="*/ 446483 h 468037"/>
                  <a:gd name="connsiteX16" fmla="*/ 132405 w 464958"/>
                  <a:gd name="connsiteY16" fmla="*/ 440325 h 468037"/>
                  <a:gd name="connsiteX17" fmla="*/ 107772 w 464958"/>
                  <a:gd name="connsiteY17" fmla="*/ 415691 h 468037"/>
                  <a:gd name="connsiteX18" fmla="*/ 98534 w 464958"/>
                  <a:gd name="connsiteY18" fmla="*/ 366424 h 468037"/>
                  <a:gd name="connsiteX19" fmla="*/ 98534 w 464958"/>
                  <a:gd name="connsiteY19" fmla="*/ 107772 h 468037"/>
                  <a:gd name="connsiteX20" fmla="*/ 326395 w 464958"/>
                  <a:gd name="connsiteY20" fmla="*/ 397216 h 468037"/>
                  <a:gd name="connsiteX21" fmla="*/ 418770 w 464958"/>
                  <a:gd name="connsiteY21" fmla="*/ 468037 h 468037"/>
                  <a:gd name="connsiteX22" fmla="*/ 421850 w 464958"/>
                  <a:gd name="connsiteY22" fmla="*/ 468037 h 468037"/>
                  <a:gd name="connsiteX23" fmla="*/ 421850 w 464958"/>
                  <a:gd name="connsiteY23" fmla="*/ 80059 h 468037"/>
                  <a:gd name="connsiteX24" fmla="*/ 428008 w 464958"/>
                  <a:gd name="connsiteY24" fmla="*/ 33871 h 468037"/>
                  <a:gd name="connsiteX25" fmla="*/ 455721 w 464958"/>
                  <a:gd name="connsiteY25" fmla="*/ 6158 h 468037"/>
                  <a:gd name="connsiteX26" fmla="*/ 464958 w 464958"/>
                  <a:gd name="connsiteY26" fmla="*/ 0 h 468037"/>
                  <a:gd name="connsiteX27" fmla="*/ 323315 w 464958"/>
                  <a:gd name="connsiteY27" fmla="*/ 0 h 468037"/>
                  <a:gd name="connsiteX28" fmla="*/ 335632 w 464958"/>
                  <a:gd name="connsiteY28" fmla="*/ 12317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4958" h="468037">
                    <a:moveTo>
                      <a:pt x="335632" y="12317"/>
                    </a:moveTo>
                    <a:cubicBezTo>
                      <a:pt x="347949" y="18475"/>
                      <a:pt x="354107" y="27713"/>
                      <a:pt x="360266" y="36950"/>
                    </a:cubicBezTo>
                    <a:cubicBezTo>
                      <a:pt x="366424" y="46188"/>
                      <a:pt x="369503" y="64663"/>
                      <a:pt x="369503" y="86218"/>
                    </a:cubicBezTo>
                    <a:lnTo>
                      <a:pt x="369503" y="338711"/>
                    </a:lnTo>
                    <a:lnTo>
                      <a:pt x="126247" y="30792"/>
                    </a:lnTo>
                    <a:cubicBezTo>
                      <a:pt x="117009" y="18475"/>
                      <a:pt x="110851" y="12317"/>
                      <a:pt x="110851" y="6158"/>
                    </a:cubicBezTo>
                    <a:lnTo>
                      <a:pt x="110851" y="3079"/>
                    </a:lnTo>
                    <a:lnTo>
                      <a:pt x="0" y="3079"/>
                    </a:lnTo>
                    <a:lnTo>
                      <a:pt x="9238" y="9238"/>
                    </a:lnTo>
                    <a:cubicBezTo>
                      <a:pt x="21554" y="15396"/>
                      <a:pt x="27713" y="24634"/>
                      <a:pt x="33871" y="33871"/>
                    </a:cubicBezTo>
                    <a:cubicBezTo>
                      <a:pt x="40030" y="43109"/>
                      <a:pt x="43109" y="61584"/>
                      <a:pt x="43109" y="83138"/>
                    </a:cubicBezTo>
                    <a:lnTo>
                      <a:pt x="43109" y="366424"/>
                    </a:lnTo>
                    <a:cubicBezTo>
                      <a:pt x="43109" y="387978"/>
                      <a:pt x="40030" y="403374"/>
                      <a:pt x="36950" y="412612"/>
                    </a:cubicBezTo>
                    <a:cubicBezTo>
                      <a:pt x="30792" y="424929"/>
                      <a:pt x="21554" y="434166"/>
                      <a:pt x="9238" y="440325"/>
                    </a:cubicBezTo>
                    <a:lnTo>
                      <a:pt x="0" y="446483"/>
                    </a:lnTo>
                    <a:lnTo>
                      <a:pt x="141643" y="446483"/>
                    </a:lnTo>
                    <a:lnTo>
                      <a:pt x="132405" y="440325"/>
                    </a:lnTo>
                    <a:cubicBezTo>
                      <a:pt x="120089" y="434166"/>
                      <a:pt x="113930" y="424929"/>
                      <a:pt x="107772" y="415691"/>
                    </a:cubicBezTo>
                    <a:cubicBezTo>
                      <a:pt x="101613" y="406454"/>
                      <a:pt x="98534" y="387978"/>
                      <a:pt x="98534" y="366424"/>
                    </a:cubicBezTo>
                    <a:lnTo>
                      <a:pt x="98534" y="107772"/>
                    </a:lnTo>
                    <a:lnTo>
                      <a:pt x="326395" y="397216"/>
                    </a:lnTo>
                    <a:cubicBezTo>
                      <a:pt x="354107" y="431087"/>
                      <a:pt x="384899" y="455721"/>
                      <a:pt x="418770" y="468037"/>
                    </a:cubicBezTo>
                    <a:lnTo>
                      <a:pt x="421850" y="468037"/>
                    </a:lnTo>
                    <a:lnTo>
                      <a:pt x="421850" y="80059"/>
                    </a:lnTo>
                    <a:cubicBezTo>
                      <a:pt x="421850" y="58504"/>
                      <a:pt x="424929" y="43109"/>
                      <a:pt x="428008" y="33871"/>
                    </a:cubicBezTo>
                    <a:cubicBezTo>
                      <a:pt x="434166" y="21554"/>
                      <a:pt x="443404" y="12317"/>
                      <a:pt x="455721" y="6158"/>
                    </a:cubicBezTo>
                    <a:lnTo>
                      <a:pt x="464958" y="0"/>
                    </a:lnTo>
                    <a:lnTo>
                      <a:pt x="323315" y="0"/>
                    </a:lnTo>
                    <a:lnTo>
                      <a:pt x="335632" y="12317"/>
                    </a:lnTo>
                    <a:close/>
                  </a:path>
                </a:pathLst>
              </a:custGeom>
              <a:solidFill>
                <a:srgbClr val="FFFFFF"/>
              </a:solidFill>
              <a:ln w="30780" cap="flat">
                <a:noFill/>
                <a:prstDash val="solid"/>
                <a:miter/>
              </a:ln>
            </p:spPr>
            <p:txBody>
              <a:bodyPr rtlCol="0" anchor="ctr"/>
              <a:lstStyle/>
              <a:p>
                <a:endParaRPr lang="en-US" sz="8640"/>
              </a:p>
            </p:txBody>
          </p:sp>
          <p:sp>
            <p:nvSpPr>
              <p:cNvPr id="25" name="Freeform 24">
                <a:extLst>
                  <a:ext uri="{FF2B5EF4-FFF2-40B4-BE49-F238E27FC236}">
                    <a16:creationId xmlns:a16="http://schemas.microsoft.com/office/drawing/2014/main" id="{800E52B4-44DC-BD07-2BA3-63F8FB3BCCC6}"/>
                  </a:ext>
                </a:extLst>
              </p:cNvPr>
              <p:cNvSpPr/>
              <p:nvPr/>
            </p:nvSpPr>
            <p:spPr>
              <a:xfrm>
                <a:off x="2313363" y="8292869"/>
                <a:ext cx="495750" cy="468037"/>
              </a:xfrm>
              <a:custGeom>
                <a:avLst/>
                <a:gdLst>
                  <a:gd name="connsiteX0" fmla="*/ 372583 w 495750"/>
                  <a:gd name="connsiteY0" fmla="*/ 27713 h 468037"/>
                  <a:gd name="connsiteX1" fmla="*/ 255573 w 495750"/>
                  <a:gd name="connsiteY1" fmla="*/ 0 h 468037"/>
                  <a:gd name="connsiteX2" fmla="*/ 135485 w 495750"/>
                  <a:gd name="connsiteY2" fmla="*/ 24633 h 468037"/>
                  <a:gd name="connsiteX3" fmla="*/ 36950 w 495750"/>
                  <a:gd name="connsiteY3" fmla="*/ 110851 h 468037"/>
                  <a:gd name="connsiteX4" fmla="*/ 0 w 495750"/>
                  <a:gd name="connsiteY4" fmla="*/ 237098 h 468037"/>
                  <a:gd name="connsiteX5" fmla="*/ 18475 w 495750"/>
                  <a:gd name="connsiteY5" fmla="*/ 326394 h 468037"/>
                  <a:gd name="connsiteX6" fmla="*/ 92376 w 495750"/>
                  <a:gd name="connsiteY6" fmla="*/ 418770 h 468037"/>
                  <a:gd name="connsiteX7" fmla="*/ 246336 w 495750"/>
                  <a:gd name="connsiteY7" fmla="*/ 468037 h 468037"/>
                  <a:gd name="connsiteX8" fmla="*/ 347949 w 495750"/>
                  <a:gd name="connsiteY8" fmla="*/ 446483 h 468037"/>
                  <a:gd name="connsiteX9" fmla="*/ 452642 w 495750"/>
                  <a:gd name="connsiteY9" fmla="*/ 363345 h 468037"/>
                  <a:gd name="connsiteX10" fmla="*/ 495750 w 495750"/>
                  <a:gd name="connsiteY10" fmla="*/ 227860 h 468037"/>
                  <a:gd name="connsiteX11" fmla="*/ 471117 w 495750"/>
                  <a:gd name="connsiteY11" fmla="*/ 126247 h 468037"/>
                  <a:gd name="connsiteX12" fmla="*/ 372583 w 495750"/>
                  <a:gd name="connsiteY12" fmla="*/ 27713 h 468037"/>
                  <a:gd name="connsiteX13" fmla="*/ 415691 w 495750"/>
                  <a:gd name="connsiteY13" fmla="*/ 243256 h 468037"/>
                  <a:gd name="connsiteX14" fmla="*/ 375662 w 495750"/>
                  <a:gd name="connsiteY14" fmla="*/ 360266 h 468037"/>
                  <a:gd name="connsiteX15" fmla="*/ 249415 w 495750"/>
                  <a:gd name="connsiteY15" fmla="*/ 415691 h 468037"/>
                  <a:gd name="connsiteX16" fmla="*/ 107772 w 495750"/>
                  <a:gd name="connsiteY16" fmla="*/ 329474 h 468037"/>
                  <a:gd name="connsiteX17" fmla="*/ 80059 w 495750"/>
                  <a:gd name="connsiteY17" fmla="*/ 227860 h 468037"/>
                  <a:gd name="connsiteX18" fmla="*/ 95455 w 495750"/>
                  <a:gd name="connsiteY18" fmla="*/ 150880 h 468037"/>
                  <a:gd name="connsiteX19" fmla="*/ 153960 w 495750"/>
                  <a:gd name="connsiteY19" fmla="*/ 83138 h 468037"/>
                  <a:gd name="connsiteX20" fmla="*/ 243256 w 495750"/>
                  <a:gd name="connsiteY20" fmla="*/ 58504 h 468037"/>
                  <a:gd name="connsiteX21" fmla="*/ 366424 w 495750"/>
                  <a:gd name="connsiteY21" fmla="*/ 117009 h 468037"/>
                  <a:gd name="connsiteX22" fmla="*/ 415691 w 495750"/>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50" h="468037">
                    <a:moveTo>
                      <a:pt x="372583" y="27713"/>
                    </a:moveTo>
                    <a:cubicBezTo>
                      <a:pt x="335632" y="9237"/>
                      <a:pt x="295603" y="0"/>
                      <a:pt x="255573" y="0"/>
                    </a:cubicBezTo>
                    <a:cubicBezTo>
                      <a:pt x="212464" y="0"/>
                      <a:pt x="172435" y="9237"/>
                      <a:pt x="135485" y="24633"/>
                    </a:cubicBezTo>
                    <a:cubicBezTo>
                      <a:pt x="92376" y="43109"/>
                      <a:pt x="58505" y="73900"/>
                      <a:pt x="36950" y="110851"/>
                    </a:cubicBezTo>
                    <a:cubicBezTo>
                      <a:pt x="12317" y="150880"/>
                      <a:pt x="0" y="190910"/>
                      <a:pt x="0" y="237098"/>
                    </a:cubicBezTo>
                    <a:cubicBezTo>
                      <a:pt x="0" y="267890"/>
                      <a:pt x="6158" y="298682"/>
                      <a:pt x="18475" y="326394"/>
                    </a:cubicBezTo>
                    <a:cubicBezTo>
                      <a:pt x="33871" y="363345"/>
                      <a:pt x="58505" y="394136"/>
                      <a:pt x="92376" y="418770"/>
                    </a:cubicBezTo>
                    <a:cubicBezTo>
                      <a:pt x="135485" y="452641"/>
                      <a:pt x="187831" y="468037"/>
                      <a:pt x="246336" y="468037"/>
                    </a:cubicBezTo>
                    <a:cubicBezTo>
                      <a:pt x="283286" y="468037"/>
                      <a:pt x="317157" y="461879"/>
                      <a:pt x="347949" y="446483"/>
                    </a:cubicBezTo>
                    <a:cubicBezTo>
                      <a:pt x="391058" y="428008"/>
                      <a:pt x="424929" y="400295"/>
                      <a:pt x="452642" y="363345"/>
                    </a:cubicBezTo>
                    <a:cubicBezTo>
                      <a:pt x="480354" y="323315"/>
                      <a:pt x="495750" y="277127"/>
                      <a:pt x="495750" y="227860"/>
                    </a:cubicBezTo>
                    <a:cubicBezTo>
                      <a:pt x="495750" y="193989"/>
                      <a:pt x="486513" y="157039"/>
                      <a:pt x="471117" y="126247"/>
                    </a:cubicBezTo>
                    <a:cubicBezTo>
                      <a:pt x="449562" y="86217"/>
                      <a:pt x="415691" y="52346"/>
                      <a:pt x="372583" y="27713"/>
                    </a:cubicBezTo>
                    <a:close/>
                    <a:moveTo>
                      <a:pt x="415691" y="243256"/>
                    </a:moveTo>
                    <a:cubicBezTo>
                      <a:pt x="415691" y="289444"/>
                      <a:pt x="403374" y="329474"/>
                      <a:pt x="375662" y="360266"/>
                    </a:cubicBezTo>
                    <a:cubicBezTo>
                      <a:pt x="344870" y="397216"/>
                      <a:pt x="301761" y="415691"/>
                      <a:pt x="249415" y="415691"/>
                    </a:cubicBezTo>
                    <a:cubicBezTo>
                      <a:pt x="187831" y="415691"/>
                      <a:pt x="138564" y="387978"/>
                      <a:pt x="107772" y="329474"/>
                    </a:cubicBezTo>
                    <a:cubicBezTo>
                      <a:pt x="89297"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8640"/>
              </a:p>
            </p:txBody>
          </p:sp>
          <p:sp>
            <p:nvSpPr>
              <p:cNvPr id="26" name="Freeform 25">
                <a:extLst>
                  <a:ext uri="{FF2B5EF4-FFF2-40B4-BE49-F238E27FC236}">
                    <a16:creationId xmlns:a16="http://schemas.microsoft.com/office/drawing/2014/main" id="{E3ACBBE5-94C1-6331-B444-B7453668B303}"/>
                  </a:ext>
                </a:extLst>
              </p:cNvPr>
              <p:cNvSpPr/>
              <p:nvPr/>
            </p:nvSpPr>
            <p:spPr>
              <a:xfrm>
                <a:off x="2846064" y="8305186"/>
                <a:ext cx="421849" cy="449562"/>
              </a:xfrm>
              <a:custGeom>
                <a:avLst/>
                <a:gdLst>
                  <a:gd name="connsiteX0" fmla="*/ 298682 w 421849"/>
                  <a:gd name="connsiteY0" fmla="*/ 341791 h 449562"/>
                  <a:gd name="connsiteX1" fmla="*/ 212464 w 421849"/>
                  <a:gd name="connsiteY1" fmla="*/ 230940 h 449562"/>
                  <a:gd name="connsiteX2" fmla="*/ 292523 w 421849"/>
                  <a:gd name="connsiteY2" fmla="*/ 178593 h 449562"/>
                  <a:gd name="connsiteX3" fmla="*/ 317157 w 421849"/>
                  <a:gd name="connsiteY3" fmla="*/ 113930 h 449562"/>
                  <a:gd name="connsiteX4" fmla="*/ 304840 w 421849"/>
                  <a:gd name="connsiteY4" fmla="*/ 67742 h 449562"/>
                  <a:gd name="connsiteX5" fmla="*/ 270969 w 421849"/>
                  <a:gd name="connsiteY5" fmla="*/ 27713 h 449562"/>
                  <a:gd name="connsiteX6" fmla="*/ 169356 w 421849"/>
                  <a:gd name="connsiteY6" fmla="*/ 0 h 449562"/>
                  <a:gd name="connsiteX7" fmla="*/ 141643 w 421849"/>
                  <a:gd name="connsiteY7" fmla="*/ 0 h 449562"/>
                  <a:gd name="connsiteX8" fmla="*/ 110851 w 421849"/>
                  <a:gd name="connsiteY8" fmla="*/ 0 h 449562"/>
                  <a:gd name="connsiteX9" fmla="*/ 0 w 421849"/>
                  <a:gd name="connsiteY9" fmla="*/ 0 h 449562"/>
                  <a:gd name="connsiteX10" fmla="*/ 12317 w 421849"/>
                  <a:gd name="connsiteY10" fmla="*/ 6158 h 449562"/>
                  <a:gd name="connsiteX11" fmla="*/ 33871 w 421849"/>
                  <a:gd name="connsiteY11" fmla="*/ 27713 h 449562"/>
                  <a:gd name="connsiteX12" fmla="*/ 40030 w 421849"/>
                  <a:gd name="connsiteY12" fmla="*/ 89296 h 449562"/>
                  <a:gd name="connsiteX13" fmla="*/ 40030 w 421849"/>
                  <a:gd name="connsiteY13" fmla="*/ 360266 h 449562"/>
                  <a:gd name="connsiteX14" fmla="*/ 33871 w 421849"/>
                  <a:gd name="connsiteY14" fmla="*/ 418771 h 449562"/>
                  <a:gd name="connsiteX15" fmla="*/ 12317 w 421849"/>
                  <a:gd name="connsiteY15" fmla="*/ 443404 h 449562"/>
                  <a:gd name="connsiteX16" fmla="*/ 0 w 421849"/>
                  <a:gd name="connsiteY16" fmla="*/ 449563 h 449562"/>
                  <a:gd name="connsiteX17" fmla="*/ 153960 w 421849"/>
                  <a:gd name="connsiteY17" fmla="*/ 449563 h 449562"/>
                  <a:gd name="connsiteX18" fmla="*/ 141643 w 421849"/>
                  <a:gd name="connsiteY18" fmla="*/ 443404 h 449562"/>
                  <a:gd name="connsiteX19" fmla="*/ 120089 w 421849"/>
                  <a:gd name="connsiteY19" fmla="*/ 421849 h 449562"/>
                  <a:gd name="connsiteX20" fmla="*/ 113930 w 421849"/>
                  <a:gd name="connsiteY20" fmla="*/ 360266 h 449562"/>
                  <a:gd name="connsiteX21" fmla="*/ 113930 w 421849"/>
                  <a:gd name="connsiteY21" fmla="*/ 55426 h 449562"/>
                  <a:gd name="connsiteX22" fmla="*/ 157039 w 421849"/>
                  <a:gd name="connsiteY22" fmla="*/ 49267 h 449562"/>
                  <a:gd name="connsiteX23" fmla="*/ 212464 w 421849"/>
                  <a:gd name="connsiteY23" fmla="*/ 67742 h 449562"/>
                  <a:gd name="connsiteX24" fmla="*/ 237098 w 421849"/>
                  <a:gd name="connsiteY24" fmla="*/ 120088 h 449562"/>
                  <a:gd name="connsiteX25" fmla="*/ 126247 w 421849"/>
                  <a:gd name="connsiteY25" fmla="*/ 212464 h 449562"/>
                  <a:gd name="connsiteX26" fmla="*/ 120089 w 421849"/>
                  <a:gd name="connsiteY26" fmla="*/ 212464 h 449562"/>
                  <a:gd name="connsiteX27" fmla="*/ 123168 w 421849"/>
                  <a:gd name="connsiteY27" fmla="*/ 215544 h 449562"/>
                  <a:gd name="connsiteX28" fmla="*/ 178593 w 421849"/>
                  <a:gd name="connsiteY28" fmla="*/ 298682 h 449562"/>
                  <a:gd name="connsiteX29" fmla="*/ 289444 w 421849"/>
                  <a:gd name="connsiteY29" fmla="*/ 431087 h 449562"/>
                  <a:gd name="connsiteX30" fmla="*/ 347949 w 421849"/>
                  <a:gd name="connsiteY30" fmla="*/ 449563 h 449562"/>
                  <a:gd name="connsiteX31" fmla="*/ 409533 w 421849"/>
                  <a:gd name="connsiteY31" fmla="*/ 446483 h 449562"/>
                  <a:gd name="connsiteX32" fmla="*/ 421849 w 421849"/>
                  <a:gd name="connsiteY32" fmla="*/ 446483 h 449562"/>
                  <a:gd name="connsiteX33" fmla="*/ 412612 w 421849"/>
                  <a:gd name="connsiteY33" fmla="*/ 440325 h 449562"/>
                  <a:gd name="connsiteX34" fmla="*/ 298682 w 421849"/>
                  <a:gd name="connsiteY34" fmla="*/ 34179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1849" h="449562">
                    <a:moveTo>
                      <a:pt x="298682" y="341791"/>
                    </a:moveTo>
                    <a:cubicBezTo>
                      <a:pt x="261731" y="298682"/>
                      <a:pt x="234019" y="261731"/>
                      <a:pt x="212464" y="230940"/>
                    </a:cubicBezTo>
                    <a:cubicBezTo>
                      <a:pt x="246336" y="221702"/>
                      <a:pt x="274048" y="203227"/>
                      <a:pt x="292523" y="178593"/>
                    </a:cubicBezTo>
                    <a:cubicBezTo>
                      <a:pt x="307919" y="157039"/>
                      <a:pt x="317157" y="135484"/>
                      <a:pt x="317157" y="113930"/>
                    </a:cubicBezTo>
                    <a:cubicBezTo>
                      <a:pt x="317157" y="98534"/>
                      <a:pt x="314078" y="83138"/>
                      <a:pt x="304840" y="67742"/>
                    </a:cubicBezTo>
                    <a:cubicBezTo>
                      <a:pt x="295603" y="52346"/>
                      <a:pt x="286365" y="36950"/>
                      <a:pt x="270969" y="27713"/>
                    </a:cubicBezTo>
                    <a:cubicBezTo>
                      <a:pt x="246336" y="9238"/>
                      <a:pt x="212464" y="0"/>
                      <a:pt x="169356" y="0"/>
                    </a:cubicBezTo>
                    <a:cubicBezTo>
                      <a:pt x="163197" y="0"/>
                      <a:pt x="153960" y="0"/>
                      <a:pt x="141643" y="0"/>
                    </a:cubicBezTo>
                    <a:cubicBezTo>
                      <a:pt x="117009" y="0"/>
                      <a:pt x="110851" y="0"/>
                      <a:pt x="110851" y="0"/>
                    </a:cubicBezTo>
                    <a:lnTo>
                      <a:pt x="0" y="0"/>
                    </a:lnTo>
                    <a:lnTo>
                      <a:pt x="12317" y="6158"/>
                    </a:lnTo>
                    <a:cubicBezTo>
                      <a:pt x="21554" y="12317"/>
                      <a:pt x="30792" y="18475"/>
                      <a:pt x="33871" y="27713"/>
                    </a:cubicBezTo>
                    <a:cubicBezTo>
                      <a:pt x="36950" y="40030"/>
                      <a:pt x="40030" y="58504"/>
                      <a:pt x="40030" y="89296"/>
                    </a:cubicBezTo>
                    <a:lnTo>
                      <a:pt x="40030" y="360266"/>
                    </a:lnTo>
                    <a:cubicBezTo>
                      <a:pt x="40030"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55426"/>
                    </a:lnTo>
                    <a:cubicBezTo>
                      <a:pt x="132405" y="52346"/>
                      <a:pt x="144722" y="49267"/>
                      <a:pt x="157039" y="49267"/>
                    </a:cubicBezTo>
                    <a:cubicBezTo>
                      <a:pt x="178593" y="49267"/>
                      <a:pt x="197068" y="55426"/>
                      <a:pt x="212464" y="67742"/>
                    </a:cubicBezTo>
                    <a:cubicBezTo>
                      <a:pt x="227860" y="80059"/>
                      <a:pt x="237098" y="98534"/>
                      <a:pt x="237098" y="120088"/>
                    </a:cubicBezTo>
                    <a:cubicBezTo>
                      <a:pt x="237098" y="169356"/>
                      <a:pt x="200148" y="200148"/>
                      <a:pt x="126247" y="212464"/>
                    </a:cubicBezTo>
                    <a:lnTo>
                      <a:pt x="120089" y="212464"/>
                    </a:lnTo>
                    <a:lnTo>
                      <a:pt x="123168" y="215544"/>
                    </a:lnTo>
                    <a:cubicBezTo>
                      <a:pt x="141643" y="246336"/>
                      <a:pt x="160118" y="274048"/>
                      <a:pt x="178593" y="298682"/>
                    </a:cubicBezTo>
                    <a:cubicBezTo>
                      <a:pt x="224781" y="366424"/>
                      <a:pt x="261731" y="409533"/>
                      <a:pt x="289444" y="431087"/>
                    </a:cubicBezTo>
                    <a:cubicBezTo>
                      <a:pt x="307919" y="443404"/>
                      <a:pt x="326395" y="449563"/>
                      <a:pt x="347949" y="449563"/>
                    </a:cubicBezTo>
                    <a:cubicBezTo>
                      <a:pt x="357186" y="449563"/>
                      <a:pt x="378741" y="449563"/>
                      <a:pt x="409533" y="446483"/>
                    </a:cubicBezTo>
                    <a:lnTo>
                      <a:pt x="421849" y="446483"/>
                    </a:lnTo>
                    <a:lnTo>
                      <a:pt x="412612" y="440325"/>
                    </a:lnTo>
                    <a:cubicBezTo>
                      <a:pt x="375662" y="421849"/>
                      <a:pt x="338711" y="387979"/>
                      <a:pt x="298682" y="341791"/>
                    </a:cubicBezTo>
                    <a:close/>
                  </a:path>
                </a:pathLst>
              </a:custGeom>
              <a:solidFill>
                <a:srgbClr val="FFFFFF"/>
              </a:solidFill>
              <a:ln w="30780" cap="flat">
                <a:noFill/>
                <a:prstDash val="solid"/>
                <a:miter/>
              </a:ln>
            </p:spPr>
            <p:txBody>
              <a:bodyPr rtlCol="0" anchor="ctr"/>
              <a:lstStyle/>
              <a:p>
                <a:endParaRPr lang="en-US" sz="8640"/>
              </a:p>
            </p:txBody>
          </p:sp>
          <p:sp>
            <p:nvSpPr>
              <p:cNvPr id="27" name="Freeform 26">
                <a:extLst>
                  <a:ext uri="{FF2B5EF4-FFF2-40B4-BE49-F238E27FC236}">
                    <a16:creationId xmlns:a16="http://schemas.microsoft.com/office/drawing/2014/main" id="{3C38A815-D76F-62BB-9A87-16B91E44F101}"/>
                  </a:ext>
                </a:extLst>
              </p:cNvPr>
              <p:cNvSpPr/>
              <p:nvPr/>
            </p:nvSpPr>
            <p:spPr>
              <a:xfrm>
                <a:off x="3200171" y="8302107"/>
                <a:ext cx="360265" cy="455720"/>
              </a:xfrm>
              <a:custGeom>
                <a:avLst/>
                <a:gdLst>
                  <a:gd name="connsiteX0" fmla="*/ 317157 w 360265"/>
                  <a:gd name="connsiteY0" fmla="*/ 3079 h 455720"/>
                  <a:gd name="connsiteX1" fmla="*/ 64663 w 360265"/>
                  <a:gd name="connsiteY1" fmla="*/ 3079 h 455720"/>
                  <a:gd name="connsiteX2" fmla="*/ 30792 w 360265"/>
                  <a:gd name="connsiteY2" fmla="*/ 0 h 455720"/>
                  <a:gd name="connsiteX3" fmla="*/ 27713 w 360265"/>
                  <a:gd name="connsiteY3" fmla="*/ 0 h 455720"/>
                  <a:gd name="connsiteX4" fmla="*/ 0 w 360265"/>
                  <a:gd name="connsiteY4" fmla="*/ 92376 h 455720"/>
                  <a:gd name="connsiteX5" fmla="*/ 9237 w 360265"/>
                  <a:gd name="connsiteY5" fmla="*/ 86218 h 455720"/>
                  <a:gd name="connsiteX6" fmla="*/ 30792 w 360265"/>
                  <a:gd name="connsiteY6" fmla="*/ 70822 h 455720"/>
                  <a:gd name="connsiteX7" fmla="*/ 92376 w 360265"/>
                  <a:gd name="connsiteY7" fmla="*/ 61584 h 455720"/>
                  <a:gd name="connsiteX8" fmla="*/ 144722 w 360265"/>
                  <a:gd name="connsiteY8" fmla="*/ 64663 h 455720"/>
                  <a:gd name="connsiteX9" fmla="*/ 144722 w 360265"/>
                  <a:gd name="connsiteY9" fmla="*/ 366424 h 455720"/>
                  <a:gd name="connsiteX10" fmla="*/ 138564 w 360265"/>
                  <a:gd name="connsiteY10" fmla="*/ 424929 h 455720"/>
                  <a:gd name="connsiteX11" fmla="*/ 117009 w 360265"/>
                  <a:gd name="connsiteY11" fmla="*/ 449563 h 455720"/>
                  <a:gd name="connsiteX12" fmla="*/ 104693 w 360265"/>
                  <a:gd name="connsiteY12" fmla="*/ 455721 h 455720"/>
                  <a:gd name="connsiteX13" fmla="*/ 261731 w 360265"/>
                  <a:gd name="connsiteY13" fmla="*/ 455721 h 455720"/>
                  <a:gd name="connsiteX14" fmla="*/ 252494 w 360265"/>
                  <a:gd name="connsiteY14" fmla="*/ 449563 h 455720"/>
                  <a:gd name="connsiteX15" fmla="*/ 227860 w 360265"/>
                  <a:gd name="connsiteY15" fmla="*/ 424929 h 455720"/>
                  <a:gd name="connsiteX16" fmla="*/ 218623 w 360265"/>
                  <a:gd name="connsiteY16" fmla="*/ 375662 h 455720"/>
                  <a:gd name="connsiteX17" fmla="*/ 218623 w 360265"/>
                  <a:gd name="connsiteY17" fmla="*/ 67743 h 455720"/>
                  <a:gd name="connsiteX18" fmla="*/ 274048 w 360265"/>
                  <a:gd name="connsiteY18" fmla="*/ 64663 h 455720"/>
                  <a:gd name="connsiteX19" fmla="*/ 317157 w 360265"/>
                  <a:gd name="connsiteY19" fmla="*/ 70822 h 455720"/>
                  <a:gd name="connsiteX20" fmla="*/ 332553 w 360265"/>
                  <a:gd name="connsiteY20" fmla="*/ 86218 h 455720"/>
                  <a:gd name="connsiteX21" fmla="*/ 335632 w 360265"/>
                  <a:gd name="connsiteY21" fmla="*/ 92376 h 455720"/>
                  <a:gd name="connsiteX22" fmla="*/ 360266 w 360265"/>
                  <a:gd name="connsiteY22" fmla="*/ 0 h 455720"/>
                  <a:gd name="connsiteX23" fmla="*/ 354107 w 360265"/>
                  <a:gd name="connsiteY23" fmla="*/ 3079 h 455720"/>
                  <a:gd name="connsiteX24" fmla="*/ 317157 w 360265"/>
                  <a:gd name="connsiteY24" fmla="*/ 307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5720">
                    <a:moveTo>
                      <a:pt x="317157" y="3079"/>
                    </a:moveTo>
                    <a:lnTo>
                      <a:pt x="64663" y="3079"/>
                    </a:lnTo>
                    <a:cubicBezTo>
                      <a:pt x="46188" y="3079"/>
                      <a:pt x="36950" y="0"/>
                      <a:pt x="30792" y="0"/>
                    </a:cubicBezTo>
                    <a:lnTo>
                      <a:pt x="27713" y="0"/>
                    </a:lnTo>
                    <a:lnTo>
                      <a:pt x="0" y="92376"/>
                    </a:lnTo>
                    <a:lnTo>
                      <a:pt x="9237" y="86218"/>
                    </a:lnTo>
                    <a:cubicBezTo>
                      <a:pt x="18475" y="80059"/>
                      <a:pt x="24633" y="73901"/>
                      <a:pt x="30792" y="70822"/>
                    </a:cubicBezTo>
                    <a:cubicBezTo>
                      <a:pt x="46188" y="64663"/>
                      <a:pt x="64663" y="61584"/>
                      <a:pt x="92376" y="61584"/>
                    </a:cubicBezTo>
                    <a:cubicBezTo>
                      <a:pt x="110851" y="61584"/>
                      <a:pt x="126247" y="61584"/>
                      <a:pt x="144722" y="64663"/>
                    </a:cubicBezTo>
                    <a:lnTo>
                      <a:pt x="144722" y="366424"/>
                    </a:lnTo>
                    <a:cubicBezTo>
                      <a:pt x="144722" y="394137"/>
                      <a:pt x="141643" y="412612"/>
                      <a:pt x="138564" y="424929"/>
                    </a:cubicBezTo>
                    <a:cubicBezTo>
                      <a:pt x="135485" y="434167"/>
                      <a:pt x="126247" y="443404"/>
                      <a:pt x="117009" y="449563"/>
                    </a:cubicBezTo>
                    <a:lnTo>
                      <a:pt x="104693" y="455721"/>
                    </a:lnTo>
                    <a:lnTo>
                      <a:pt x="261731" y="455721"/>
                    </a:lnTo>
                    <a:lnTo>
                      <a:pt x="252494" y="449563"/>
                    </a:lnTo>
                    <a:cubicBezTo>
                      <a:pt x="240177" y="443404"/>
                      <a:pt x="234019" y="434167"/>
                      <a:pt x="227860" y="424929"/>
                    </a:cubicBezTo>
                    <a:cubicBezTo>
                      <a:pt x="221702" y="415691"/>
                      <a:pt x="218623" y="397216"/>
                      <a:pt x="218623" y="375662"/>
                    </a:cubicBezTo>
                    <a:lnTo>
                      <a:pt x="218623" y="67743"/>
                    </a:lnTo>
                    <a:cubicBezTo>
                      <a:pt x="255573" y="67743"/>
                      <a:pt x="270969" y="64663"/>
                      <a:pt x="274048" y="64663"/>
                    </a:cubicBezTo>
                    <a:cubicBezTo>
                      <a:pt x="295603" y="64663"/>
                      <a:pt x="307919" y="67743"/>
                      <a:pt x="317157" y="70822"/>
                    </a:cubicBezTo>
                    <a:cubicBezTo>
                      <a:pt x="323315" y="73901"/>
                      <a:pt x="329474" y="80059"/>
                      <a:pt x="332553" y="86218"/>
                    </a:cubicBezTo>
                    <a:lnTo>
                      <a:pt x="335632" y="92376"/>
                    </a:lnTo>
                    <a:lnTo>
                      <a:pt x="360266" y="0"/>
                    </a:lnTo>
                    <a:lnTo>
                      <a:pt x="354107" y="3079"/>
                    </a:lnTo>
                    <a:cubicBezTo>
                      <a:pt x="351028" y="0"/>
                      <a:pt x="338711" y="3079"/>
                      <a:pt x="317157" y="3079"/>
                    </a:cubicBezTo>
                    <a:close/>
                  </a:path>
                </a:pathLst>
              </a:custGeom>
              <a:solidFill>
                <a:srgbClr val="FFFFFF"/>
              </a:solidFill>
              <a:ln w="30780" cap="flat">
                <a:noFill/>
                <a:prstDash val="solid"/>
                <a:miter/>
              </a:ln>
            </p:spPr>
            <p:txBody>
              <a:bodyPr rtlCol="0" anchor="ctr"/>
              <a:lstStyle/>
              <a:p>
                <a:endParaRPr lang="en-US" sz="8640"/>
              </a:p>
            </p:txBody>
          </p:sp>
          <p:sp>
            <p:nvSpPr>
              <p:cNvPr id="28" name="Freeform 27">
                <a:extLst>
                  <a:ext uri="{FF2B5EF4-FFF2-40B4-BE49-F238E27FC236}">
                    <a16:creationId xmlns:a16="http://schemas.microsoft.com/office/drawing/2014/main" id="{97379F8D-375D-14C4-2C6B-6803E7AF7172}"/>
                  </a:ext>
                </a:extLst>
              </p:cNvPr>
              <p:cNvSpPr/>
              <p:nvPr/>
            </p:nvSpPr>
            <p:spPr>
              <a:xfrm>
                <a:off x="3569674" y="8305186"/>
                <a:ext cx="461879" cy="449562"/>
              </a:xfrm>
              <a:custGeom>
                <a:avLst/>
                <a:gdLst>
                  <a:gd name="connsiteX0" fmla="*/ 428008 w 461879"/>
                  <a:gd name="connsiteY0" fmla="*/ 30792 h 449562"/>
                  <a:gd name="connsiteX1" fmla="*/ 449562 w 461879"/>
                  <a:gd name="connsiteY1" fmla="*/ 6158 h 449562"/>
                  <a:gd name="connsiteX2" fmla="*/ 461879 w 461879"/>
                  <a:gd name="connsiteY2" fmla="*/ 0 h 449562"/>
                  <a:gd name="connsiteX3" fmla="*/ 307919 w 461879"/>
                  <a:gd name="connsiteY3" fmla="*/ 0 h 449562"/>
                  <a:gd name="connsiteX4" fmla="*/ 320236 w 461879"/>
                  <a:gd name="connsiteY4" fmla="*/ 6158 h 449562"/>
                  <a:gd name="connsiteX5" fmla="*/ 341791 w 461879"/>
                  <a:gd name="connsiteY5" fmla="*/ 27713 h 449562"/>
                  <a:gd name="connsiteX6" fmla="*/ 347949 w 461879"/>
                  <a:gd name="connsiteY6" fmla="*/ 89296 h 449562"/>
                  <a:gd name="connsiteX7" fmla="*/ 347949 w 461879"/>
                  <a:gd name="connsiteY7" fmla="*/ 178593 h 449562"/>
                  <a:gd name="connsiteX8" fmla="*/ 113930 w 461879"/>
                  <a:gd name="connsiteY8" fmla="*/ 178593 h 449562"/>
                  <a:gd name="connsiteX9" fmla="*/ 113930 w 461879"/>
                  <a:gd name="connsiteY9" fmla="*/ 89296 h 449562"/>
                  <a:gd name="connsiteX10" fmla="*/ 120089 w 461879"/>
                  <a:gd name="connsiteY10" fmla="*/ 30792 h 449562"/>
                  <a:gd name="connsiteX11" fmla="*/ 141643 w 461879"/>
                  <a:gd name="connsiteY11" fmla="*/ 6158 h 449562"/>
                  <a:gd name="connsiteX12" fmla="*/ 153960 w 461879"/>
                  <a:gd name="connsiteY12" fmla="*/ 0 h 449562"/>
                  <a:gd name="connsiteX13" fmla="*/ 0 w 461879"/>
                  <a:gd name="connsiteY13" fmla="*/ 0 h 449562"/>
                  <a:gd name="connsiteX14" fmla="*/ 12317 w 461879"/>
                  <a:gd name="connsiteY14" fmla="*/ 6158 h 449562"/>
                  <a:gd name="connsiteX15" fmla="*/ 33871 w 461879"/>
                  <a:gd name="connsiteY15" fmla="*/ 27713 h 449562"/>
                  <a:gd name="connsiteX16" fmla="*/ 40029 w 461879"/>
                  <a:gd name="connsiteY16" fmla="*/ 89296 h 449562"/>
                  <a:gd name="connsiteX17" fmla="*/ 40029 w 461879"/>
                  <a:gd name="connsiteY17" fmla="*/ 360266 h 449562"/>
                  <a:gd name="connsiteX18" fmla="*/ 33871 w 461879"/>
                  <a:gd name="connsiteY18" fmla="*/ 418771 h 449562"/>
                  <a:gd name="connsiteX19" fmla="*/ 12317 w 461879"/>
                  <a:gd name="connsiteY19" fmla="*/ 443404 h 449562"/>
                  <a:gd name="connsiteX20" fmla="*/ 0 w 461879"/>
                  <a:gd name="connsiteY20" fmla="*/ 449563 h 449562"/>
                  <a:gd name="connsiteX21" fmla="*/ 153960 w 461879"/>
                  <a:gd name="connsiteY21" fmla="*/ 449563 h 449562"/>
                  <a:gd name="connsiteX22" fmla="*/ 141643 w 461879"/>
                  <a:gd name="connsiteY22" fmla="*/ 443404 h 449562"/>
                  <a:gd name="connsiteX23" fmla="*/ 120089 w 461879"/>
                  <a:gd name="connsiteY23" fmla="*/ 421849 h 449562"/>
                  <a:gd name="connsiteX24" fmla="*/ 113930 w 461879"/>
                  <a:gd name="connsiteY24" fmla="*/ 360266 h 449562"/>
                  <a:gd name="connsiteX25" fmla="*/ 113930 w 461879"/>
                  <a:gd name="connsiteY25" fmla="*/ 237098 h 449562"/>
                  <a:gd name="connsiteX26" fmla="*/ 347949 w 461879"/>
                  <a:gd name="connsiteY26" fmla="*/ 237098 h 449562"/>
                  <a:gd name="connsiteX27" fmla="*/ 347949 w 461879"/>
                  <a:gd name="connsiteY27" fmla="*/ 360266 h 449562"/>
                  <a:gd name="connsiteX28" fmla="*/ 341791 w 461879"/>
                  <a:gd name="connsiteY28" fmla="*/ 418771 h 449562"/>
                  <a:gd name="connsiteX29" fmla="*/ 320236 w 461879"/>
                  <a:gd name="connsiteY29" fmla="*/ 443404 h 449562"/>
                  <a:gd name="connsiteX30" fmla="*/ 307919 w 461879"/>
                  <a:gd name="connsiteY30" fmla="*/ 449563 h 449562"/>
                  <a:gd name="connsiteX31" fmla="*/ 461879 w 461879"/>
                  <a:gd name="connsiteY31" fmla="*/ 449563 h 449562"/>
                  <a:gd name="connsiteX32" fmla="*/ 449562 w 461879"/>
                  <a:gd name="connsiteY32" fmla="*/ 443404 h 449562"/>
                  <a:gd name="connsiteX33" fmla="*/ 428008 w 461879"/>
                  <a:gd name="connsiteY33" fmla="*/ 421849 h 449562"/>
                  <a:gd name="connsiteX34" fmla="*/ 421849 w 461879"/>
                  <a:gd name="connsiteY34" fmla="*/ 360266 h 449562"/>
                  <a:gd name="connsiteX35" fmla="*/ 421849 w 461879"/>
                  <a:gd name="connsiteY35" fmla="*/ 89296 h 449562"/>
                  <a:gd name="connsiteX36" fmla="*/ 428008 w 461879"/>
                  <a:gd name="connsiteY36" fmla="*/ 30792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79" h="449562">
                    <a:moveTo>
                      <a:pt x="428008" y="30792"/>
                    </a:moveTo>
                    <a:cubicBezTo>
                      <a:pt x="431087" y="21554"/>
                      <a:pt x="440325" y="12317"/>
                      <a:pt x="449562" y="6158"/>
                    </a:cubicBezTo>
                    <a:lnTo>
                      <a:pt x="461879" y="0"/>
                    </a:lnTo>
                    <a:lnTo>
                      <a:pt x="307919" y="0"/>
                    </a:lnTo>
                    <a:lnTo>
                      <a:pt x="320236" y="6158"/>
                    </a:lnTo>
                    <a:cubicBezTo>
                      <a:pt x="329474" y="12317"/>
                      <a:pt x="338711" y="18475"/>
                      <a:pt x="341791" y="27713"/>
                    </a:cubicBezTo>
                    <a:cubicBezTo>
                      <a:pt x="347949" y="40030"/>
                      <a:pt x="347949" y="58504"/>
                      <a:pt x="347949" y="89296"/>
                    </a:cubicBezTo>
                    <a:lnTo>
                      <a:pt x="347949" y="178593"/>
                    </a:lnTo>
                    <a:lnTo>
                      <a:pt x="113930" y="178593"/>
                    </a:lnTo>
                    <a:lnTo>
                      <a:pt x="113930" y="89296"/>
                    </a:lnTo>
                    <a:cubicBezTo>
                      <a:pt x="113930" y="61584"/>
                      <a:pt x="117009" y="43109"/>
                      <a:pt x="120089" y="30792"/>
                    </a:cubicBezTo>
                    <a:cubicBezTo>
                      <a:pt x="123168" y="21554"/>
                      <a:pt x="132405" y="12317"/>
                      <a:pt x="141643" y="6158"/>
                    </a:cubicBezTo>
                    <a:lnTo>
                      <a:pt x="153960" y="0"/>
                    </a:lnTo>
                    <a:lnTo>
                      <a:pt x="0" y="0"/>
                    </a:lnTo>
                    <a:lnTo>
                      <a:pt x="12317" y="6158"/>
                    </a:lnTo>
                    <a:cubicBezTo>
                      <a:pt x="21554" y="12317"/>
                      <a:pt x="30792" y="18475"/>
                      <a:pt x="33871" y="27713"/>
                    </a:cubicBezTo>
                    <a:cubicBezTo>
                      <a:pt x="36950" y="40030"/>
                      <a:pt x="40029" y="58504"/>
                      <a:pt x="40029" y="89296"/>
                    </a:cubicBezTo>
                    <a:lnTo>
                      <a:pt x="40029" y="360266"/>
                    </a:lnTo>
                    <a:cubicBezTo>
                      <a:pt x="40029"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237098"/>
                    </a:lnTo>
                    <a:lnTo>
                      <a:pt x="347949" y="237098"/>
                    </a:lnTo>
                    <a:lnTo>
                      <a:pt x="347949" y="360266"/>
                    </a:lnTo>
                    <a:cubicBezTo>
                      <a:pt x="347949" y="387979"/>
                      <a:pt x="344870" y="406454"/>
                      <a:pt x="341791" y="418771"/>
                    </a:cubicBezTo>
                    <a:cubicBezTo>
                      <a:pt x="338711" y="428008"/>
                      <a:pt x="329474" y="437245"/>
                      <a:pt x="320236" y="443404"/>
                    </a:cubicBezTo>
                    <a:lnTo>
                      <a:pt x="307919" y="449563"/>
                    </a:lnTo>
                    <a:lnTo>
                      <a:pt x="461879" y="449563"/>
                    </a:lnTo>
                    <a:lnTo>
                      <a:pt x="449562" y="443404"/>
                    </a:lnTo>
                    <a:cubicBezTo>
                      <a:pt x="440325" y="437245"/>
                      <a:pt x="431087" y="431087"/>
                      <a:pt x="428008" y="421849"/>
                    </a:cubicBezTo>
                    <a:cubicBezTo>
                      <a:pt x="421849" y="409533"/>
                      <a:pt x="421849" y="391058"/>
                      <a:pt x="421849" y="360266"/>
                    </a:cubicBezTo>
                    <a:lnTo>
                      <a:pt x="421849" y="89296"/>
                    </a:lnTo>
                    <a:cubicBezTo>
                      <a:pt x="421849" y="61584"/>
                      <a:pt x="421849" y="43109"/>
                      <a:pt x="428008" y="30792"/>
                    </a:cubicBezTo>
                    <a:close/>
                  </a:path>
                </a:pathLst>
              </a:custGeom>
              <a:solidFill>
                <a:srgbClr val="FFFFFF"/>
              </a:solidFill>
              <a:ln w="30780" cap="flat">
                <a:noFill/>
                <a:prstDash val="solid"/>
                <a:miter/>
              </a:ln>
            </p:spPr>
            <p:txBody>
              <a:bodyPr rtlCol="0" anchor="ctr"/>
              <a:lstStyle/>
              <a:p>
                <a:endParaRPr lang="en-US" sz="8640"/>
              </a:p>
            </p:txBody>
          </p:sp>
          <p:sp>
            <p:nvSpPr>
              <p:cNvPr id="29" name="Freeform 28">
                <a:extLst>
                  <a:ext uri="{FF2B5EF4-FFF2-40B4-BE49-F238E27FC236}">
                    <a16:creationId xmlns:a16="http://schemas.microsoft.com/office/drawing/2014/main" id="{4FFF928E-9B1C-356F-9E33-3A798191BF0C}"/>
                  </a:ext>
                </a:extLst>
              </p:cNvPr>
              <p:cNvSpPr/>
              <p:nvPr/>
            </p:nvSpPr>
            <p:spPr>
              <a:xfrm>
                <a:off x="4225542" y="8305186"/>
                <a:ext cx="431087" cy="449562"/>
              </a:xfrm>
              <a:custGeom>
                <a:avLst/>
                <a:gdLst>
                  <a:gd name="connsiteX0" fmla="*/ 391058 w 431087"/>
                  <a:gd name="connsiteY0" fmla="*/ 98534 h 449562"/>
                  <a:gd name="connsiteX1" fmla="*/ 283286 w 431087"/>
                  <a:gd name="connsiteY1" fmla="*/ 15396 h 449562"/>
                  <a:gd name="connsiteX2" fmla="*/ 175514 w 431087"/>
                  <a:gd name="connsiteY2" fmla="*/ 0 h 449562"/>
                  <a:gd name="connsiteX3" fmla="*/ 123168 w 431087"/>
                  <a:gd name="connsiteY3" fmla="*/ 0 h 449562"/>
                  <a:gd name="connsiteX4" fmla="*/ 80059 w 431087"/>
                  <a:gd name="connsiteY4" fmla="*/ 0 h 449562"/>
                  <a:gd name="connsiteX5" fmla="*/ 0 w 431087"/>
                  <a:gd name="connsiteY5" fmla="*/ 0 h 449562"/>
                  <a:gd name="connsiteX6" fmla="*/ 12317 w 431087"/>
                  <a:gd name="connsiteY6" fmla="*/ 6158 h 449562"/>
                  <a:gd name="connsiteX7" fmla="*/ 33871 w 431087"/>
                  <a:gd name="connsiteY7" fmla="*/ 27713 h 449562"/>
                  <a:gd name="connsiteX8" fmla="*/ 40030 w 431087"/>
                  <a:gd name="connsiteY8" fmla="*/ 89296 h 449562"/>
                  <a:gd name="connsiteX9" fmla="*/ 40030 w 431087"/>
                  <a:gd name="connsiteY9" fmla="*/ 357187 h 449562"/>
                  <a:gd name="connsiteX10" fmla="*/ 27713 w 431087"/>
                  <a:gd name="connsiteY10" fmla="*/ 428008 h 449562"/>
                  <a:gd name="connsiteX11" fmla="*/ 12317 w 431087"/>
                  <a:gd name="connsiteY11" fmla="*/ 443404 h 449562"/>
                  <a:gd name="connsiteX12" fmla="*/ 6159 w 431087"/>
                  <a:gd name="connsiteY12" fmla="*/ 449563 h 449562"/>
                  <a:gd name="connsiteX13" fmla="*/ 123168 w 431087"/>
                  <a:gd name="connsiteY13" fmla="*/ 449563 h 449562"/>
                  <a:gd name="connsiteX14" fmla="*/ 237098 w 431087"/>
                  <a:gd name="connsiteY14" fmla="*/ 443404 h 449562"/>
                  <a:gd name="connsiteX15" fmla="*/ 354107 w 431087"/>
                  <a:gd name="connsiteY15" fmla="*/ 391058 h 449562"/>
                  <a:gd name="connsiteX16" fmla="*/ 431087 w 431087"/>
                  <a:gd name="connsiteY16" fmla="*/ 218623 h 449562"/>
                  <a:gd name="connsiteX17" fmla="*/ 391058 w 431087"/>
                  <a:gd name="connsiteY17" fmla="*/ 98534 h 449562"/>
                  <a:gd name="connsiteX18" fmla="*/ 347949 w 431087"/>
                  <a:gd name="connsiteY18" fmla="*/ 224781 h 449562"/>
                  <a:gd name="connsiteX19" fmla="*/ 280207 w 431087"/>
                  <a:gd name="connsiteY19" fmla="*/ 360266 h 449562"/>
                  <a:gd name="connsiteX20" fmla="*/ 157039 w 431087"/>
                  <a:gd name="connsiteY20" fmla="*/ 387979 h 449562"/>
                  <a:gd name="connsiteX21" fmla="*/ 110851 w 431087"/>
                  <a:gd name="connsiteY21" fmla="*/ 384899 h 449562"/>
                  <a:gd name="connsiteX22" fmla="*/ 110851 w 431087"/>
                  <a:gd name="connsiteY22" fmla="*/ 55426 h 449562"/>
                  <a:gd name="connsiteX23" fmla="*/ 169356 w 431087"/>
                  <a:gd name="connsiteY23" fmla="*/ 49267 h 449562"/>
                  <a:gd name="connsiteX24" fmla="*/ 326395 w 431087"/>
                  <a:gd name="connsiteY24" fmla="*/ 135484 h 449562"/>
                  <a:gd name="connsiteX25" fmla="*/ 347949 w 431087"/>
                  <a:gd name="connsiteY25" fmla="*/ 22478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1087" h="449562">
                    <a:moveTo>
                      <a:pt x="391058" y="98534"/>
                    </a:moveTo>
                    <a:cubicBezTo>
                      <a:pt x="366424" y="61584"/>
                      <a:pt x="329474" y="33871"/>
                      <a:pt x="283286" y="15396"/>
                    </a:cubicBezTo>
                    <a:cubicBezTo>
                      <a:pt x="255573" y="3079"/>
                      <a:pt x="218623" y="0"/>
                      <a:pt x="175514" y="0"/>
                    </a:cubicBezTo>
                    <a:cubicBezTo>
                      <a:pt x="160118" y="0"/>
                      <a:pt x="144722" y="0"/>
                      <a:pt x="123168" y="0"/>
                    </a:cubicBezTo>
                    <a:cubicBezTo>
                      <a:pt x="104693" y="0"/>
                      <a:pt x="89297" y="0"/>
                      <a:pt x="80059" y="0"/>
                    </a:cubicBezTo>
                    <a:lnTo>
                      <a:pt x="0" y="0"/>
                    </a:lnTo>
                    <a:lnTo>
                      <a:pt x="12317" y="6158"/>
                    </a:lnTo>
                    <a:cubicBezTo>
                      <a:pt x="21554" y="12317"/>
                      <a:pt x="30792" y="18475"/>
                      <a:pt x="33871" y="27713"/>
                    </a:cubicBezTo>
                    <a:cubicBezTo>
                      <a:pt x="36950" y="40030"/>
                      <a:pt x="40030" y="58504"/>
                      <a:pt x="40030" y="89296"/>
                    </a:cubicBezTo>
                    <a:lnTo>
                      <a:pt x="40030" y="357187"/>
                    </a:lnTo>
                    <a:cubicBezTo>
                      <a:pt x="40030" y="397216"/>
                      <a:pt x="36950" y="418771"/>
                      <a:pt x="27713" y="428008"/>
                    </a:cubicBezTo>
                    <a:cubicBezTo>
                      <a:pt x="24634" y="431087"/>
                      <a:pt x="18475" y="434167"/>
                      <a:pt x="12317" y="443404"/>
                    </a:cubicBezTo>
                    <a:lnTo>
                      <a:pt x="6159" y="449563"/>
                    </a:lnTo>
                    <a:lnTo>
                      <a:pt x="123168" y="449563"/>
                    </a:lnTo>
                    <a:cubicBezTo>
                      <a:pt x="169356" y="449563"/>
                      <a:pt x="209385" y="446483"/>
                      <a:pt x="237098" y="443404"/>
                    </a:cubicBezTo>
                    <a:cubicBezTo>
                      <a:pt x="280207" y="440325"/>
                      <a:pt x="320236" y="421849"/>
                      <a:pt x="354107" y="391058"/>
                    </a:cubicBezTo>
                    <a:cubicBezTo>
                      <a:pt x="406454" y="344870"/>
                      <a:pt x="431087" y="289444"/>
                      <a:pt x="431087" y="218623"/>
                    </a:cubicBezTo>
                    <a:cubicBezTo>
                      <a:pt x="428008" y="172435"/>
                      <a:pt x="415691" y="132405"/>
                      <a:pt x="391058" y="98534"/>
                    </a:cubicBezTo>
                    <a:close/>
                    <a:moveTo>
                      <a:pt x="347949" y="224781"/>
                    </a:moveTo>
                    <a:cubicBezTo>
                      <a:pt x="347949" y="283286"/>
                      <a:pt x="326395" y="329474"/>
                      <a:pt x="280207" y="360266"/>
                    </a:cubicBezTo>
                    <a:cubicBezTo>
                      <a:pt x="252494" y="378741"/>
                      <a:pt x="212464" y="387979"/>
                      <a:pt x="157039" y="387979"/>
                    </a:cubicBezTo>
                    <a:cubicBezTo>
                      <a:pt x="141643" y="387979"/>
                      <a:pt x="126247" y="387979"/>
                      <a:pt x="110851" y="384899"/>
                    </a:cubicBezTo>
                    <a:lnTo>
                      <a:pt x="110851" y="55426"/>
                    </a:lnTo>
                    <a:cubicBezTo>
                      <a:pt x="132405" y="52346"/>
                      <a:pt x="150881" y="49267"/>
                      <a:pt x="169356" y="49267"/>
                    </a:cubicBezTo>
                    <a:cubicBezTo>
                      <a:pt x="246336" y="49267"/>
                      <a:pt x="298682" y="76980"/>
                      <a:pt x="326395" y="135484"/>
                    </a:cubicBezTo>
                    <a:cubicBezTo>
                      <a:pt x="341791" y="163197"/>
                      <a:pt x="347949" y="193989"/>
                      <a:pt x="347949" y="224781"/>
                    </a:cubicBezTo>
                    <a:close/>
                  </a:path>
                </a:pathLst>
              </a:custGeom>
              <a:solidFill>
                <a:srgbClr val="FFFFFF"/>
              </a:solidFill>
              <a:ln w="30780" cap="flat">
                <a:noFill/>
                <a:prstDash val="solid"/>
                <a:miter/>
              </a:ln>
            </p:spPr>
            <p:txBody>
              <a:bodyPr rtlCol="0" anchor="ctr"/>
              <a:lstStyle/>
              <a:p>
                <a:endParaRPr lang="en-US" sz="8640"/>
              </a:p>
            </p:txBody>
          </p:sp>
          <p:sp>
            <p:nvSpPr>
              <p:cNvPr id="30" name="Freeform 29">
                <a:extLst>
                  <a:ext uri="{FF2B5EF4-FFF2-40B4-BE49-F238E27FC236}">
                    <a16:creationId xmlns:a16="http://schemas.microsoft.com/office/drawing/2014/main" id="{65DABB10-06BC-7BA0-6434-64EA475EABC3}"/>
                  </a:ext>
                </a:extLst>
              </p:cNvPr>
              <p:cNvSpPr/>
              <p:nvPr/>
            </p:nvSpPr>
            <p:spPr>
              <a:xfrm>
                <a:off x="4610442" y="8302107"/>
                <a:ext cx="501908" cy="455720"/>
              </a:xfrm>
              <a:custGeom>
                <a:avLst/>
                <a:gdLst>
                  <a:gd name="connsiteX0" fmla="*/ 452641 w 501908"/>
                  <a:gd name="connsiteY0" fmla="*/ 406454 h 455720"/>
                  <a:gd name="connsiteX1" fmla="*/ 428008 w 501908"/>
                  <a:gd name="connsiteY1" fmla="*/ 354107 h 455720"/>
                  <a:gd name="connsiteX2" fmla="*/ 286365 w 501908"/>
                  <a:gd name="connsiteY2" fmla="*/ 3079 h 455720"/>
                  <a:gd name="connsiteX3" fmla="*/ 286365 w 501908"/>
                  <a:gd name="connsiteY3" fmla="*/ 0 h 455720"/>
                  <a:gd name="connsiteX4" fmla="*/ 163197 w 501908"/>
                  <a:gd name="connsiteY4" fmla="*/ 0 h 455720"/>
                  <a:gd name="connsiteX5" fmla="*/ 175514 w 501908"/>
                  <a:gd name="connsiteY5" fmla="*/ 6159 h 455720"/>
                  <a:gd name="connsiteX6" fmla="*/ 193989 w 501908"/>
                  <a:gd name="connsiteY6" fmla="*/ 30792 h 455720"/>
                  <a:gd name="connsiteX7" fmla="*/ 187831 w 501908"/>
                  <a:gd name="connsiteY7" fmla="*/ 58505 h 455720"/>
                  <a:gd name="connsiteX8" fmla="*/ 70822 w 501908"/>
                  <a:gd name="connsiteY8" fmla="*/ 354107 h 455720"/>
                  <a:gd name="connsiteX9" fmla="*/ 52346 w 501908"/>
                  <a:gd name="connsiteY9" fmla="*/ 397216 h 455720"/>
                  <a:gd name="connsiteX10" fmla="*/ 36950 w 501908"/>
                  <a:gd name="connsiteY10" fmla="*/ 421850 h 455720"/>
                  <a:gd name="connsiteX11" fmla="*/ 9238 w 501908"/>
                  <a:gd name="connsiteY11" fmla="*/ 446483 h 455720"/>
                  <a:gd name="connsiteX12" fmla="*/ 0 w 501908"/>
                  <a:gd name="connsiteY12" fmla="*/ 452642 h 455720"/>
                  <a:gd name="connsiteX13" fmla="*/ 147801 w 501908"/>
                  <a:gd name="connsiteY13" fmla="*/ 452642 h 455720"/>
                  <a:gd name="connsiteX14" fmla="*/ 135485 w 501908"/>
                  <a:gd name="connsiteY14" fmla="*/ 446483 h 455720"/>
                  <a:gd name="connsiteX15" fmla="*/ 113930 w 501908"/>
                  <a:gd name="connsiteY15" fmla="*/ 418771 h 455720"/>
                  <a:gd name="connsiteX16" fmla="*/ 120089 w 501908"/>
                  <a:gd name="connsiteY16" fmla="*/ 384899 h 455720"/>
                  <a:gd name="connsiteX17" fmla="*/ 157039 w 501908"/>
                  <a:gd name="connsiteY17" fmla="*/ 286365 h 455720"/>
                  <a:gd name="connsiteX18" fmla="*/ 320236 w 501908"/>
                  <a:gd name="connsiteY18" fmla="*/ 286365 h 455720"/>
                  <a:gd name="connsiteX19" fmla="*/ 360266 w 501908"/>
                  <a:gd name="connsiteY19" fmla="*/ 387979 h 455720"/>
                  <a:gd name="connsiteX20" fmla="*/ 372583 w 501908"/>
                  <a:gd name="connsiteY20" fmla="*/ 424929 h 455720"/>
                  <a:gd name="connsiteX21" fmla="*/ 366424 w 501908"/>
                  <a:gd name="connsiteY21" fmla="*/ 440325 h 455720"/>
                  <a:gd name="connsiteX22" fmla="*/ 351028 w 501908"/>
                  <a:gd name="connsiteY22" fmla="*/ 449563 h 455720"/>
                  <a:gd name="connsiteX23" fmla="*/ 338711 w 501908"/>
                  <a:gd name="connsiteY23" fmla="*/ 455721 h 455720"/>
                  <a:gd name="connsiteX24" fmla="*/ 501909 w 501908"/>
                  <a:gd name="connsiteY24" fmla="*/ 455721 h 455720"/>
                  <a:gd name="connsiteX25" fmla="*/ 492671 w 501908"/>
                  <a:gd name="connsiteY25" fmla="*/ 449563 h 455720"/>
                  <a:gd name="connsiteX26" fmla="*/ 452641 w 501908"/>
                  <a:gd name="connsiteY26" fmla="*/ 406454 h 455720"/>
                  <a:gd name="connsiteX27" fmla="*/ 301761 w 501908"/>
                  <a:gd name="connsiteY27" fmla="*/ 234019 h 455720"/>
                  <a:gd name="connsiteX28" fmla="*/ 175514 w 501908"/>
                  <a:gd name="connsiteY28" fmla="*/ 234019 h 455720"/>
                  <a:gd name="connsiteX29" fmla="*/ 240177 w 501908"/>
                  <a:gd name="connsiteY29" fmla="*/ 70822 h 455720"/>
                  <a:gd name="connsiteX30" fmla="*/ 301761 w 501908"/>
                  <a:gd name="connsiteY30" fmla="*/ 23401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5720">
                    <a:moveTo>
                      <a:pt x="452641" y="406454"/>
                    </a:moveTo>
                    <a:cubicBezTo>
                      <a:pt x="446483" y="397216"/>
                      <a:pt x="440325"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2" y="354107"/>
                    </a:lnTo>
                    <a:cubicBezTo>
                      <a:pt x="61584" y="375662"/>
                      <a:pt x="55426" y="387979"/>
                      <a:pt x="52346" y="397216"/>
                    </a:cubicBezTo>
                    <a:cubicBezTo>
                      <a:pt x="49267" y="406454"/>
                      <a:pt x="43109" y="412612"/>
                      <a:pt x="36950" y="421850"/>
                    </a:cubicBezTo>
                    <a:cubicBezTo>
                      <a:pt x="30792" y="431087"/>
                      <a:pt x="18475" y="437246"/>
                      <a:pt x="9238" y="446483"/>
                    </a:cubicBezTo>
                    <a:lnTo>
                      <a:pt x="0" y="452642"/>
                    </a:lnTo>
                    <a:lnTo>
                      <a:pt x="147801" y="452642"/>
                    </a:lnTo>
                    <a:lnTo>
                      <a:pt x="135485" y="446483"/>
                    </a:lnTo>
                    <a:cubicBezTo>
                      <a:pt x="120089" y="437246"/>
                      <a:pt x="113930" y="428008"/>
                      <a:pt x="113930" y="418771"/>
                    </a:cubicBezTo>
                    <a:cubicBezTo>
                      <a:pt x="113930" y="409533"/>
                      <a:pt x="117009" y="400295"/>
                      <a:pt x="120089" y="384899"/>
                    </a:cubicBezTo>
                    <a:lnTo>
                      <a:pt x="157039" y="286365"/>
                    </a:lnTo>
                    <a:lnTo>
                      <a:pt x="320236" y="286365"/>
                    </a:lnTo>
                    <a:lnTo>
                      <a:pt x="360266" y="387979"/>
                    </a:lnTo>
                    <a:cubicBezTo>
                      <a:pt x="369503" y="412612"/>
                      <a:pt x="372583" y="421850"/>
                      <a:pt x="372583" y="424929"/>
                    </a:cubicBezTo>
                    <a:cubicBezTo>
                      <a:pt x="372583" y="431087"/>
                      <a:pt x="369503" y="434167"/>
                      <a:pt x="366424" y="440325"/>
                    </a:cubicBezTo>
                    <a:cubicBezTo>
                      <a:pt x="363345" y="443404"/>
                      <a:pt x="360266" y="446483"/>
                      <a:pt x="351028" y="449563"/>
                    </a:cubicBezTo>
                    <a:lnTo>
                      <a:pt x="338711" y="455721"/>
                    </a:lnTo>
                    <a:lnTo>
                      <a:pt x="501909" y="455721"/>
                    </a:lnTo>
                    <a:lnTo>
                      <a:pt x="492671" y="449563"/>
                    </a:lnTo>
                    <a:cubicBezTo>
                      <a:pt x="477275" y="434167"/>
                      <a:pt x="464958" y="421850"/>
                      <a:pt x="452641" y="406454"/>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8640"/>
              </a:p>
            </p:txBody>
          </p:sp>
          <p:sp>
            <p:nvSpPr>
              <p:cNvPr id="31" name="Freeform 30">
                <a:extLst>
                  <a:ext uri="{FF2B5EF4-FFF2-40B4-BE49-F238E27FC236}">
                    <a16:creationId xmlns:a16="http://schemas.microsoft.com/office/drawing/2014/main" id="{617A2441-4417-732D-5206-E0BD404F87A3}"/>
                  </a:ext>
                </a:extLst>
              </p:cNvPr>
              <p:cNvSpPr/>
              <p:nvPr/>
            </p:nvSpPr>
            <p:spPr>
              <a:xfrm>
                <a:off x="5250914" y="8305186"/>
                <a:ext cx="301761" cy="452641"/>
              </a:xfrm>
              <a:custGeom>
                <a:avLst/>
                <a:gdLst>
                  <a:gd name="connsiteX0" fmla="*/ 240177 w 301761"/>
                  <a:gd name="connsiteY0" fmla="*/ 397216 h 452641"/>
                  <a:gd name="connsiteX1" fmla="*/ 190910 w 301761"/>
                  <a:gd name="connsiteY1" fmla="*/ 341791 h 452641"/>
                  <a:gd name="connsiteX2" fmla="*/ 95455 w 301761"/>
                  <a:gd name="connsiteY2" fmla="*/ 215544 h 452641"/>
                  <a:gd name="connsiteX3" fmla="*/ 83138 w 301761"/>
                  <a:gd name="connsiteY3" fmla="*/ 200148 h 452641"/>
                  <a:gd name="connsiteX4" fmla="*/ 240177 w 301761"/>
                  <a:gd name="connsiteY4" fmla="*/ 0 h 452641"/>
                  <a:gd name="connsiteX5" fmla="*/ 101613 w 301761"/>
                  <a:gd name="connsiteY5" fmla="*/ 0 h 452641"/>
                  <a:gd name="connsiteX6" fmla="*/ 110851 w 301761"/>
                  <a:gd name="connsiteY6" fmla="*/ 6158 h 452641"/>
                  <a:gd name="connsiteX7" fmla="*/ 129326 w 301761"/>
                  <a:gd name="connsiteY7" fmla="*/ 30792 h 452641"/>
                  <a:gd name="connsiteX8" fmla="*/ 95455 w 301761"/>
                  <a:gd name="connsiteY8" fmla="*/ 89296 h 452641"/>
                  <a:gd name="connsiteX9" fmla="*/ 0 w 301761"/>
                  <a:gd name="connsiteY9" fmla="*/ 215544 h 452641"/>
                  <a:gd name="connsiteX10" fmla="*/ 3079 w 301761"/>
                  <a:gd name="connsiteY10" fmla="*/ 218623 h 452641"/>
                  <a:gd name="connsiteX11" fmla="*/ 76980 w 301761"/>
                  <a:gd name="connsiteY11" fmla="*/ 320236 h 452641"/>
                  <a:gd name="connsiteX12" fmla="*/ 160118 w 301761"/>
                  <a:gd name="connsiteY12" fmla="*/ 428008 h 452641"/>
                  <a:gd name="connsiteX13" fmla="*/ 227860 w 301761"/>
                  <a:gd name="connsiteY13" fmla="*/ 452641 h 452641"/>
                  <a:gd name="connsiteX14" fmla="*/ 292523 w 301761"/>
                  <a:gd name="connsiteY14" fmla="*/ 449563 h 452641"/>
                  <a:gd name="connsiteX15" fmla="*/ 301761 w 301761"/>
                  <a:gd name="connsiteY15" fmla="*/ 449563 h 452641"/>
                  <a:gd name="connsiteX16" fmla="*/ 295603 w 301761"/>
                  <a:gd name="connsiteY16" fmla="*/ 443404 h 452641"/>
                  <a:gd name="connsiteX17" fmla="*/ 240177 w 301761"/>
                  <a:gd name="connsiteY17" fmla="*/ 397216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761" h="452641">
                    <a:moveTo>
                      <a:pt x="240177" y="397216"/>
                    </a:moveTo>
                    <a:cubicBezTo>
                      <a:pt x="227860" y="384899"/>
                      <a:pt x="212464" y="369503"/>
                      <a:pt x="190910" y="341791"/>
                    </a:cubicBezTo>
                    <a:cubicBezTo>
                      <a:pt x="175514" y="323315"/>
                      <a:pt x="144722" y="277127"/>
                      <a:pt x="95455" y="215544"/>
                    </a:cubicBezTo>
                    <a:lnTo>
                      <a:pt x="83138" y="200148"/>
                    </a:lnTo>
                    <a:lnTo>
                      <a:pt x="240177" y="0"/>
                    </a:lnTo>
                    <a:lnTo>
                      <a:pt x="101613" y="0"/>
                    </a:lnTo>
                    <a:lnTo>
                      <a:pt x="110851" y="6158"/>
                    </a:lnTo>
                    <a:cubicBezTo>
                      <a:pt x="123168" y="15396"/>
                      <a:pt x="129326" y="21554"/>
                      <a:pt x="129326" y="30792"/>
                    </a:cubicBezTo>
                    <a:cubicBezTo>
                      <a:pt x="129326" y="36950"/>
                      <a:pt x="123168" y="52346"/>
                      <a:pt x="95455" y="89296"/>
                    </a:cubicBezTo>
                    <a:lnTo>
                      <a:pt x="0" y="215544"/>
                    </a:lnTo>
                    <a:lnTo>
                      <a:pt x="3079" y="218623"/>
                    </a:lnTo>
                    <a:cubicBezTo>
                      <a:pt x="15396" y="234019"/>
                      <a:pt x="40030" y="267890"/>
                      <a:pt x="76980" y="320236"/>
                    </a:cubicBezTo>
                    <a:cubicBezTo>
                      <a:pt x="120088" y="381820"/>
                      <a:pt x="147801" y="415691"/>
                      <a:pt x="160118" y="428008"/>
                    </a:cubicBezTo>
                    <a:cubicBezTo>
                      <a:pt x="178593" y="443404"/>
                      <a:pt x="200148" y="452641"/>
                      <a:pt x="227860" y="452641"/>
                    </a:cubicBezTo>
                    <a:cubicBezTo>
                      <a:pt x="252494" y="452641"/>
                      <a:pt x="274048" y="452641"/>
                      <a:pt x="292523" y="449563"/>
                    </a:cubicBezTo>
                    <a:lnTo>
                      <a:pt x="301761" y="449563"/>
                    </a:lnTo>
                    <a:lnTo>
                      <a:pt x="295603" y="443404"/>
                    </a:lnTo>
                    <a:cubicBezTo>
                      <a:pt x="274048" y="424929"/>
                      <a:pt x="252494" y="409533"/>
                      <a:pt x="240177" y="397216"/>
                    </a:cubicBezTo>
                    <a:close/>
                  </a:path>
                </a:pathLst>
              </a:custGeom>
              <a:solidFill>
                <a:srgbClr val="FFFFFF"/>
              </a:solidFill>
              <a:ln w="30780" cap="flat">
                <a:noFill/>
                <a:prstDash val="solid"/>
                <a:miter/>
              </a:ln>
            </p:spPr>
            <p:txBody>
              <a:bodyPr rtlCol="0" anchor="ctr"/>
              <a:lstStyle/>
              <a:p>
                <a:endParaRPr lang="en-US" sz="8640"/>
              </a:p>
            </p:txBody>
          </p:sp>
          <p:sp>
            <p:nvSpPr>
              <p:cNvPr id="32" name="Freeform 31">
                <a:extLst>
                  <a:ext uri="{FF2B5EF4-FFF2-40B4-BE49-F238E27FC236}">
                    <a16:creationId xmlns:a16="http://schemas.microsoft.com/office/drawing/2014/main" id="{DA1AF70C-7404-EC81-528D-0FD768F8E662}"/>
                  </a:ext>
                </a:extLst>
              </p:cNvPr>
              <p:cNvSpPr/>
              <p:nvPr/>
            </p:nvSpPr>
            <p:spPr>
              <a:xfrm>
                <a:off x="5140063" y="8302107"/>
                <a:ext cx="153959" cy="449562"/>
              </a:xfrm>
              <a:custGeom>
                <a:avLst/>
                <a:gdLst>
                  <a:gd name="connsiteX0" fmla="*/ 120089 w 153959"/>
                  <a:gd name="connsiteY0" fmla="*/ 421850 h 449562"/>
                  <a:gd name="connsiteX1" fmla="*/ 113931 w 153959"/>
                  <a:gd name="connsiteY1" fmla="*/ 360266 h 449562"/>
                  <a:gd name="connsiteX2" fmla="*/ 113931 w 153959"/>
                  <a:gd name="connsiteY2" fmla="*/ 89297 h 449562"/>
                  <a:gd name="connsiteX3" fmla="*/ 120089 w 153959"/>
                  <a:gd name="connsiteY3" fmla="*/ 30792 h 449562"/>
                  <a:gd name="connsiteX4" fmla="*/ 141643 w 153959"/>
                  <a:gd name="connsiteY4" fmla="*/ 6159 h 449562"/>
                  <a:gd name="connsiteX5" fmla="*/ 153960 w 153959"/>
                  <a:gd name="connsiteY5" fmla="*/ 0 h 449562"/>
                  <a:gd name="connsiteX6" fmla="*/ 0 w 153959"/>
                  <a:gd name="connsiteY6" fmla="*/ 0 h 449562"/>
                  <a:gd name="connsiteX7" fmla="*/ 12317 w 153959"/>
                  <a:gd name="connsiteY7" fmla="*/ 6159 h 449562"/>
                  <a:gd name="connsiteX8" fmla="*/ 33871 w 153959"/>
                  <a:gd name="connsiteY8" fmla="*/ 27713 h 449562"/>
                  <a:gd name="connsiteX9" fmla="*/ 40030 w 153959"/>
                  <a:gd name="connsiteY9" fmla="*/ 89297 h 449562"/>
                  <a:gd name="connsiteX10" fmla="*/ 40030 w 153959"/>
                  <a:gd name="connsiteY10" fmla="*/ 360266 h 449562"/>
                  <a:gd name="connsiteX11" fmla="*/ 33871 w 153959"/>
                  <a:gd name="connsiteY11" fmla="*/ 418771 h 449562"/>
                  <a:gd name="connsiteX12" fmla="*/ 12317 w 153959"/>
                  <a:gd name="connsiteY12" fmla="*/ 443404 h 449562"/>
                  <a:gd name="connsiteX13" fmla="*/ 0 w 153959"/>
                  <a:gd name="connsiteY13" fmla="*/ 449563 h 449562"/>
                  <a:gd name="connsiteX14" fmla="*/ 153960 w 153959"/>
                  <a:gd name="connsiteY14" fmla="*/ 449563 h 449562"/>
                  <a:gd name="connsiteX15" fmla="*/ 141643 w 153959"/>
                  <a:gd name="connsiteY15" fmla="*/ 443404 h 449562"/>
                  <a:gd name="connsiteX16" fmla="*/ 120089 w 153959"/>
                  <a:gd name="connsiteY16" fmla="*/ 421850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959" h="449562">
                    <a:moveTo>
                      <a:pt x="120089" y="421850"/>
                    </a:moveTo>
                    <a:cubicBezTo>
                      <a:pt x="117009" y="409533"/>
                      <a:pt x="113931" y="391058"/>
                      <a:pt x="113931" y="360266"/>
                    </a:cubicBezTo>
                    <a:lnTo>
                      <a:pt x="113931" y="89297"/>
                    </a:lnTo>
                    <a:cubicBezTo>
                      <a:pt x="113931" y="61584"/>
                      <a:pt x="117009" y="43109"/>
                      <a:pt x="120089" y="30792"/>
                    </a:cubicBezTo>
                    <a:cubicBezTo>
                      <a:pt x="123168" y="21555"/>
                      <a:pt x="132405" y="12317"/>
                      <a:pt x="141643" y="6159"/>
                    </a:cubicBezTo>
                    <a:lnTo>
                      <a:pt x="153960" y="0"/>
                    </a:lnTo>
                    <a:lnTo>
                      <a:pt x="0" y="0"/>
                    </a:lnTo>
                    <a:lnTo>
                      <a:pt x="12317" y="6159"/>
                    </a:lnTo>
                    <a:cubicBezTo>
                      <a:pt x="21555" y="12317"/>
                      <a:pt x="30792" y="18475"/>
                      <a:pt x="33871" y="27713"/>
                    </a:cubicBezTo>
                    <a:cubicBezTo>
                      <a:pt x="36951" y="40030"/>
                      <a:pt x="40030" y="58505"/>
                      <a:pt x="40030" y="89297"/>
                    </a:cubicBezTo>
                    <a:lnTo>
                      <a:pt x="40030" y="360266"/>
                    </a:lnTo>
                    <a:cubicBezTo>
                      <a:pt x="40030" y="387979"/>
                      <a:pt x="36951" y="406454"/>
                      <a:pt x="33871" y="418771"/>
                    </a:cubicBezTo>
                    <a:cubicBezTo>
                      <a:pt x="30792" y="428008"/>
                      <a:pt x="21555" y="437246"/>
                      <a:pt x="12317" y="443404"/>
                    </a:cubicBezTo>
                    <a:lnTo>
                      <a:pt x="0" y="449563"/>
                    </a:lnTo>
                    <a:lnTo>
                      <a:pt x="153960" y="449563"/>
                    </a:lnTo>
                    <a:lnTo>
                      <a:pt x="141643" y="443404"/>
                    </a:lnTo>
                    <a:cubicBezTo>
                      <a:pt x="129327" y="437246"/>
                      <a:pt x="123168" y="431087"/>
                      <a:pt x="120089" y="421850"/>
                    </a:cubicBezTo>
                    <a:close/>
                  </a:path>
                </a:pathLst>
              </a:custGeom>
              <a:solidFill>
                <a:srgbClr val="FFFFFF"/>
              </a:solidFill>
              <a:ln w="30780" cap="flat">
                <a:noFill/>
                <a:prstDash val="solid"/>
                <a:miter/>
              </a:ln>
            </p:spPr>
            <p:txBody>
              <a:bodyPr rtlCol="0" anchor="ctr"/>
              <a:lstStyle/>
              <a:p>
                <a:endParaRPr lang="en-US" sz="8640"/>
              </a:p>
            </p:txBody>
          </p:sp>
          <p:sp>
            <p:nvSpPr>
              <p:cNvPr id="33" name="Freeform 32">
                <a:extLst>
                  <a:ext uri="{FF2B5EF4-FFF2-40B4-BE49-F238E27FC236}">
                    <a16:creationId xmlns:a16="http://schemas.microsoft.com/office/drawing/2014/main" id="{8888E5A1-6519-8514-3EC7-2482A9486535}"/>
                  </a:ext>
                </a:extLst>
              </p:cNvPr>
              <p:cNvSpPr/>
              <p:nvPr/>
            </p:nvSpPr>
            <p:spPr>
              <a:xfrm>
                <a:off x="5506487" y="8292869"/>
                <a:ext cx="495749" cy="468037"/>
              </a:xfrm>
              <a:custGeom>
                <a:avLst/>
                <a:gdLst>
                  <a:gd name="connsiteX0" fmla="*/ 372582 w 495749"/>
                  <a:gd name="connsiteY0" fmla="*/ 27713 h 468037"/>
                  <a:gd name="connsiteX1" fmla="*/ 255573 w 495749"/>
                  <a:gd name="connsiteY1" fmla="*/ 0 h 468037"/>
                  <a:gd name="connsiteX2" fmla="*/ 135484 w 495749"/>
                  <a:gd name="connsiteY2" fmla="*/ 24633 h 468037"/>
                  <a:gd name="connsiteX3" fmla="*/ 36950 w 495749"/>
                  <a:gd name="connsiteY3" fmla="*/ 110851 h 468037"/>
                  <a:gd name="connsiteX4" fmla="*/ 0 w 495749"/>
                  <a:gd name="connsiteY4" fmla="*/ 237098 h 468037"/>
                  <a:gd name="connsiteX5" fmla="*/ 18475 w 495749"/>
                  <a:gd name="connsiteY5" fmla="*/ 326394 h 468037"/>
                  <a:gd name="connsiteX6" fmla="*/ 92376 w 495749"/>
                  <a:gd name="connsiteY6" fmla="*/ 418770 h 468037"/>
                  <a:gd name="connsiteX7" fmla="*/ 246336 w 495749"/>
                  <a:gd name="connsiteY7" fmla="*/ 468037 h 468037"/>
                  <a:gd name="connsiteX8" fmla="*/ 347949 w 495749"/>
                  <a:gd name="connsiteY8" fmla="*/ 446483 h 468037"/>
                  <a:gd name="connsiteX9" fmla="*/ 452641 w 495749"/>
                  <a:gd name="connsiteY9" fmla="*/ 363345 h 468037"/>
                  <a:gd name="connsiteX10" fmla="*/ 495750 w 495749"/>
                  <a:gd name="connsiteY10" fmla="*/ 227860 h 468037"/>
                  <a:gd name="connsiteX11" fmla="*/ 471117 w 495749"/>
                  <a:gd name="connsiteY11" fmla="*/ 126247 h 468037"/>
                  <a:gd name="connsiteX12" fmla="*/ 372582 w 495749"/>
                  <a:gd name="connsiteY12" fmla="*/ 27713 h 468037"/>
                  <a:gd name="connsiteX13" fmla="*/ 415691 w 495749"/>
                  <a:gd name="connsiteY13" fmla="*/ 243256 h 468037"/>
                  <a:gd name="connsiteX14" fmla="*/ 375662 w 495749"/>
                  <a:gd name="connsiteY14" fmla="*/ 360266 h 468037"/>
                  <a:gd name="connsiteX15" fmla="*/ 249414 w 495749"/>
                  <a:gd name="connsiteY15" fmla="*/ 415691 h 468037"/>
                  <a:gd name="connsiteX16" fmla="*/ 107772 w 495749"/>
                  <a:gd name="connsiteY16" fmla="*/ 329474 h 468037"/>
                  <a:gd name="connsiteX17" fmla="*/ 80059 w 495749"/>
                  <a:gd name="connsiteY17" fmla="*/ 227860 h 468037"/>
                  <a:gd name="connsiteX18" fmla="*/ 95455 w 495749"/>
                  <a:gd name="connsiteY18" fmla="*/ 150880 h 468037"/>
                  <a:gd name="connsiteX19" fmla="*/ 153960 w 495749"/>
                  <a:gd name="connsiteY19" fmla="*/ 83138 h 468037"/>
                  <a:gd name="connsiteX20" fmla="*/ 243256 w 495749"/>
                  <a:gd name="connsiteY20" fmla="*/ 58504 h 468037"/>
                  <a:gd name="connsiteX21" fmla="*/ 366424 w 495749"/>
                  <a:gd name="connsiteY21" fmla="*/ 117009 h 468037"/>
                  <a:gd name="connsiteX22" fmla="*/ 415691 w 495749"/>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49" h="468037">
                    <a:moveTo>
                      <a:pt x="372582" y="27713"/>
                    </a:moveTo>
                    <a:cubicBezTo>
                      <a:pt x="335632" y="9237"/>
                      <a:pt x="295602" y="0"/>
                      <a:pt x="255573" y="0"/>
                    </a:cubicBezTo>
                    <a:cubicBezTo>
                      <a:pt x="212464" y="0"/>
                      <a:pt x="172435" y="9237"/>
                      <a:pt x="135484" y="24633"/>
                    </a:cubicBezTo>
                    <a:cubicBezTo>
                      <a:pt x="92376" y="43109"/>
                      <a:pt x="58504" y="73900"/>
                      <a:pt x="36950" y="110851"/>
                    </a:cubicBezTo>
                    <a:cubicBezTo>
                      <a:pt x="12317" y="150880"/>
                      <a:pt x="0" y="190910"/>
                      <a:pt x="0" y="237098"/>
                    </a:cubicBezTo>
                    <a:cubicBezTo>
                      <a:pt x="0" y="267890"/>
                      <a:pt x="6158" y="298682"/>
                      <a:pt x="18475" y="326394"/>
                    </a:cubicBezTo>
                    <a:cubicBezTo>
                      <a:pt x="33871" y="363345"/>
                      <a:pt x="58504" y="394136"/>
                      <a:pt x="92376" y="418770"/>
                    </a:cubicBezTo>
                    <a:cubicBezTo>
                      <a:pt x="135484" y="452641"/>
                      <a:pt x="187831" y="468037"/>
                      <a:pt x="246336" y="468037"/>
                    </a:cubicBezTo>
                    <a:cubicBezTo>
                      <a:pt x="283286" y="468037"/>
                      <a:pt x="317157" y="461879"/>
                      <a:pt x="347949" y="446483"/>
                    </a:cubicBezTo>
                    <a:cubicBezTo>
                      <a:pt x="391058" y="428008"/>
                      <a:pt x="424929" y="400295"/>
                      <a:pt x="452641" y="363345"/>
                    </a:cubicBezTo>
                    <a:cubicBezTo>
                      <a:pt x="480354" y="323315"/>
                      <a:pt x="495750" y="277127"/>
                      <a:pt x="495750" y="227860"/>
                    </a:cubicBezTo>
                    <a:cubicBezTo>
                      <a:pt x="495750" y="193989"/>
                      <a:pt x="486513" y="157039"/>
                      <a:pt x="471117" y="126247"/>
                    </a:cubicBezTo>
                    <a:cubicBezTo>
                      <a:pt x="452641" y="86217"/>
                      <a:pt x="418770" y="52346"/>
                      <a:pt x="372582" y="27713"/>
                    </a:cubicBezTo>
                    <a:close/>
                    <a:moveTo>
                      <a:pt x="415691" y="243256"/>
                    </a:moveTo>
                    <a:cubicBezTo>
                      <a:pt x="415691" y="289444"/>
                      <a:pt x="403374" y="329474"/>
                      <a:pt x="375662" y="360266"/>
                    </a:cubicBezTo>
                    <a:cubicBezTo>
                      <a:pt x="344870" y="397216"/>
                      <a:pt x="301761" y="415691"/>
                      <a:pt x="249414" y="415691"/>
                    </a:cubicBezTo>
                    <a:cubicBezTo>
                      <a:pt x="187831" y="415691"/>
                      <a:pt x="138564" y="387978"/>
                      <a:pt x="107772" y="329474"/>
                    </a:cubicBezTo>
                    <a:cubicBezTo>
                      <a:pt x="89296"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8640"/>
              </a:p>
            </p:txBody>
          </p:sp>
          <p:sp>
            <p:nvSpPr>
              <p:cNvPr id="34" name="Freeform 33">
                <a:extLst>
                  <a:ext uri="{FF2B5EF4-FFF2-40B4-BE49-F238E27FC236}">
                    <a16:creationId xmlns:a16="http://schemas.microsoft.com/office/drawing/2014/main" id="{4502D106-42DA-7CAC-07AC-239F3AF16EC8}"/>
                  </a:ext>
                </a:extLst>
              </p:cNvPr>
              <p:cNvSpPr/>
              <p:nvPr/>
            </p:nvSpPr>
            <p:spPr>
              <a:xfrm>
                <a:off x="6011475" y="8295948"/>
                <a:ext cx="360265" cy="458800"/>
              </a:xfrm>
              <a:custGeom>
                <a:avLst/>
                <a:gdLst>
                  <a:gd name="connsiteX0" fmla="*/ 274049 w 360265"/>
                  <a:gd name="connsiteY0" fmla="*/ 64663 h 458800"/>
                  <a:gd name="connsiteX1" fmla="*/ 317157 w 360265"/>
                  <a:gd name="connsiteY1" fmla="*/ 70822 h 458800"/>
                  <a:gd name="connsiteX2" fmla="*/ 332553 w 360265"/>
                  <a:gd name="connsiteY2" fmla="*/ 86218 h 458800"/>
                  <a:gd name="connsiteX3" fmla="*/ 335632 w 360265"/>
                  <a:gd name="connsiteY3" fmla="*/ 92376 h 458800"/>
                  <a:gd name="connsiteX4" fmla="*/ 360266 w 360265"/>
                  <a:gd name="connsiteY4" fmla="*/ 0 h 458800"/>
                  <a:gd name="connsiteX5" fmla="*/ 354107 w 360265"/>
                  <a:gd name="connsiteY5" fmla="*/ 3079 h 458800"/>
                  <a:gd name="connsiteX6" fmla="*/ 317157 w 360265"/>
                  <a:gd name="connsiteY6" fmla="*/ 6158 h 458800"/>
                  <a:gd name="connsiteX7" fmla="*/ 64663 w 360265"/>
                  <a:gd name="connsiteY7" fmla="*/ 6158 h 458800"/>
                  <a:gd name="connsiteX8" fmla="*/ 30792 w 360265"/>
                  <a:gd name="connsiteY8" fmla="*/ 3079 h 458800"/>
                  <a:gd name="connsiteX9" fmla="*/ 27713 w 360265"/>
                  <a:gd name="connsiteY9" fmla="*/ 3079 h 458800"/>
                  <a:gd name="connsiteX10" fmla="*/ 0 w 360265"/>
                  <a:gd name="connsiteY10" fmla="*/ 95455 h 458800"/>
                  <a:gd name="connsiteX11" fmla="*/ 9238 w 360265"/>
                  <a:gd name="connsiteY11" fmla="*/ 89297 h 458800"/>
                  <a:gd name="connsiteX12" fmla="*/ 30792 w 360265"/>
                  <a:gd name="connsiteY12" fmla="*/ 73901 h 458800"/>
                  <a:gd name="connsiteX13" fmla="*/ 92376 w 360265"/>
                  <a:gd name="connsiteY13" fmla="*/ 64663 h 458800"/>
                  <a:gd name="connsiteX14" fmla="*/ 144722 w 360265"/>
                  <a:gd name="connsiteY14" fmla="*/ 67742 h 458800"/>
                  <a:gd name="connsiteX15" fmla="*/ 144722 w 360265"/>
                  <a:gd name="connsiteY15" fmla="*/ 369503 h 458800"/>
                  <a:gd name="connsiteX16" fmla="*/ 138564 w 360265"/>
                  <a:gd name="connsiteY16" fmla="*/ 428008 h 458800"/>
                  <a:gd name="connsiteX17" fmla="*/ 117009 w 360265"/>
                  <a:gd name="connsiteY17" fmla="*/ 452641 h 458800"/>
                  <a:gd name="connsiteX18" fmla="*/ 104693 w 360265"/>
                  <a:gd name="connsiteY18" fmla="*/ 458800 h 458800"/>
                  <a:gd name="connsiteX19" fmla="*/ 261731 w 360265"/>
                  <a:gd name="connsiteY19" fmla="*/ 458800 h 458800"/>
                  <a:gd name="connsiteX20" fmla="*/ 252494 w 360265"/>
                  <a:gd name="connsiteY20" fmla="*/ 452641 h 458800"/>
                  <a:gd name="connsiteX21" fmla="*/ 227861 w 360265"/>
                  <a:gd name="connsiteY21" fmla="*/ 428008 h 458800"/>
                  <a:gd name="connsiteX22" fmla="*/ 218623 w 360265"/>
                  <a:gd name="connsiteY22" fmla="*/ 378741 h 458800"/>
                  <a:gd name="connsiteX23" fmla="*/ 218623 w 360265"/>
                  <a:gd name="connsiteY23" fmla="*/ 70822 h 458800"/>
                  <a:gd name="connsiteX24" fmla="*/ 274049 w 360265"/>
                  <a:gd name="connsiteY24" fmla="*/ 64663 h 4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8800">
                    <a:moveTo>
                      <a:pt x="274049" y="64663"/>
                    </a:moveTo>
                    <a:cubicBezTo>
                      <a:pt x="295603" y="64663"/>
                      <a:pt x="307919" y="67742"/>
                      <a:pt x="317157" y="70822"/>
                    </a:cubicBezTo>
                    <a:cubicBezTo>
                      <a:pt x="323315" y="73901"/>
                      <a:pt x="329474" y="80059"/>
                      <a:pt x="332553" y="86218"/>
                    </a:cubicBezTo>
                    <a:lnTo>
                      <a:pt x="335632" y="92376"/>
                    </a:lnTo>
                    <a:lnTo>
                      <a:pt x="360266" y="0"/>
                    </a:lnTo>
                    <a:lnTo>
                      <a:pt x="354107" y="3079"/>
                    </a:lnTo>
                    <a:cubicBezTo>
                      <a:pt x="347949" y="6158"/>
                      <a:pt x="335632" y="6158"/>
                      <a:pt x="317157" y="6158"/>
                    </a:cubicBezTo>
                    <a:lnTo>
                      <a:pt x="64663" y="6158"/>
                    </a:lnTo>
                    <a:cubicBezTo>
                      <a:pt x="46188" y="6158"/>
                      <a:pt x="36950" y="3079"/>
                      <a:pt x="30792" y="3079"/>
                    </a:cubicBezTo>
                    <a:lnTo>
                      <a:pt x="27713" y="3079"/>
                    </a:lnTo>
                    <a:lnTo>
                      <a:pt x="0" y="95455"/>
                    </a:lnTo>
                    <a:lnTo>
                      <a:pt x="9238" y="89297"/>
                    </a:lnTo>
                    <a:cubicBezTo>
                      <a:pt x="18475" y="83138"/>
                      <a:pt x="24634" y="76980"/>
                      <a:pt x="30792" y="73901"/>
                    </a:cubicBezTo>
                    <a:cubicBezTo>
                      <a:pt x="46188" y="67742"/>
                      <a:pt x="64663" y="64663"/>
                      <a:pt x="92376" y="64663"/>
                    </a:cubicBezTo>
                    <a:cubicBezTo>
                      <a:pt x="110851" y="64663"/>
                      <a:pt x="126247" y="64663"/>
                      <a:pt x="144722" y="67742"/>
                    </a:cubicBezTo>
                    <a:lnTo>
                      <a:pt x="144722" y="369503"/>
                    </a:lnTo>
                    <a:cubicBezTo>
                      <a:pt x="144722" y="397216"/>
                      <a:pt x="141643" y="415691"/>
                      <a:pt x="138564" y="428008"/>
                    </a:cubicBezTo>
                    <a:cubicBezTo>
                      <a:pt x="135485" y="437245"/>
                      <a:pt x="126247" y="446483"/>
                      <a:pt x="117009" y="452641"/>
                    </a:cubicBezTo>
                    <a:lnTo>
                      <a:pt x="104693" y="458800"/>
                    </a:lnTo>
                    <a:lnTo>
                      <a:pt x="261731" y="458800"/>
                    </a:lnTo>
                    <a:lnTo>
                      <a:pt x="252494" y="452641"/>
                    </a:lnTo>
                    <a:cubicBezTo>
                      <a:pt x="240177" y="446483"/>
                      <a:pt x="234019" y="437245"/>
                      <a:pt x="227861" y="428008"/>
                    </a:cubicBezTo>
                    <a:cubicBezTo>
                      <a:pt x="221702" y="418771"/>
                      <a:pt x="218623" y="400295"/>
                      <a:pt x="218623" y="378741"/>
                    </a:cubicBezTo>
                    <a:lnTo>
                      <a:pt x="218623" y="70822"/>
                    </a:lnTo>
                    <a:cubicBezTo>
                      <a:pt x="258653" y="64663"/>
                      <a:pt x="274049" y="64663"/>
                      <a:pt x="274049" y="64663"/>
                    </a:cubicBezTo>
                    <a:close/>
                  </a:path>
                </a:pathLst>
              </a:custGeom>
              <a:solidFill>
                <a:srgbClr val="FFFFFF"/>
              </a:solidFill>
              <a:ln w="30780" cap="flat">
                <a:noFill/>
                <a:prstDash val="solid"/>
                <a:miter/>
              </a:ln>
            </p:spPr>
            <p:txBody>
              <a:bodyPr rtlCol="0" anchor="ctr"/>
              <a:lstStyle/>
              <a:p>
                <a:endParaRPr lang="en-US" sz="8640"/>
              </a:p>
            </p:txBody>
          </p:sp>
          <p:sp>
            <p:nvSpPr>
              <p:cNvPr id="35" name="Freeform 34">
                <a:extLst>
                  <a:ext uri="{FF2B5EF4-FFF2-40B4-BE49-F238E27FC236}">
                    <a16:creationId xmlns:a16="http://schemas.microsoft.com/office/drawing/2014/main" id="{D541A2AA-07C5-6538-3267-CC988BD48B7F}"/>
                  </a:ext>
                </a:extLst>
              </p:cNvPr>
              <p:cNvSpPr/>
              <p:nvPr/>
            </p:nvSpPr>
            <p:spPr>
              <a:xfrm>
                <a:off x="6300919" y="8302107"/>
                <a:ext cx="501908" cy="452641"/>
              </a:xfrm>
              <a:custGeom>
                <a:avLst/>
                <a:gdLst>
                  <a:gd name="connsiteX0" fmla="*/ 366424 w 501908"/>
                  <a:gd name="connsiteY0" fmla="*/ 434167 h 452641"/>
                  <a:gd name="connsiteX1" fmla="*/ 351028 w 501908"/>
                  <a:gd name="connsiteY1" fmla="*/ 443404 h 452641"/>
                  <a:gd name="connsiteX2" fmla="*/ 338711 w 501908"/>
                  <a:gd name="connsiteY2" fmla="*/ 449563 h 452641"/>
                  <a:gd name="connsiteX3" fmla="*/ 501908 w 501908"/>
                  <a:gd name="connsiteY3" fmla="*/ 449563 h 452641"/>
                  <a:gd name="connsiteX4" fmla="*/ 492671 w 501908"/>
                  <a:gd name="connsiteY4" fmla="*/ 443404 h 452641"/>
                  <a:gd name="connsiteX5" fmla="*/ 452641 w 501908"/>
                  <a:gd name="connsiteY5" fmla="*/ 406454 h 452641"/>
                  <a:gd name="connsiteX6" fmla="*/ 428008 w 501908"/>
                  <a:gd name="connsiteY6" fmla="*/ 354107 h 452641"/>
                  <a:gd name="connsiteX7" fmla="*/ 286365 w 501908"/>
                  <a:gd name="connsiteY7" fmla="*/ 3079 h 452641"/>
                  <a:gd name="connsiteX8" fmla="*/ 286365 w 501908"/>
                  <a:gd name="connsiteY8" fmla="*/ 0 h 452641"/>
                  <a:gd name="connsiteX9" fmla="*/ 163197 w 501908"/>
                  <a:gd name="connsiteY9" fmla="*/ 0 h 452641"/>
                  <a:gd name="connsiteX10" fmla="*/ 175514 w 501908"/>
                  <a:gd name="connsiteY10" fmla="*/ 6159 h 452641"/>
                  <a:gd name="connsiteX11" fmla="*/ 193989 w 501908"/>
                  <a:gd name="connsiteY11" fmla="*/ 30792 h 452641"/>
                  <a:gd name="connsiteX12" fmla="*/ 187831 w 501908"/>
                  <a:gd name="connsiteY12" fmla="*/ 58505 h 452641"/>
                  <a:gd name="connsiteX13" fmla="*/ 70821 w 501908"/>
                  <a:gd name="connsiteY13" fmla="*/ 354107 h 452641"/>
                  <a:gd name="connsiteX14" fmla="*/ 52346 w 501908"/>
                  <a:gd name="connsiteY14" fmla="*/ 397216 h 452641"/>
                  <a:gd name="connsiteX15" fmla="*/ 36950 w 501908"/>
                  <a:gd name="connsiteY15" fmla="*/ 421850 h 452641"/>
                  <a:gd name="connsiteX16" fmla="*/ 9237 w 501908"/>
                  <a:gd name="connsiteY16" fmla="*/ 446483 h 452641"/>
                  <a:gd name="connsiteX17" fmla="*/ 0 w 501908"/>
                  <a:gd name="connsiteY17" fmla="*/ 452642 h 452641"/>
                  <a:gd name="connsiteX18" fmla="*/ 147801 w 501908"/>
                  <a:gd name="connsiteY18" fmla="*/ 452642 h 452641"/>
                  <a:gd name="connsiteX19" fmla="*/ 135484 w 501908"/>
                  <a:gd name="connsiteY19" fmla="*/ 446483 h 452641"/>
                  <a:gd name="connsiteX20" fmla="*/ 113930 w 501908"/>
                  <a:gd name="connsiteY20" fmla="*/ 418771 h 452641"/>
                  <a:gd name="connsiteX21" fmla="*/ 120088 w 501908"/>
                  <a:gd name="connsiteY21" fmla="*/ 384899 h 452641"/>
                  <a:gd name="connsiteX22" fmla="*/ 157039 w 501908"/>
                  <a:gd name="connsiteY22" fmla="*/ 286365 h 452641"/>
                  <a:gd name="connsiteX23" fmla="*/ 320236 w 501908"/>
                  <a:gd name="connsiteY23" fmla="*/ 286365 h 452641"/>
                  <a:gd name="connsiteX24" fmla="*/ 360266 w 501908"/>
                  <a:gd name="connsiteY24" fmla="*/ 387979 h 452641"/>
                  <a:gd name="connsiteX25" fmla="*/ 372582 w 501908"/>
                  <a:gd name="connsiteY25" fmla="*/ 424929 h 452641"/>
                  <a:gd name="connsiteX26" fmla="*/ 366424 w 501908"/>
                  <a:gd name="connsiteY26" fmla="*/ 434167 h 452641"/>
                  <a:gd name="connsiteX27" fmla="*/ 301761 w 501908"/>
                  <a:gd name="connsiteY27" fmla="*/ 234019 h 452641"/>
                  <a:gd name="connsiteX28" fmla="*/ 175514 w 501908"/>
                  <a:gd name="connsiteY28" fmla="*/ 234019 h 452641"/>
                  <a:gd name="connsiteX29" fmla="*/ 240177 w 501908"/>
                  <a:gd name="connsiteY29" fmla="*/ 70822 h 452641"/>
                  <a:gd name="connsiteX30" fmla="*/ 301761 w 501908"/>
                  <a:gd name="connsiteY30" fmla="*/ 234019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2641">
                    <a:moveTo>
                      <a:pt x="366424" y="434167"/>
                    </a:moveTo>
                    <a:cubicBezTo>
                      <a:pt x="363345" y="434167"/>
                      <a:pt x="360266" y="437246"/>
                      <a:pt x="351028" y="443404"/>
                    </a:cubicBezTo>
                    <a:lnTo>
                      <a:pt x="338711" y="449563"/>
                    </a:lnTo>
                    <a:lnTo>
                      <a:pt x="501908" y="449563"/>
                    </a:lnTo>
                    <a:lnTo>
                      <a:pt x="492671" y="443404"/>
                    </a:lnTo>
                    <a:cubicBezTo>
                      <a:pt x="477275" y="434167"/>
                      <a:pt x="464958" y="421850"/>
                      <a:pt x="452641" y="406454"/>
                    </a:cubicBezTo>
                    <a:cubicBezTo>
                      <a:pt x="446483" y="397216"/>
                      <a:pt x="440324"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1" y="354107"/>
                    </a:lnTo>
                    <a:cubicBezTo>
                      <a:pt x="61584" y="375662"/>
                      <a:pt x="55425" y="387979"/>
                      <a:pt x="52346" y="397216"/>
                    </a:cubicBezTo>
                    <a:cubicBezTo>
                      <a:pt x="49267" y="406454"/>
                      <a:pt x="43109" y="412612"/>
                      <a:pt x="36950" y="421850"/>
                    </a:cubicBezTo>
                    <a:cubicBezTo>
                      <a:pt x="30792" y="431087"/>
                      <a:pt x="18475" y="437246"/>
                      <a:pt x="9237" y="446483"/>
                    </a:cubicBezTo>
                    <a:lnTo>
                      <a:pt x="0" y="452642"/>
                    </a:lnTo>
                    <a:lnTo>
                      <a:pt x="147801" y="452642"/>
                    </a:lnTo>
                    <a:lnTo>
                      <a:pt x="135484" y="446483"/>
                    </a:lnTo>
                    <a:cubicBezTo>
                      <a:pt x="120088" y="437246"/>
                      <a:pt x="113930" y="428008"/>
                      <a:pt x="113930" y="418771"/>
                    </a:cubicBezTo>
                    <a:cubicBezTo>
                      <a:pt x="113930" y="409533"/>
                      <a:pt x="117009" y="400295"/>
                      <a:pt x="120088" y="384899"/>
                    </a:cubicBezTo>
                    <a:lnTo>
                      <a:pt x="157039" y="286365"/>
                    </a:lnTo>
                    <a:lnTo>
                      <a:pt x="320236" y="286365"/>
                    </a:lnTo>
                    <a:lnTo>
                      <a:pt x="360266" y="387979"/>
                    </a:lnTo>
                    <a:cubicBezTo>
                      <a:pt x="369503" y="412612"/>
                      <a:pt x="372582" y="421850"/>
                      <a:pt x="372582" y="424929"/>
                    </a:cubicBezTo>
                    <a:cubicBezTo>
                      <a:pt x="372582" y="424929"/>
                      <a:pt x="369503" y="431087"/>
                      <a:pt x="366424" y="434167"/>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8640"/>
              </a:p>
            </p:txBody>
          </p:sp>
        </p:grpSp>
        <p:grpSp>
          <p:nvGrpSpPr>
            <p:cNvPr id="9" name="Graphic 2" descr="University of North Dakota Logo">
              <a:extLst>
                <a:ext uri="{FF2B5EF4-FFF2-40B4-BE49-F238E27FC236}">
                  <a16:creationId xmlns:a16="http://schemas.microsoft.com/office/drawing/2014/main" id="{5E7D0D0E-2BEE-60E9-F6B8-881921B02468}"/>
                </a:ext>
              </a:extLst>
            </p:cNvPr>
            <p:cNvGrpSpPr/>
            <p:nvPr/>
          </p:nvGrpSpPr>
          <p:grpSpPr>
            <a:xfrm>
              <a:off x="1848405" y="8043454"/>
              <a:ext cx="4738879" cy="193989"/>
              <a:chOff x="1848405" y="8043454"/>
              <a:chExt cx="4738879" cy="193989"/>
            </a:xfrm>
            <a:solidFill>
              <a:srgbClr val="FFFFFF"/>
            </a:solidFill>
          </p:grpSpPr>
          <p:sp>
            <p:nvSpPr>
              <p:cNvPr id="12" name="Freeform 11">
                <a:extLst>
                  <a:ext uri="{FF2B5EF4-FFF2-40B4-BE49-F238E27FC236}">
                    <a16:creationId xmlns:a16="http://schemas.microsoft.com/office/drawing/2014/main" id="{1DD412F0-7576-42E7-8303-0CE2F80BB882}"/>
                  </a:ext>
                </a:extLst>
              </p:cNvPr>
              <p:cNvSpPr/>
              <p:nvPr/>
            </p:nvSpPr>
            <p:spPr>
              <a:xfrm>
                <a:off x="1848405" y="8049613"/>
                <a:ext cx="169355" cy="181672"/>
              </a:xfrm>
              <a:custGeom>
                <a:avLst/>
                <a:gdLst>
                  <a:gd name="connsiteX0" fmla="*/ 126247 w 169355"/>
                  <a:gd name="connsiteY0" fmla="*/ 178593 h 181672"/>
                  <a:gd name="connsiteX1" fmla="*/ 126247 w 169355"/>
                  <a:gd name="connsiteY1" fmla="*/ 160118 h 181672"/>
                  <a:gd name="connsiteX2" fmla="*/ 113930 w 169355"/>
                  <a:gd name="connsiteY2" fmla="*/ 172435 h 181672"/>
                  <a:gd name="connsiteX3" fmla="*/ 73901 w 169355"/>
                  <a:gd name="connsiteY3" fmla="*/ 181673 h 181672"/>
                  <a:gd name="connsiteX4" fmla="*/ 33871 w 169355"/>
                  <a:gd name="connsiteY4" fmla="*/ 169356 h 181672"/>
                  <a:gd name="connsiteX5" fmla="*/ 15396 w 169355"/>
                  <a:gd name="connsiteY5" fmla="*/ 138564 h 181672"/>
                  <a:gd name="connsiteX6" fmla="*/ 12317 w 169355"/>
                  <a:gd name="connsiteY6" fmla="*/ 110851 h 181672"/>
                  <a:gd name="connsiteX7" fmla="*/ 12317 w 169355"/>
                  <a:gd name="connsiteY7" fmla="*/ 33871 h 181672"/>
                  <a:gd name="connsiteX8" fmla="*/ 9238 w 169355"/>
                  <a:gd name="connsiteY8" fmla="*/ 9238 h 181672"/>
                  <a:gd name="connsiteX9" fmla="*/ 0 w 169355"/>
                  <a:gd name="connsiteY9" fmla="*/ 0 h 181672"/>
                  <a:gd name="connsiteX10" fmla="*/ 52346 w 169355"/>
                  <a:gd name="connsiteY10" fmla="*/ 0 h 181672"/>
                  <a:gd name="connsiteX11" fmla="*/ 43109 w 169355"/>
                  <a:gd name="connsiteY11" fmla="*/ 9238 h 181672"/>
                  <a:gd name="connsiteX12" fmla="*/ 40030 w 169355"/>
                  <a:gd name="connsiteY12" fmla="*/ 33871 h 181672"/>
                  <a:gd name="connsiteX13" fmla="*/ 40030 w 169355"/>
                  <a:gd name="connsiteY13" fmla="*/ 110851 h 181672"/>
                  <a:gd name="connsiteX14" fmla="*/ 43109 w 169355"/>
                  <a:gd name="connsiteY14" fmla="*/ 132405 h 181672"/>
                  <a:gd name="connsiteX15" fmla="*/ 58505 w 169355"/>
                  <a:gd name="connsiteY15" fmla="*/ 153960 h 181672"/>
                  <a:gd name="connsiteX16" fmla="*/ 83138 w 169355"/>
                  <a:gd name="connsiteY16" fmla="*/ 160118 h 181672"/>
                  <a:gd name="connsiteX17" fmla="*/ 113930 w 169355"/>
                  <a:gd name="connsiteY17" fmla="*/ 150881 h 181672"/>
                  <a:gd name="connsiteX18" fmla="*/ 126247 w 169355"/>
                  <a:gd name="connsiteY18" fmla="*/ 135485 h 181672"/>
                  <a:gd name="connsiteX19" fmla="*/ 129326 w 169355"/>
                  <a:gd name="connsiteY19" fmla="*/ 120089 h 181672"/>
                  <a:gd name="connsiteX20" fmla="*/ 129326 w 169355"/>
                  <a:gd name="connsiteY20" fmla="*/ 33871 h 181672"/>
                  <a:gd name="connsiteX21" fmla="*/ 126247 w 169355"/>
                  <a:gd name="connsiteY21" fmla="*/ 9238 h 181672"/>
                  <a:gd name="connsiteX22" fmla="*/ 117009 w 169355"/>
                  <a:gd name="connsiteY22" fmla="*/ 0 h 181672"/>
                  <a:gd name="connsiteX23" fmla="*/ 169356 w 169355"/>
                  <a:gd name="connsiteY23" fmla="*/ 0 h 181672"/>
                  <a:gd name="connsiteX24" fmla="*/ 160118 w 169355"/>
                  <a:gd name="connsiteY24" fmla="*/ 9238 h 181672"/>
                  <a:gd name="connsiteX25" fmla="*/ 157039 w 169355"/>
                  <a:gd name="connsiteY25" fmla="*/ 33871 h 181672"/>
                  <a:gd name="connsiteX26" fmla="*/ 157039 w 169355"/>
                  <a:gd name="connsiteY26" fmla="*/ 141643 h 181672"/>
                  <a:gd name="connsiteX27" fmla="*/ 160118 w 169355"/>
                  <a:gd name="connsiteY27" fmla="*/ 166277 h 181672"/>
                  <a:gd name="connsiteX28" fmla="*/ 169356 w 169355"/>
                  <a:gd name="connsiteY28" fmla="*/ 175514 h 181672"/>
                  <a:gd name="connsiteX29" fmla="*/ 126247 w 169355"/>
                  <a:gd name="connsiteY29" fmla="*/ 175514 h 18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9355" h="181672">
                    <a:moveTo>
                      <a:pt x="126247" y="178593"/>
                    </a:moveTo>
                    <a:lnTo>
                      <a:pt x="126247" y="160118"/>
                    </a:lnTo>
                    <a:cubicBezTo>
                      <a:pt x="123168" y="166277"/>
                      <a:pt x="117009" y="169356"/>
                      <a:pt x="113930" y="172435"/>
                    </a:cubicBezTo>
                    <a:cubicBezTo>
                      <a:pt x="101613" y="178593"/>
                      <a:pt x="89297" y="181673"/>
                      <a:pt x="73901" y="181673"/>
                    </a:cubicBezTo>
                    <a:cubicBezTo>
                      <a:pt x="58505" y="181673"/>
                      <a:pt x="43109" y="178593"/>
                      <a:pt x="33871" y="169356"/>
                    </a:cubicBezTo>
                    <a:cubicBezTo>
                      <a:pt x="24634" y="163197"/>
                      <a:pt x="18475" y="150881"/>
                      <a:pt x="15396" y="138564"/>
                    </a:cubicBezTo>
                    <a:cubicBezTo>
                      <a:pt x="15396" y="132405"/>
                      <a:pt x="12317" y="123168"/>
                      <a:pt x="12317" y="110851"/>
                    </a:cubicBez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10851"/>
                    </a:lnTo>
                    <a:cubicBezTo>
                      <a:pt x="40030" y="120089"/>
                      <a:pt x="40030" y="126247"/>
                      <a:pt x="43109" y="132405"/>
                    </a:cubicBezTo>
                    <a:cubicBezTo>
                      <a:pt x="46188" y="141643"/>
                      <a:pt x="52346" y="147801"/>
                      <a:pt x="58505" y="153960"/>
                    </a:cubicBezTo>
                    <a:cubicBezTo>
                      <a:pt x="64663" y="160118"/>
                      <a:pt x="73901" y="160118"/>
                      <a:pt x="83138" y="160118"/>
                    </a:cubicBezTo>
                    <a:cubicBezTo>
                      <a:pt x="95455" y="160118"/>
                      <a:pt x="104693" y="157039"/>
                      <a:pt x="113930" y="150881"/>
                    </a:cubicBezTo>
                    <a:cubicBezTo>
                      <a:pt x="120089" y="147801"/>
                      <a:pt x="123168" y="141643"/>
                      <a:pt x="126247" y="135485"/>
                    </a:cubicBezTo>
                    <a:cubicBezTo>
                      <a:pt x="126247" y="132405"/>
                      <a:pt x="129326" y="126247"/>
                      <a:pt x="129326" y="120089"/>
                    </a:cubicBezTo>
                    <a:lnTo>
                      <a:pt x="129326" y="33871"/>
                    </a:lnTo>
                    <a:cubicBezTo>
                      <a:pt x="129326" y="21554"/>
                      <a:pt x="129326" y="12317"/>
                      <a:pt x="126247" y="9238"/>
                    </a:cubicBezTo>
                    <a:cubicBezTo>
                      <a:pt x="123168" y="6158"/>
                      <a:pt x="120089" y="3079"/>
                      <a:pt x="117009" y="0"/>
                    </a:cubicBezTo>
                    <a:lnTo>
                      <a:pt x="169356" y="0"/>
                    </a:lnTo>
                    <a:cubicBezTo>
                      <a:pt x="163197" y="3079"/>
                      <a:pt x="160118" y="6158"/>
                      <a:pt x="160118" y="9238"/>
                    </a:cubicBezTo>
                    <a:cubicBezTo>
                      <a:pt x="157039" y="15396"/>
                      <a:pt x="157039" y="21554"/>
                      <a:pt x="157039" y="33871"/>
                    </a:cubicBezTo>
                    <a:lnTo>
                      <a:pt x="157039" y="141643"/>
                    </a:lnTo>
                    <a:cubicBezTo>
                      <a:pt x="157039" y="153960"/>
                      <a:pt x="157039" y="163197"/>
                      <a:pt x="160118" y="166277"/>
                    </a:cubicBezTo>
                    <a:cubicBezTo>
                      <a:pt x="163197" y="169356"/>
                      <a:pt x="166277" y="172435"/>
                      <a:pt x="169356" y="175514"/>
                    </a:cubicBezTo>
                    <a:lnTo>
                      <a:pt x="126247" y="175514"/>
                    </a:lnTo>
                    <a:close/>
                  </a:path>
                </a:pathLst>
              </a:custGeom>
              <a:solidFill>
                <a:srgbClr val="FFFFFF"/>
              </a:solidFill>
              <a:ln w="30780" cap="flat">
                <a:noFill/>
                <a:prstDash val="solid"/>
                <a:miter/>
              </a:ln>
            </p:spPr>
            <p:txBody>
              <a:bodyPr rtlCol="0" anchor="ctr"/>
              <a:lstStyle/>
              <a:p>
                <a:endParaRPr lang="en-US" sz="8640"/>
              </a:p>
            </p:txBody>
          </p:sp>
          <p:sp>
            <p:nvSpPr>
              <p:cNvPr id="13" name="Freeform 12">
                <a:extLst>
                  <a:ext uri="{FF2B5EF4-FFF2-40B4-BE49-F238E27FC236}">
                    <a16:creationId xmlns:a16="http://schemas.microsoft.com/office/drawing/2014/main" id="{BD990C30-D09D-5F70-9216-6033931B5B5D}"/>
                  </a:ext>
                </a:extLst>
              </p:cNvPr>
              <p:cNvSpPr/>
              <p:nvPr/>
            </p:nvSpPr>
            <p:spPr>
              <a:xfrm>
                <a:off x="2313363" y="8052692"/>
                <a:ext cx="184751" cy="184751"/>
              </a:xfrm>
              <a:custGeom>
                <a:avLst/>
                <a:gdLst>
                  <a:gd name="connsiteX0" fmla="*/ 36950 w 184751"/>
                  <a:gd name="connsiteY0" fmla="*/ 36950 h 184751"/>
                  <a:gd name="connsiteX1" fmla="*/ 36950 w 184751"/>
                  <a:gd name="connsiteY1" fmla="*/ 144722 h 184751"/>
                  <a:gd name="connsiteX2" fmla="*/ 40030 w 184751"/>
                  <a:gd name="connsiteY2" fmla="*/ 166276 h 184751"/>
                  <a:gd name="connsiteX3" fmla="*/ 49267 w 184751"/>
                  <a:gd name="connsiteY3" fmla="*/ 175514 h 184751"/>
                  <a:gd name="connsiteX4" fmla="*/ 0 w 184751"/>
                  <a:gd name="connsiteY4" fmla="*/ 175514 h 184751"/>
                  <a:gd name="connsiteX5" fmla="*/ 12317 w 184751"/>
                  <a:gd name="connsiteY5" fmla="*/ 163197 h 184751"/>
                  <a:gd name="connsiteX6" fmla="*/ 15396 w 184751"/>
                  <a:gd name="connsiteY6" fmla="*/ 144722 h 184751"/>
                  <a:gd name="connsiteX7" fmla="*/ 15396 w 184751"/>
                  <a:gd name="connsiteY7" fmla="*/ 30792 h 184751"/>
                  <a:gd name="connsiteX8" fmla="*/ 12317 w 184751"/>
                  <a:gd name="connsiteY8" fmla="*/ 9238 h 184751"/>
                  <a:gd name="connsiteX9" fmla="*/ 3079 w 184751"/>
                  <a:gd name="connsiteY9" fmla="*/ 0 h 184751"/>
                  <a:gd name="connsiteX10" fmla="*/ 43109 w 184751"/>
                  <a:gd name="connsiteY10" fmla="*/ 0 h 184751"/>
                  <a:gd name="connsiteX11" fmla="*/ 49267 w 184751"/>
                  <a:gd name="connsiteY11" fmla="*/ 9238 h 184751"/>
                  <a:gd name="connsiteX12" fmla="*/ 147801 w 184751"/>
                  <a:gd name="connsiteY12" fmla="*/ 135484 h 184751"/>
                  <a:gd name="connsiteX13" fmla="*/ 147801 w 184751"/>
                  <a:gd name="connsiteY13" fmla="*/ 30792 h 184751"/>
                  <a:gd name="connsiteX14" fmla="*/ 144722 w 184751"/>
                  <a:gd name="connsiteY14" fmla="*/ 9238 h 184751"/>
                  <a:gd name="connsiteX15" fmla="*/ 135485 w 184751"/>
                  <a:gd name="connsiteY15" fmla="*/ 0 h 184751"/>
                  <a:gd name="connsiteX16" fmla="*/ 184752 w 184751"/>
                  <a:gd name="connsiteY16" fmla="*/ 0 h 184751"/>
                  <a:gd name="connsiteX17" fmla="*/ 172435 w 184751"/>
                  <a:gd name="connsiteY17" fmla="*/ 12317 h 184751"/>
                  <a:gd name="connsiteX18" fmla="*/ 169356 w 184751"/>
                  <a:gd name="connsiteY18" fmla="*/ 30792 h 184751"/>
                  <a:gd name="connsiteX19" fmla="*/ 169356 w 184751"/>
                  <a:gd name="connsiteY19" fmla="*/ 184752 h 184751"/>
                  <a:gd name="connsiteX20" fmla="*/ 132405 w 184751"/>
                  <a:gd name="connsiteY20" fmla="*/ 157039 h 184751"/>
                  <a:gd name="connsiteX21" fmla="*/ 36950 w 184751"/>
                  <a:gd name="connsiteY21" fmla="*/ 36950 h 1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51" h="184751">
                    <a:moveTo>
                      <a:pt x="36950" y="36950"/>
                    </a:moveTo>
                    <a:lnTo>
                      <a:pt x="36950" y="144722"/>
                    </a:lnTo>
                    <a:cubicBezTo>
                      <a:pt x="36950" y="153960"/>
                      <a:pt x="36950" y="160118"/>
                      <a:pt x="40030" y="166276"/>
                    </a:cubicBezTo>
                    <a:cubicBezTo>
                      <a:pt x="43109" y="169356"/>
                      <a:pt x="46188" y="175514"/>
                      <a:pt x="49267" y="175514"/>
                    </a:cubicBezTo>
                    <a:lnTo>
                      <a:pt x="0" y="175514"/>
                    </a:lnTo>
                    <a:cubicBezTo>
                      <a:pt x="6158" y="172435"/>
                      <a:pt x="9238" y="169356"/>
                      <a:pt x="12317" y="163197"/>
                    </a:cubicBezTo>
                    <a:cubicBezTo>
                      <a:pt x="15396" y="160118"/>
                      <a:pt x="15396" y="153960"/>
                      <a:pt x="15396" y="144722"/>
                    </a:cubicBezTo>
                    <a:lnTo>
                      <a:pt x="15396" y="30792"/>
                    </a:lnTo>
                    <a:cubicBezTo>
                      <a:pt x="15396" y="21554"/>
                      <a:pt x="15396" y="15396"/>
                      <a:pt x="12317" y="9238"/>
                    </a:cubicBezTo>
                    <a:cubicBezTo>
                      <a:pt x="9238" y="6158"/>
                      <a:pt x="6158" y="0"/>
                      <a:pt x="3079" y="0"/>
                    </a:cubicBezTo>
                    <a:lnTo>
                      <a:pt x="43109" y="0"/>
                    </a:lnTo>
                    <a:cubicBezTo>
                      <a:pt x="43109" y="3079"/>
                      <a:pt x="46188" y="6158"/>
                      <a:pt x="49267" y="9238"/>
                    </a:cubicBezTo>
                    <a:lnTo>
                      <a:pt x="147801" y="135484"/>
                    </a:lnTo>
                    <a:lnTo>
                      <a:pt x="147801" y="30792"/>
                    </a:lnTo>
                    <a:cubicBezTo>
                      <a:pt x="147801" y="21554"/>
                      <a:pt x="147801" y="15396"/>
                      <a:pt x="144722" y="9238"/>
                    </a:cubicBezTo>
                    <a:cubicBezTo>
                      <a:pt x="141643" y="6158"/>
                      <a:pt x="138564" y="0"/>
                      <a:pt x="135485" y="0"/>
                    </a:cubicBezTo>
                    <a:lnTo>
                      <a:pt x="184752" y="0"/>
                    </a:lnTo>
                    <a:cubicBezTo>
                      <a:pt x="178593" y="3079"/>
                      <a:pt x="175514" y="6158"/>
                      <a:pt x="172435" y="12317"/>
                    </a:cubicBezTo>
                    <a:cubicBezTo>
                      <a:pt x="169356" y="15396"/>
                      <a:pt x="169356" y="21554"/>
                      <a:pt x="169356" y="30792"/>
                    </a:cubicBezTo>
                    <a:lnTo>
                      <a:pt x="169356" y="184752"/>
                    </a:lnTo>
                    <a:cubicBezTo>
                      <a:pt x="153960" y="178593"/>
                      <a:pt x="141643" y="169356"/>
                      <a:pt x="132405" y="157039"/>
                    </a:cubicBezTo>
                    <a:lnTo>
                      <a:pt x="36950" y="36950"/>
                    </a:lnTo>
                    <a:close/>
                  </a:path>
                </a:pathLst>
              </a:custGeom>
              <a:solidFill>
                <a:srgbClr val="FFFFFF"/>
              </a:solidFill>
              <a:ln w="30780" cap="flat">
                <a:noFill/>
                <a:prstDash val="solid"/>
                <a:miter/>
              </a:ln>
            </p:spPr>
            <p:txBody>
              <a:bodyPr rtlCol="0" anchor="ctr"/>
              <a:lstStyle/>
              <a:p>
                <a:endParaRPr lang="en-US" sz="8640"/>
              </a:p>
            </p:txBody>
          </p:sp>
          <p:sp>
            <p:nvSpPr>
              <p:cNvPr id="14" name="Freeform 13">
                <a:extLst>
                  <a:ext uri="{FF2B5EF4-FFF2-40B4-BE49-F238E27FC236}">
                    <a16:creationId xmlns:a16="http://schemas.microsoft.com/office/drawing/2014/main" id="{76EDF90C-7FB8-EDF8-B0F7-D91086E8EC3E}"/>
                  </a:ext>
                </a:extLst>
              </p:cNvPr>
              <p:cNvSpPr/>
              <p:nvPr/>
            </p:nvSpPr>
            <p:spPr>
              <a:xfrm>
                <a:off x="2802955"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8640"/>
              </a:p>
            </p:txBody>
          </p:sp>
          <p:sp>
            <p:nvSpPr>
              <p:cNvPr id="15" name="Freeform 14">
                <a:extLst>
                  <a:ext uri="{FF2B5EF4-FFF2-40B4-BE49-F238E27FC236}">
                    <a16:creationId xmlns:a16="http://schemas.microsoft.com/office/drawing/2014/main" id="{C550E420-D645-7D8E-1CF5-88D1BA6FAB5E}"/>
                  </a:ext>
                </a:extLst>
              </p:cNvPr>
              <p:cNvSpPr/>
              <p:nvPr/>
            </p:nvSpPr>
            <p:spPr>
              <a:xfrm>
                <a:off x="3138587" y="8049613"/>
                <a:ext cx="163197" cy="187831"/>
              </a:xfrm>
              <a:custGeom>
                <a:avLst/>
                <a:gdLst>
                  <a:gd name="connsiteX0" fmla="*/ 86217 w 163197"/>
                  <a:gd name="connsiteY0" fmla="*/ 147801 h 187831"/>
                  <a:gd name="connsiteX1" fmla="*/ 123168 w 163197"/>
                  <a:gd name="connsiteY1" fmla="*/ 49267 h 187831"/>
                  <a:gd name="connsiteX2" fmla="*/ 132405 w 163197"/>
                  <a:gd name="connsiteY2" fmla="*/ 18475 h 187831"/>
                  <a:gd name="connsiteX3" fmla="*/ 123168 w 163197"/>
                  <a:gd name="connsiteY3" fmla="*/ 3079 h 187831"/>
                  <a:gd name="connsiteX4" fmla="*/ 163197 w 163197"/>
                  <a:gd name="connsiteY4" fmla="*/ 3079 h 187831"/>
                  <a:gd name="connsiteX5" fmla="*/ 92376 w 163197"/>
                  <a:gd name="connsiteY5" fmla="*/ 187831 h 187831"/>
                  <a:gd name="connsiteX6" fmla="*/ 67742 w 163197"/>
                  <a:gd name="connsiteY6" fmla="*/ 169356 h 187831"/>
                  <a:gd name="connsiteX7" fmla="*/ 61584 w 163197"/>
                  <a:gd name="connsiteY7" fmla="*/ 157039 h 187831"/>
                  <a:gd name="connsiteX8" fmla="*/ 58505 w 163197"/>
                  <a:gd name="connsiteY8" fmla="*/ 144722 h 187831"/>
                  <a:gd name="connsiteX9" fmla="*/ 21554 w 163197"/>
                  <a:gd name="connsiteY9" fmla="*/ 46188 h 187831"/>
                  <a:gd name="connsiteX10" fmla="*/ 9237 w 163197"/>
                  <a:gd name="connsiteY10" fmla="*/ 12317 h 187831"/>
                  <a:gd name="connsiteX11" fmla="*/ 0 w 163197"/>
                  <a:gd name="connsiteY11" fmla="*/ 0 h 187831"/>
                  <a:gd name="connsiteX12" fmla="*/ 40029 w 163197"/>
                  <a:gd name="connsiteY12" fmla="*/ 0 h 187831"/>
                  <a:gd name="connsiteX13" fmla="*/ 40029 w 163197"/>
                  <a:gd name="connsiteY13" fmla="*/ 3079 h 187831"/>
                  <a:gd name="connsiteX14" fmla="*/ 46188 w 163197"/>
                  <a:gd name="connsiteY14" fmla="*/ 24634 h 187831"/>
                  <a:gd name="connsiteX15" fmla="*/ 86217 w 163197"/>
                  <a:gd name="connsiteY15" fmla="*/ 147801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197" h="187831">
                    <a:moveTo>
                      <a:pt x="86217" y="147801"/>
                    </a:moveTo>
                    <a:lnTo>
                      <a:pt x="123168" y="49267"/>
                    </a:lnTo>
                    <a:cubicBezTo>
                      <a:pt x="129326" y="33871"/>
                      <a:pt x="132405" y="24634"/>
                      <a:pt x="132405" y="18475"/>
                    </a:cubicBezTo>
                    <a:cubicBezTo>
                      <a:pt x="132405" y="12317"/>
                      <a:pt x="129326" y="6158"/>
                      <a:pt x="123168" y="3079"/>
                    </a:cubicBezTo>
                    <a:lnTo>
                      <a:pt x="163197" y="3079"/>
                    </a:lnTo>
                    <a:lnTo>
                      <a:pt x="92376" y="187831"/>
                    </a:lnTo>
                    <a:cubicBezTo>
                      <a:pt x="80059" y="181673"/>
                      <a:pt x="73901" y="175514"/>
                      <a:pt x="67742" y="169356"/>
                    </a:cubicBezTo>
                    <a:cubicBezTo>
                      <a:pt x="64663" y="166277"/>
                      <a:pt x="61584" y="163197"/>
                      <a:pt x="61584" y="157039"/>
                    </a:cubicBezTo>
                    <a:cubicBezTo>
                      <a:pt x="61584" y="157039"/>
                      <a:pt x="58505" y="150881"/>
                      <a:pt x="58505" y="144722"/>
                    </a:cubicBezTo>
                    <a:lnTo>
                      <a:pt x="21554" y="46188"/>
                    </a:lnTo>
                    <a:cubicBezTo>
                      <a:pt x="15396" y="27713"/>
                      <a:pt x="9237" y="15396"/>
                      <a:pt x="9237" y="12317"/>
                    </a:cubicBezTo>
                    <a:cubicBezTo>
                      <a:pt x="6158" y="6158"/>
                      <a:pt x="3079" y="3079"/>
                      <a:pt x="0" y="0"/>
                    </a:cubicBezTo>
                    <a:lnTo>
                      <a:pt x="40029" y="0"/>
                    </a:lnTo>
                    <a:cubicBezTo>
                      <a:pt x="40029" y="0"/>
                      <a:pt x="40029" y="3079"/>
                      <a:pt x="40029" y="3079"/>
                    </a:cubicBezTo>
                    <a:cubicBezTo>
                      <a:pt x="40029" y="6158"/>
                      <a:pt x="43109" y="12317"/>
                      <a:pt x="46188" y="24634"/>
                    </a:cubicBezTo>
                    <a:lnTo>
                      <a:pt x="86217" y="147801"/>
                    </a:lnTo>
                    <a:close/>
                  </a:path>
                </a:pathLst>
              </a:custGeom>
              <a:solidFill>
                <a:srgbClr val="FFFFFF"/>
              </a:solidFill>
              <a:ln w="30780" cap="flat">
                <a:noFill/>
                <a:prstDash val="solid"/>
                <a:miter/>
              </a:ln>
            </p:spPr>
            <p:txBody>
              <a:bodyPr rtlCol="0" anchor="ctr"/>
              <a:lstStyle/>
              <a:p>
                <a:endParaRPr lang="en-US" sz="8640"/>
              </a:p>
            </p:txBody>
          </p:sp>
          <p:sp>
            <p:nvSpPr>
              <p:cNvPr id="16" name="Freeform 15">
                <a:extLst>
                  <a:ext uri="{FF2B5EF4-FFF2-40B4-BE49-F238E27FC236}">
                    <a16:creationId xmlns:a16="http://schemas.microsoft.com/office/drawing/2014/main" id="{35696BE7-0B11-0D86-870D-681A5BD17174}"/>
                  </a:ext>
                </a:extLst>
              </p:cNvPr>
              <p:cNvSpPr/>
              <p:nvPr/>
            </p:nvSpPr>
            <p:spPr>
              <a:xfrm>
                <a:off x="3569674" y="8049613"/>
                <a:ext cx="123167" cy="178593"/>
              </a:xfrm>
              <a:custGeom>
                <a:avLst/>
                <a:gdLst>
                  <a:gd name="connsiteX0" fmla="*/ 36950 w 123167"/>
                  <a:gd name="connsiteY0" fmla="*/ 92376 h 178593"/>
                  <a:gd name="connsiteX1" fmla="*/ 36950 w 123167"/>
                  <a:gd name="connsiteY1" fmla="*/ 157039 h 178593"/>
                  <a:gd name="connsiteX2" fmla="*/ 70821 w 123167"/>
                  <a:gd name="connsiteY2" fmla="*/ 160118 h 178593"/>
                  <a:gd name="connsiteX3" fmla="*/ 104693 w 123167"/>
                  <a:gd name="connsiteY3" fmla="*/ 153960 h 178593"/>
                  <a:gd name="connsiteX4" fmla="*/ 123168 w 123167"/>
                  <a:gd name="connsiteY4" fmla="*/ 144722 h 178593"/>
                  <a:gd name="connsiteX5" fmla="*/ 110851 w 123167"/>
                  <a:gd name="connsiteY5" fmla="*/ 178593 h 178593"/>
                  <a:gd name="connsiteX6" fmla="*/ 0 w 123167"/>
                  <a:gd name="connsiteY6" fmla="*/ 178593 h 178593"/>
                  <a:gd name="connsiteX7" fmla="*/ 9237 w 123167"/>
                  <a:gd name="connsiteY7" fmla="*/ 169356 h 178593"/>
                  <a:gd name="connsiteX8" fmla="*/ 12317 w 123167"/>
                  <a:gd name="connsiteY8" fmla="*/ 144722 h 178593"/>
                  <a:gd name="connsiteX9" fmla="*/ 12317 w 123167"/>
                  <a:gd name="connsiteY9" fmla="*/ 36950 h 178593"/>
                  <a:gd name="connsiteX10" fmla="*/ 9237 w 123167"/>
                  <a:gd name="connsiteY10" fmla="*/ 12317 h 178593"/>
                  <a:gd name="connsiteX11" fmla="*/ 0 w 123167"/>
                  <a:gd name="connsiteY11" fmla="*/ 3079 h 178593"/>
                  <a:gd name="connsiteX12" fmla="*/ 89297 w 123167"/>
                  <a:gd name="connsiteY12" fmla="*/ 3079 h 178593"/>
                  <a:gd name="connsiteX13" fmla="*/ 98534 w 123167"/>
                  <a:gd name="connsiteY13" fmla="*/ 0 h 178593"/>
                  <a:gd name="connsiteX14" fmla="*/ 98534 w 123167"/>
                  <a:gd name="connsiteY14" fmla="*/ 30792 h 178593"/>
                  <a:gd name="connsiteX15" fmla="*/ 86217 w 123167"/>
                  <a:gd name="connsiteY15" fmla="*/ 21554 h 178593"/>
                  <a:gd name="connsiteX16" fmla="*/ 64663 w 123167"/>
                  <a:gd name="connsiteY16" fmla="*/ 18475 h 178593"/>
                  <a:gd name="connsiteX17" fmla="*/ 36950 w 123167"/>
                  <a:gd name="connsiteY17" fmla="*/ 21554 h 178593"/>
                  <a:gd name="connsiteX18" fmla="*/ 36950 w 123167"/>
                  <a:gd name="connsiteY18" fmla="*/ 70822 h 178593"/>
                  <a:gd name="connsiteX19" fmla="*/ 73901 w 123167"/>
                  <a:gd name="connsiteY19" fmla="*/ 70822 h 178593"/>
                  <a:gd name="connsiteX20" fmla="*/ 83138 w 123167"/>
                  <a:gd name="connsiteY20" fmla="*/ 67742 h 178593"/>
                  <a:gd name="connsiteX21" fmla="*/ 83138 w 123167"/>
                  <a:gd name="connsiteY21" fmla="*/ 95455 h 178593"/>
                  <a:gd name="connsiteX22" fmla="*/ 76980 w 123167"/>
                  <a:gd name="connsiteY22" fmla="*/ 89297 h 178593"/>
                  <a:gd name="connsiteX23" fmla="*/ 61584 w 123167"/>
                  <a:gd name="connsiteY23" fmla="*/ 86218 h 178593"/>
                  <a:gd name="connsiteX24" fmla="*/ 36950 w 123167"/>
                  <a:gd name="connsiteY24"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167" h="178593">
                    <a:moveTo>
                      <a:pt x="36950" y="92376"/>
                    </a:moveTo>
                    <a:lnTo>
                      <a:pt x="36950" y="157039"/>
                    </a:lnTo>
                    <a:cubicBezTo>
                      <a:pt x="49267" y="160118"/>
                      <a:pt x="58505" y="160118"/>
                      <a:pt x="70821" y="160118"/>
                    </a:cubicBezTo>
                    <a:cubicBezTo>
                      <a:pt x="83138" y="160118"/>
                      <a:pt x="95455" y="157039"/>
                      <a:pt x="104693" y="153960"/>
                    </a:cubicBezTo>
                    <a:cubicBezTo>
                      <a:pt x="110851" y="150881"/>
                      <a:pt x="117009" y="147801"/>
                      <a:pt x="123168" y="144722"/>
                    </a:cubicBezTo>
                    <a:lnTo>
                      <a:pt x="110851" y="178593"/>
                    </a:lnTo>
                    <a:lnTo>
                      <a:pt x="0" y="178593"/>
                    </a:lnTo>
                    <a:cubicBezTo>
                      <a:pt x="6158" y="175514"/>
                      <a:pt x="9237" y="172435"/>
                      <a:pt x="9237" y="169356"/>
                    </a:cubicBezTo>
                    <a:cubicBezTo>
                      <a:pt x="12317" y="163197"/>
                      <a:pt x="12317" y="157039"/>
                      <a:pt x="12317" y="144722"/>
                    </a:cubicBezTo>
                    <a:lnTo>
                      <a:pt x="12317" y="36950"/>
                    </a:lnTo>
                    <a:cubicBezTo>
                      <a:pt x="12317" y="24634"/>
                      <a:pt x="12317" y="15396"/>
                      <a:pt x="9237" y="12317"/>
                    </a:cubicBezTo>
                    <a:cubicBezTo>
                      <a:pt x="6158" y="9238"/>
                      <a:pt x="3079" y="6158"/>
                      <a:pt x="0" y="3079"/>
                    </a:cubicBezTo>
                    <a:lnTo>
                      <a:pt x="89297" y="3079"/>
                    </a:lnTo>
                    <a:cubicBezTo>
                      <a:pt x="92376" y="3079"/>
                      <a:pt x="95455" y="3079"/>
                      <a:pt x="98534" y="0"/>
                    </a:cubicBezTo>
                    <a:lnTo>
                      <a:pt x="98534" y="30792"/>
                    </a:lnTo>
                    <a:cubicBezTo>
                      <a:pt x="95455" y="27713"/>
                      <a:pt x="89297" y="24634"/>
                      <a:pt x="86217"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36950" y="86218"/>
                    </a:lnTo>
                    <a:close/>
                  </a:path>
                </a:pathLst>
              </a:custGeom>
              <a:solidFill>
                <a:srgbClr val="FFFFFF"/>
              </a:solidFill>
              <a:ln w="30780" cap="flat">
                <a:noFill/>
                <a:prstDash val="solid"/>
                <a:miter/>
              </a:ln>
            </p:spPr>
            <p:txBody>
              <a:bodyPr rtlCol="0" anchor="ctr"/>
              <a:lstStyle/>
              <a:p>
                <a:endParaRPr lang="en-US" sz="8640"/>
              </a:p>
            </p:txBody>
          </p:sp>
          <p:sp>
            <p:nvSpPr>
              <p:cNvPr id="17" name="Freeform 16">
                <a:extLst>
                  <a:ext uri="{FF2B5EF4-FFF2-40B4-BE49-F238E27FC236}">
                    <a16:creationId xmlns:a16="http://schemas.microsoft.com/office/drawing/2014/main" id="{FF8D1671-0C3D-3512-A717-6275C29A731B}"/>
                  </a:ext>
                </a:extLst>
              </p:cNvPr>
              <p:cNvSpPr/>
              <p:nvPr/>
            </p:nvSpPr>
            <p:spPr>
              <a:xfrm>
                <a:off x="3951494" y="8052692"/>
                <a:ext cx="160117" cy="175513"/>
              </a:xfrm>
              <a:custGeom>
                <a:avLst/>
                <a:gdLst>
                  <a:gd name="connsiteX0" fmla="*/ 40029 w 160117"/>
                  <a:gd name="connsiteY0" fmla="*/ 18475 h 175513"/>
                  <a:gd name="connsiteX1" fmla="*/ 40029 w 160117"/>
                  <a:gd name="connsiteY1" fmla="*/ 141643 h 175513"/>
                  <a:gd name="connsiteX2" fmla="*/ 43109 w 160117"/>
                  <a:gd name="connsiteY2" fmla="*/ 166276 h 175513"/>
                  <a:gd name="connsiteX3" fmla="*/ 52346 w 160117"/>
                  <a:gd name="connsiteY3" fmla="*/ 175514 h 175513"/>
                  <a:gd name="connsiteX4" fmla="*/ 0 w 160117"/>
                  <a:gd name="connsiteY4" fmla="*/ 175514 h 175513"/>
                  <a:gd name="connsiteX5" fmla="*/ 9237 w 160117"/>
                  <a:gd name="connsiteY5" fmla="*/ 166276 h 175513"/>
                  <a:gd name="connsiteX6" fmla="*/ 12317 w 160117"/>
                  <a:gd name="connsiteY6" fmla="*/ 141643 h 175513"/>
                  <a:gd name="connsiteX7" fmla="*/ 12317 w 160117"/>
                  <a:gd name="connsiteY7" fmla="*/ 33871 h 175513"/>
                  <a:gd name="connsiteX8" fmla="*/ 9237 w 160117"/>
                  <a:gd name="connsiteY8" fmla="*/ 9238 h 175513"/>
                  <a:gd name="connsiteX9" fmla="*/ 0 w 160117"/>
                  <a:gd name="connsiteY9" fmla="*/ 0 h 175513"/>
                  <a:gd name="connsiteX10" fmla="*/ 40029 w 160117"/>
                  <a:gd name="connsiteY10" fmla="*/ 0 h 175513"/>
                  <a:gd name="connsiteX11" fmla="*/ 52346 w 160117"/>
                  <a:gd name="connsiteY11" fmla="*/ 0 h 175513"/>
                  <a:gd name="connsiteX12" fmla="*/ 64663 w 160117"/>
                  <a:gd name="connsiteY12" fmla="*/ 0 h 175513"/>
                  <a:gd name="connsiteX13" fmla="*/ 104692 w 160117"/>
                  <a:gd name="connsiteY13" fmla="*/ 9238 h 175513"/>
                  <a:gd name="connsiteX14" fmla="*/ 117009 w 160117"/>
                  <a:gd name="connsiteY14" fmla="*/ 24634 h 175513"/>
                  <a:gd name="connsiteX15" fmla="*/ 120088 w 160117"/>
                  <a:gd name="connsiteY15" fmla="*/ 43109 h 175513"/>
                  <a:gd name="connsiteX16" fmla="*/ 110851 w 160117"/>
                  <a:gd name="connsiteY16" fmla="*/ 67742 h 175513"/>
                  <a:gd name="connsiteX17" fmla="*/ 76980 w 160117"/>
                  <a:gd name="connsiteY17" fmla="*/ 89296 h 175513"/>
                  <a:gd name="connsiteX18" fmla="*/ 113930 w 160117"/>
                  <a:gd name="connsiteY18" fmla="*/ 135484 h 175513"/>
                  <a:gd name="connsiteX19" fmla="*/ 160118 w 160117"/>
                  <a:gd name="connsiteY19" fmla="*/ 175514 h 175513"/>
                  <a:gd name="connsiteX20" fmla="*/ 135484 w 160117"/>
                  <a:gd name="connsiteY20" fmla="*/ 175514 h 175513"/>
                  <a:gd name="connsiteX21" fmla="*/ 113930 w 160117"/>
                  <a:gd name="connsiteY21" fmla="*/ 169356 h 175513"/>
                  <a:gd name="connsiteX22" fmla="*/ 70821 w 160117"/>
                  <a:gd name="connsiteY22" fmla="*/ 117009 h 175513"/>
                  <a:gd name="connsiteX23" fmla="*/ 49267 w 160117"/>
                  <a:gd name="connsiteY23" fmla="*/ 83138 h 175513"/>
                  <a:gd name="connsiteX24" fmla="*/ 95455 w 160117"/>
                  <a:gd name="connsiteY24" fmla="*/ 43109 h 175513"/>
                  <a:gd name="connsiteX25" fmla="*/ 86217 w 160117"/>
                  <a:gd name="connsiteY25" fmla="*/ 21554 h 175513"/>
                  <a:gd name="connsiteX26" fmla="*/ 64663 w 160117"/>
                  <a:gd name="connsiteY26" fmla="*/ 12317 h 175513"/>
                  <a:gd name="connsiteX27" fmla="*/ 40029 w 160117"/>
                  <a:gd name="connsiteY27" fmla="*/ 18475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0117" h="175513">
                    <a:moveTo>
                      <a:pt x="40029" y="18475"/>
                    </a:moveTo>
                    <a:lnTo>
                      <a:pt x="40029" y="141643"/>
                    </a:lnTo>
                    <a:cubicBezTo>
                      <a:pt x="40029" y="153960"/>
                      <a:pt x="40029" y="163197"/>
                      <a:pt x="43109" y="166276"/>
                    </a:cubicBezTo>
                    <a:cubicBezTo>
                      <a:pt x="46188" y="169356"/>
                      <a:pt x="49267" y="172435"/>
                      <a:pt x="52346" y="175514"/>
                    </a:cubicBezTo>
                    <a:lnTo>
                      <a:pt x="0" y="175514"/>
                    </a:lnTo>
                    <a:cubicBezTo>
                      <a:pt x="6158" y="172435"/>
                      <a:pt x="9237" y="169356"/>
                      <a:pt x="9237" y="166276"/>
                    </a:cubicBezTo>
                    <a:cubicBezTo>
                      <a:pt x="12317" y="160118"/>
                      <a:pt x="12317" y="153960"/>
                      <a:pt x="12317" y="141643"/>
                    </a:cubicBezTo>
                    <a:lnTo>
                      <a:pt x="12317" y="33871"/>
                    </a:lnTo>
                    <a:cubicBezTo>
                      <a:pt x="12317" y="21554"/>
                      <a:pt x="12317" y="12317"/>
                      <a:pt x="9237" y="9238"/>
                    </a:cubicBezTo>
                    <a:cubicBezTo>
                      <a:pt x="6158" y="6158"/>
                      <a:pt x="3079" y="3079"/>
                      <a:pt x="0" y="0"/>
                    </a:cubicBezTo>
                    <a:lnTo>
                      <a:pt x="40029" y="0"/>
                    </a:lnTo>
                    <a:cubicBezTo>
                      <a:pt x="40029" y="0"/>
                      <a:pt x="46188" y="0"/>
                      <a:pt x="52346" y="0"/>
                    </a:cubicBezTo>
                    <a:cubicBezTo>
                      <a:pt x="55425" y="0"/>
                      <a:pt x="61584" y="0"/>
                      <a:pt x="64663" y="0"/>
                    </a:cubicBezTo>
                    <a:cubicBezTo>
                      <a:pt x="83138" y="0"/>
                      <a:pt x="95455" y="3079"/>
                      <a:pt x="104692" y="9238"/>
                    </a:cubicBezTo>
                    <a:cubicBezTo>
                      <a:pt x="110851" y="12317"/>
                      <a:pt x="113930" y="18475"/>
                      <a:pt x="117009" y="24634"/>
                    </a:cubicBezTo>
                    <a:cubicBezTo>
                      <a:pt x="120088" y="30792"/>
                      <a:pt x="120088" y="36950"/>
                      <a:pt x="120088" y="43109"/>
                    </a:cubicBezTo>
                    <a:cubicBezTo>
                      <a:pt x="120088" y="52346"/>
                      <a:pt x="117009" y="61584"/>
                      <a:pt x="110851" y="67742"/>
                    </a:cubicBezTo>
                    <a:cubicBezTo>
                      <a:pt x="101613" y="76980"/>
                      <a:pt x="92376" y="86218"/>
                      <a:pt x="76980" y="89296"/>
                    </a:cubicBezTo>
                    <a:cubicBezTo>
                      <a:pt x="86217" y="101613"/>
                      <a:pt x="98534" y="117009"/>
                      <a:pt x="113930" y="135484"/>
                    </a:cubicBezTo>
                    <a:cubicBezTo>
                      <a:pt x="129326" y="153960"/>
                      <a:pt x="144722" y="169356"/>
                      <a:pt x="160118" y="175514"/>
                    </a:cubicBezTo>
                    <a:cubicBezTo>
                      <a:pt x="147801" y="175514"/>
                      <a:pt x="138564" y="175514"/>
                      <a:pt x="135484" y="175514"/>
                    </a:cubicBezTo>
                    <a:cubicBezTo>
                      <a:pt x="126247" y="175514"/>
                      <a:pt x="120088" y="172435"/>
                      <a:pt x="113930" y="169356"/>
                    </a:cubicBezTo>
                    <a:cubicBezTo>
                      <a:pt x="104692" y="160118"/>
                      <a:pt x="89296" y="144722"/>
                      <a:pt x="70821" y="117009"/>
                    </a:cubicBezTo>
                    <a:cubicBezTo>
                      <a:pt x="64663" y="107772"/>
                      <a:pt x="55425" y="95455"/>
                      <a:pt x="49267" y="83138"/>
                    </a:cubicBezTo>
                    <a:cubicBezTo>
                      <a:pt x="80059" y="76980"/>
                      <a:pt x="95455" y="64663"/>
                      <a:pt x="95455" y="43109"/>
                    </a:cubicBezTo>
                    <a:cubicBezTo>
                      <a:pt x="95455" y="33871"/>
                      <a:pt x="92376" y="27713"/>
                      <a:pt x="86217" y="21554"/>
                    </a:cubicBezTo>
                    <a:cubicBezTo>
                      <a:pt x="80059" y="15396"/>
                      <a:pt x="73900" y="12317"/>
                      <a:pt x="64663" y="12317"/>
                    </a:cubicBezTo>
                    <a:cubicBezTo>
                      <a:pt x="52346" y="15396"/>
                      <a:pt x="46188" y="15396"/>
                      <a:pt x="40029" y="18475"/>
                    </a:cubicBezTo>
                    <a:close/>
                  </a:path>
                </a:pathLst>
              </a:custGeom>
              <a:solidFill>
                <a:srgbClr val="FFFFFF"/>
              </a:solidFill>
              <a:ln w="30780" cap="flat">
                <a:noFill/>
                <a:prstDash val="solid"/>
                <a:miter/>
              </a:ln>
            </p:spPr>
            <p:txBody>
              <a:bodyPr rtlCol="0" anchor="ctr"/>
              <a:lstStyle/>
              <a:p>
                <a:endParaRPr lang="en-US" sz="8640"/>
              </a:p>
            </p:txBody>
          </p:sp>
          <p:sp>
            <p:nvSpPr>
              <p:cNvPr id="18" name="Freeform 17">
                <a:extLst>
                  <a:ext uri="{FF2B5EF4-FFF2-40B4-BE49-F238E27FC236}">
                    <a16:creationId xmlns:a16="http://schemas.microsoft.com/office/drawing/2014/main" id="{AF3D873B-34F6-C870-5895-82E3D6F6763F}"/>
                  </a:ext>
                </a:extLst>
              </p:cNvPr>
              <p:cNvSpPr/>
              <p:nvPr/>
            </p:nvSpPr>
            <p:spPr>
              <a:xfrm>
                <a:off x="4367186" y="8043454"/>
                <a:ext cx="126246" cy="187831"/>
              </a:xfrm>
              <a:custGeom>
                <a:avLst/>
                <a:gdLst>
                  <a:gd name="connsiteX0" fmla="*/ 110851 w 126246"/>
                  <a:gd name="connsiteY0" fmla="*/ 9238 h 187831"/>
                  <a:gd name="connsiteX1" fmla="*/ 110851 w 126246"/>
                  <a:gd name="connsiteY1" fmla="*/ 40030 h 187831"/>
                  <a:gd name="connsiteX2" fmla="*/ 67742 w 126246"/>
                  <a:gd name="connsiteY2" fmla="*/ 21554 h 187831"/>
                  <a:gd name="connsiteX3" fmla="*/ 40029 w 126246"/>
                  <a:gd name="connsiteY3" fmla="*/ 30792 h 187831"/>
                  <a:gd name="connsiteX4" fmla="*/ 33871 w 126246"/>
                  <a:gd name="connsiteY4" fmla="*/ 46188 h 187831"/>
                  <a:gd name="connsiteX5" fmla="*/ 40029 w 126246"/>
                  <a:gd name="connsiteY5" fmla="*/ 61584 h 187831"/>
                  <a:gd name="connsiteX6" fmla="*/ 52346 w 126246"/>
                  <a:gd name="connsiteY6" fmla="*/ 70822 h 187831"/>
                  <a:gd name="connsiteX7" fmla="*/ 70821 w 126246"/>
                  <a:gd name="connsiteY7" fmla="*/ 80059 h 187831"/>
                  <a:gd name="connsiteX8" fmla="*/ 110851 w 126246"/>
                  <a:gd name="connsiteY8" fmla="*/ 101613 h 187831"/>
                  <a:gd name="connsiteX9" fmla="*/ 126247 w 126246"/>
                  <a:gd name="connsiteY9" fmla="*/ 132405 h 187831"/>
                  <a:gd name="connsiteX10" fmla="*/ 110851 w 126246"/>
                  <a:gd name="connsiteY10" fmla="*/ 169356 h 187831"/>
                  <a:gd name="connsiteX11" fmla="*/ 55425 w 126246"/>
                  <a:gd name="connsiteY11" fmla="*/ 187831 h 187831"/>
                  <a:gd name="connsiteX12" fmla="*/ 9237 w 126246"/>
                  <a:gd name="connsiteY12" fmla="*/ 178593 h 187831"/>
                  <a:gd name="connsiteX13" fmla="*/ 0 w 126246"/>
                  <a:gd name="connsiteY13" fmla="*/ 144722 h 187831"/>
                  <a:gd name="connsiteX14" fmla="*/ 58504 w 126246"/>
                  <a:gd name="connsiteY14" fmla="*/ 166276 h 187831"/>
                  <a:gd name="connsiteX15" fmla="*/ 89296 w 126246"/>
                  <a:gd name="connsiteY15" fmla="*/ 157039 h 187831"/>
                  <a:gd name="connsiteX16" fmla="*/ 98534 w 126246"/>
                  <a:gd name="connsiteY16" fmla="*/ 138564 h 187831"/>
                  <a:gd name="connsiteX17" fmla="*/ 89296 w 126246"/>
                  <a:gd name="connsiteY17" fmla="*/ 120088 h 187831"/>
                  <a:gd name="connsiteX18" fmla="*/ 76980 w 126246"/>
                  <a:gd name="connsiteY18" fmla="*/ 110851 h 187831"/>
                  <a:gd name="connsiteX19" fmla="*/ 55425 w 126246"/>
                  <a:gd name="connsiteY19" fmla="*/ 101613 h 187831"/>
                  <a:gd name="connsiteX20" fmla="*/ 18475 w 126246"/>
                  <a:gd name="connsiteY20" fmla="*/ 80059 h 187831"/>
                  <a:gd name="connsiteX21" fmla="*/ 3079 w 126246"/>
                  <a:gd name="connsiteY21" fmla="*/ 49267 h 187831"/>
                  <a:gd name="connsiteX22" fmla="*/ 9237 w 126246"/>
                  <a:gd name="connsiteY22" fmla="*/ 24634 h 187831"/>
                  <a:gd name="connsiteX23" fmla="*/ 33871 w 126246"/>
                  <a:gd name="connsiteY23" fmla="*/ 6158 h 187831"/>
                  <a:gd name="connsiteX24" fmla="*/ 67742 w 126246"/>
                  <a:gd name="connsiteY24" fmla="*/ 0 h 187831"/>
                  <a:gd name="connsiteX25" fmla="*/ 110851 w 126246"/>
                  <a:gd name="connsiteY25" fmla="*/ 9238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246" h="187831">
                    <a:moveTo>
                      <a:pt x="110851" y="9238"/>
                    </a:moveTo>
                    <a:lnTo>
                      <a:pt x="110851" y="40030"/>
                    </a:lnTo>
                    <a:cubicBezTo>
                      <a:pt x="98534" y="27713"/>
                      <a:pt x="83138" y="21554"/>
                      <a:pt x="67742" y="21554"/>
                    </a:cubicBezTo>
                    <a:cubicBezTo>
                      <a:pt x="55425" y="21554"/>
                      <a:pt x="46188" y="24634"/>
                      <a:pt x="40029" y="30792"/>
                    </a:cubicBezTo>
                    <a:cubicBezTo>
                      <a:pt x="33871" y="33871"/>
                      <a:pt x="33871" y="40030"/>
                      <a:pt x="33871" y="46188"/>
                    </a:cubicBezTo>
                    <a:cubicBezTo>
                      <a:pt x="33871" y="52346"/>
                      <a:pt x="36950" y="58504"/>
                      <a:pt x="40029" y="61584"/>
                    </a:cubicBezTo>
                    <a:cubicBezTo>
                      <a:pt x="43109" y="64663"/>
                      <a:pt x="49267" y="67742"/>
                      <a:pt x="52346" y="70822"/>
                    </a:cubicBezTo>
                    <a:cubicBezTo>
                      <a:pt x="58504" y="73900"/>
                      <a:pt x="64663" y="76980"/>
                      <a:pt x="70821" y="80059"/>
                    </a:cubicBezTo>
                    <a:cubicBezTo>
                      <a:pt x="89296" y="89296"/>
                      <a:pt x="101613" y="95455"/>
                      <a:pt x="110851" y="101613"/>
                    </a:cubicBezTo>
                    <a:cubicBezTo>
                      <a:pt x="120088" y="107772"/>
                      <a:pt x="126247" y="120088"/>
                      <a:pt x="126247" y="132405"/>
                    </a:cubicBezTo>
                    <a:cubicBezTo>
                      <a:pt x="126247" y="144722"/>
                      <a:pt x="120088" y="157039"/>
                      <a:pt x="110851" y="169356"/>
                    </a:cubicBezTo>
                    <a:cubicBezTo>
                      <a:pt x="98534" y="181672"/>
                      <a:pt x="76980" y="187831"/>
                      <a:pt x="55425" y="187831"/>
                    </a:cubicBezTo>
                    <a:cubicBezTo>
                      <a:pt x="40029" y="187831"/>
                      <a:pt x="24633" y="184752"/>
                      <a:pt x="9237" y="178593"/>
                    </a:cubicBezTo>
                    <a:lnTo>
                      <a:pt x="0" y="144722"/>
                    </a:lnTo>
                    <a:cubicBezTo>
                      <a:pt x="18475" y="160118"/>
                      <a:pt x="36950" y="166276"/>
                      <a:pt x="58504" y="166276"/>
                    </a:cubicBezTo>
                    <a:cubicBezTo>
                      <a:pt x="70821" y="166276"/>
                      <a:pt x="80059" y="163197"/>
                      <a:pt x="89296" y="157039"/>
                    </a:cubicBezTo>
                    <a:cubicBezTo>
                      <a:pt x="95455" y="150880"/>
                      <a:pt x="98534" y="144722"/>
                      <a:pt x="98534" y="138564"/>
                    </a:cubicBezTo>
                    <a:cubicBezTo>
                      <a:pt x="98534" y="132405"/>
                      <a:pt x="95455" y="123168"/>
                      <a:pt x="89296" y="120088"/>
                    </a:cubicBezTo>
                    <a:cubicBezTo>
                      <a:pt x="86217" y="117009"/>
                      <a:pt x="80059" y="113930"/>
                      <a:pt x="76980" y="110851"/>
                    </a:cubicBezTo>
                    <a:cubicBezTo>
                      <a:pt x="70821" y="107772"/>
                      <a:pt x="64663" y="104692"/>
                      <a:pt x="55425" y="101613"/>
                    </a:cubicBezTo>
                    <a:cubicBezTo>
                      <a:pt x="36950" y="92376"/>
                      <a:pt x="24633" y="86218"/>
                      <a:pt x="18475" y="80059"/>
                    </a:cubicBezTo>
                    <a:cubicBezTo>
                      <a:pt x="9237" y="70822"/>
                      <a:pt x="3079" y="61584"/>
                      <a:pt x="3079" y="49267"/>
                    </a:cubicBezTo>
                    <a:cubicBezTo>
                      <a:pt x="3079" y="40030"/>
                      <a:pt x="6158" y="33871"/>
                      <a:pt x="9237" y="24634"/>
                    </a:cubicBezTo>
                    <a:cubicBezTo>
                      <a:pt x="15396" y="15396"/>
                      <a:pt x="24633" y="9238"/>
                      <a:pt x="33871" y="6158"/>
                    </a:cubicBezTo>
                    <a:cubicBezTo>
                      <a:pt x="43109" y="3079"/>
                      <a:pt x="55425" y="0"/>
                      <a:pt x="67742" y="0"/>
                    </a:cubicBezTo>
                    <a:cubicBezTo>
                      <a:pt x="83138" y="3079"/>
                      <a:pt x="98534" y="6158"/>
                      <a:pt x="110851" y="9238"/>
                    </a:cubicBezTo>
                    <a:close/>
                  </a:path>
                </a:pathLst>
              </a:custGeom>
              <a:solidFill>
                <a:srgbClr val="FFFFFF"/>
              </a:solidFill>
              <a:ln w="30780" cap="flat">
                <a:noFill/>
                <a:prstDash val="solid"/>
                <a:miter/>
              </a:ln>
            </p:spPr>
            <p:txBody>
              <a:bodyPr rtlCol="0" anchor="ctr"/>
              <a:lstStyle/>
              <a:p>
                <a:endParaRPr lang="en-US" sz="8640"/>
              </a:p>
            </p:txBody>
          </p:sp>
          <p:sp>
            <p:nvSpPr>
              <p:cNvPr id="19" name="Freeform 18">
                <a:extLst>
                  <a:ext uri="{FF2B5EF4-FFF2-40B4-BE49-F238E27FC236}">
                    <a16:creationId xmlns:a16="http://schemas.microsoft.com/office/drawing/2014/main" id="{96EA980F-3D92-DC4C-FC9C-8D37EAFF95D0}"/>
                  </a:ext>
                </a:extLst>
              </p:cNvPr>
              <p:cNvSpPr/>
              <p:nvPr/>
            </p:nvSpPr>
            <p:spPr>
              <a:xfrm>
                <a:off x="4773639"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8640"/>
              </a:p>
            </p:txBody>
          </p:sp>
          <p:sp>
            <p:nvSpPr>
              <p:cNvPr id="20" name="Freeform 19">
                <a:extLst>
                  <a:ext uri="{FF2B5EF4-FFF2-40B4-BE49-F238E27FC236}">
                    <a16:creationId xmlns:a16="http://schemas.microsoft.com/office/drawing/2014/main" id="{1AF1661D-BE1C-4C6F-D4CC-5393E4726DFD}"/>
                  </a:ext>
                </a:extLst>
              </p:cNvPr>
              <p:cNvSpPr/>
              <p:nvPr/>
            </p:nvSpPr>
            <p:spPr>
              <a:xfrm>
                <a:off x="5096954" y="8049613"/>
                <a:ext cx="141643" cy="178593"/>
              </a:xfrm>
              <a:custGeom>
                <a:avLst/>
                <a:gdLst>
                  <a:gd name="connsiteX0" fmla="*/ 83138 w 141643"/>
                  <a:gd name="connsiteY0" fmla="*/ 147801 h 178593"/>
                  <a:gd name="connsiteX1" fmla="*/ 86218 w 141643"/>
                  <a:gd name="connsiteY1" fmla="*/ 169356 h 178593"/>
                  <a:gd name="connsiteX2" fmla="*/ 95455 w 141643"/>
                  <a:gd name="connsiteY2" fmla="*/ 178593 h 178593"/>
                  <a:gd name="connsiteX3" fmla="*/ 43109 w 141643"/>
                  <a:gd name="connsiteY3" fmla="*/ 178593 h 178593"/>
                  <a:gd name="connsiteX4" fmla="*/ 52346 w 141643"/>
                  <a:gd name="connsiteY4" fmla="*/ 169356 h 178593"/>
                  <a:gd name="connsiteX5" fmla="*/ 55426 w 141643"/>
                  <a:gd name="connsiteY5" fmla="*/ 144722 h 178593"/>
                  <a:gd name="connsiteX6" fmla="*/ 55426 w 141643"/>
                  <a:gd name="connsiteY6" fmla="*/ 21554 h 178593"/>
                  <a:gd name="connsiteX7" fmla="*/ 33871 w 141643"/>
                  <a:gd name="connsiteY7" fmla="*/ 21554 h 178593"/>
                  <a:gd name="connsiteX8" fmla="*/ 9238 w 141643"/>
                  <a:gd name="connsiteY8" fmla="*/ 24634 h 178593"/>
                  <a:gd name="connsiteX9" fmla="*/ 0 w 141643"/>
                  <a:gd name="connsiteY9" fmla="*/ 30792 h 178593"/>
                  <a:gd name="connsiteX10" fmla="*/ 9238 w 141643"/>
                  <a:gd name="connsiteY10" fmla="*/ 0 h 178593"/>
                  <a:gd name="connsiteX11" fmla="*/ 24634 w 141643"/>
                  <a:gd name="connsiteY11" fmla="*/ 3079 h 178593"/>
                  <a:gd name="connsiteX12" fmla="*/ 126247 w 141643"/>
                  <a:gd name="connsiteY12" fmla="*/ 3079 h 178593"/>
                  <a:gd name="connsiteX13" fmla="*/ 141643 w 141643"/>
                  <a:gd name="connsiteY13" fmla="*/ 0 h 178593"/>
                  <a:gd name="connsiteX14" fmla="*/ 132405 w 141643"/>
                  <a:gd name="connsiteY14" fmla="*/ 30792 h 178593"/>
                  <a:gd name="connsiteX15" fmla="*/ 126247 w 141643"/>
                  <a:gd name="connsiteY15" fmla="*/ 24634 h 178593"/>
                  <a:gd name="connsiteX16" fmla="*/ 107772 w 141643"/>
                  <a:gd name="connsiteY16" fmla="*/ 21554 h 178593"/>
                  <a:gd name="connsiteX17" fmla="*/ 83138 w 141643"/>
                  <a:gd name="connsiteY17" fmla="*/ 21554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643" h="178593">
                    <a:moveTo>
                      <a:pt x="83138" y="147801"/>
                    </a:moveTo>
                    <a:cubicBezTo>
                      <a:pt x="83138" y="157039"/>
                      <a:pt x="83138" y="163197"/>
                      <a:pt x="86218" y="169356"/>
                    </a:cubicBezTo>
                    <a:cubicBezTo>
                      <a:pt x="89296" y="172435"/>
                      <a:pt x="92376" y="178593"/>
                      <a:pt x="95455" y="178593"/>
                    </a:cubicBezTo>
                    <a:lnTo>
                      <a:pt x="43109" y="178593"/>
                    </a:lnTo>
                    <a:cubicBezTo>
                      <a:pt x="49267" y="175514"/>
                      <a:pt x="52346" y="172435"/>
                      <a:pt x="52346" y="169356"/>
                    </a:cubicBezTo>
                    <a:cubicBezTo>
                      <a:pt x="55426" y="163197"/>
                      <a:pt x="55426" y="157039"/>
                      <a:pt x="55426" y="144722"/>
                    </a:cubicBezTo>
                    <a:lnTo>
                      <a:pt x="55426" y="21554"/>
                    </a:lnTo>
                    <a:cubicBezTo>
                      <a:pt x="49267" y="21554"/>
                      <a:pt x="40030" y="21554"/>
                      <a:pt x="33871" y="21554"/>
                    </a:cubicBezTo>
                    <a:cubicBezTo>
                      <a:pt x="21554" y="21554"/>
                      <a:pt x="15396" y="21554"/>
                      <a:pt x="9238" y="24634"/>
                    </a:cubicBezTo>
                    <a:cubicBezTo>
                      <a:pt x="6158" y="24634"/>
                      <a:pt x="3079" y="27713"/>
                      <a:pt x="0" y="30792"/>
                    </a:cubicBezTo>
                    <a:lnTo>
                      <a:pt x="9238" y="0"/>
                    </a:lnTo>
                    <a:cubicBezTo>
                      <a:pt x="12317" y="0"/>
                      <a:pt x="15396" y="0"/>
                      <a:pt x="24634" y="3079"/>
                    </a:cubicBezTo>
                    <a:lnTo>
                      <a:pt x="126247" y="3079"/>
                    </a:lnTo>
                    <a:cubicBezTo>
                      <a:pt x="135484" y="3079"/>
                      <a:pt x="138564" y="3079"/>
                      <a:pt x="141643" y="0"/>
                    </a:cubicBezTo>
                    <a:lnTo>
                      <a:pt x="132405" y="30792"/>
                    </a:lnTo>
                    <a:cubicBezTo>
                      <a:pt x="129326" y="27713"/>
                      <a:pt x="129326" y="24634"/>
                      <a:pt x="126247" y="24634"/>
                    </a:cubicBezTo>
                    <a:cubicBezTo>
                      <a:pt x="123168" y="21554"/>
                      <a:pt x="117009" y="21554"/>
                      <a:pt x="107772" y="21554"/>
                    </a:cubicBezTo>
                    <a:cubicBezTo>
                      <a:pt x="107772" y="21554"/>
                      <a:pt x="98534" y="21554"/>
                      <a:pt x="83138" y="21554"/>
                    </a:cubicBezTo>
                  </a:path>
                </a:pathLst>
              </a:custGeom>
              <a:solidFill>
                <a:srgbClr val="FFFFFF"/>
              </a:solidFill>
              <a:ln w="30780" cap="flat">
                <a:noFill/>
                <a:prstDash val="solid"/>
                <a:miter/>
              </a:ln>
            </p:spPr>
            <p:txBody>
              <a:bodyPr rtlCol="0" anchor="ctr"/>
              <a:lstStyle/>
              <a:p>
                <a:endParaRPr lang="en-US" sz="8640"/>
              </a:p>
            </p:txBody>
          </p:sp>
          <p:sp>
            <p:nvSpPr>
              <p:cNvPr id="21" name="Freeform 20">
                <a:extLst>
                  <a:ext uri="{FF2B5EF4-FFF2-40B4-BE49-F238E27FC236}">
                    <a16:creationId xmlns:a16="http://schemas.microsoft.com/office/drawing/2014/main" id="{65FC868E-FE5F-CE11-7D2F-7F233CF4C7A7}"/>
                  </a:ext>
                </a:extLst>
              </p:cNvPr>
              <p:cNvSpPr/>
              <p:nvPr/>
            </p:nvSpPr>
            <p:spPr>
              <a:xfrm>
                <a:off x="5497250" y="8052692"/>
                <a:ext cx="163197" cy="175513"/>
              </a:xfrm>
              <a:custGeom>
                <a:avLst/>
                <a:gdLst>
                  <a:gd name="connsiteX0" fmla="*/ 98534 w 163197"/>
                  <a:gd name="connsiteY0" fmla="*/ 98534 h 175513"/>
                  <a:gd name="connsiteX1" fmla="*/ 98534 w 163197"/>
                  <a:gd name="connsiteY1" fmla="*/ 144722 h 175513"/>
                  <a:gd name="connsiteX2" fmla="*/ 101613 w 163197"/>
                  <a:gd name="connsiteY2" fmla="*/ 166276 h 175513"/>
                  <a:gd name="connsiteX3" fmla="*/ 110851 w 163197"/>
                  <a:gd name="connsiteY3" fmla="*/ 175514 h 175513"/>
                  <a:gd name="connsiteX4" fmla="*/ 58504 w 163197"/>
                  <a:gd name="connsiteY4" fmla="*/ 175514 h 175513"/>
                  <a:gd name="connsiteX5" fmla="*/ 67742 w 163197"/>
                  <a:gd name="connsiteY5" fmla="*/ 166276 h 175513"/>
                  <a:gd name="connsiteX6" fmla="*/ 70822 w 163197"/>
                  <a:gd name="connsiteY6" fmla="*/ 141643 h 175513"/>
                  <a:gd name="connsiteX7" fmla="*/ 70822 w 163197"/>
                  <a:gd name="connsiteY7" fmla="*/ 98534 h 175513"/>
                  <a:gd name="connsiteX8" fmla="*/ 24634 w 163197"/>
                  <a:gd name="connsiteY8" fmla="*/ 24634 h 175513"/>
                  <a:gd name="connsiteX9" fmla="*/ 12317 w 163197"/>
                  <a:gd name="connsiteY9" fmla="*/ 9238 h 175513"/>
                  <a:gd name="connsiteX10" fmla="*/ 0 w 163197"/>
                  <a:gd name="connsiteY10" fmla="*/ 0 h 175513"/>
                  <a:gd name="connsiteX11" fmla="*/ 27713 w 163197"/>
                  <a:gd name="connsiteY11" fmla="*/ 0 h 175513"/>
                  <a:gd name="connsiteX12" fmla="*/ 30792 w 163197"/>
                  <a:gd name="connsiteY12" fmla="*/ 0 h 175513"/>
                  <a:gd name="connsiteX13" fmla="*/ 40030 w 163197"/>
                  <a:gd name="connsiteY13" fmla="*/ 3079 h 175513"/>
                  <a:gd name="connsiteX14" fmla="*/ 49267 w 163197"/>
                  <a:gd name="connsiteY14" fmla="*/ 15396 h 175513"/>
                  <a:gd name="connsiteX15" fmla="*/ 89296 w 163197"/>
                  <a:gd name="connsiteY15" fmla="*/ 80059 h 175513"/>
                  <a:gd name="connsiteX16" fmla="*/ 123168 w 163197"/>
                  <a:gd name="connsiteY16" fmla="*/ 27713 h 175513"/>
                  <a:gd name="connsiteX17" fmla="*/ 129326 w 163197"/>
                  <a:gd name="connsiteY17" fmla="*/ 15396 h 175513"/>
                  <a:gd name="connsiteX18" fmla="*/ 123168 w 163197"/>
                  <a:gd name="connsiteY18" fmla="*/ 6158 h 175513"/>
                  <a:gd name="connsiteX19" fmla="*/ 117009 w 163197"/>
                  <a:gd name="connsiteY19" fmla="*/ 3079 h 175513"/>
                  <a:gd name="connsiteX20" fmla="*/ 163197 w 163197"/>
                  <a:gd name="connsiteY20" fmla="*/ 3079 h 175513"/>
                  <a:gd name="connsiteX21" fmla="*/ 98534 w 163197"/>
                  <a:gd name="connsiteY21" fmla="*/ 98534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197" h="175513">
                    <a:moveTo>
                      <a:pt x="98534" y="98534"/>
                    </a:moveTo>
                    <a:lnTo>
                      <a:pt x="98534" y="144722"/>
                    </a:lnTo>
                    <a:cubicBezTo>
                      <a:pt x="98534" y="153960"/>
                      <a:pt x="98534" y="160118"/>
                      <a:pt x="101613" y="166276"/>
                    </a:cubicBezTo>
                    <a:cubicBezTo>
                      <a:pt x="104692" y="169356"/>
                      <a:pt x="107772" y="172435"/>
                      <a:pt x="110851" y="175514"/>
                    </a:cubicBezTo>
                    <a:lnTo>
                      <a:pt x="58504" y="175514"/>
                    </a:lnTo>
                    <a:cubicBezTo>
                      <a:pt x="61584" y="172435"/>
                      <a:pt x="64663" y="169356"/>
                      <a:pt x="67742" y="166276"/>
                    </a:cubicBezTo>
                    <a:cubicBezTo>
                      <a:pt x="70822" y="160118"/>
                      <a:pt x="70822" y="153960"/>
                      <a:pt x="70822" y="141643"/>
                    </a:cubicBezTo>
                    <a:lnTo>
                      <a:pt x="70822" y="98534"/>
                    </a:lnTo>
                    <a:lnTo>
                      <a:pt x="24634" y="24634"/>
                    </a:lnTo>
                    <a:cubicBezTo>
                      <a:pt x="18475" y="15396"/>
                      <a:pt x="15396" y="12317"/>
                      <a:pt x="12317" y="9238"/>
                    </a:cubicBezTo>
                    <a:cubicBezTo>
                      <a:pt x="9238" y="6158"/>
                      <a:pt x="6158" y="3079"/>
                      <a:pt x="0" y="0"/>
                    </a:cubicBezTo>
                    <a:lnTo>
                      <a:pt x="27713" y="0"/>
                    </a:lnTo>
                    <a:cubicBezTo>
                      <a:pt x="27713" y="0"/>
                      <a:pt x="30792" y="0"/>
                      <a:pt x="30792" y="0"/>
                    </a:cubicBezTo>
                    <a:cubicBezTo>
                      <a:pt x="33871" y="0"/>
                      <a:pt x="36950" y="0"/>
                      <a:pt x="40030" y="3079"/>
                    </a:cubicBezTo>
                    <a:cubicBezTo>
                      <a:pt x="43109" y="3079"/>
                      <a:pt x="43109" y="9238"/>
                      <a:pt x="49267" y="15396"/>
                    </a:cubicBezTo>
                    <a:lnTo>
                      <a:pt x="89296" y="80059"/>
                    </a:lnTo>
                    <a:lnTo>
                      <a:pt x="123168" y="27713"/>
                    </a:lnTo>
                    <a:cubicBezTo>
                      <a:pt x="126247" y="21554"/>
                      <a:pt x="129326" y="18475"/>
                      <a:pt x="129326" y="15396"/>
                    </a:cubicBezTo>
                    <a:cubicBezTo>
                      <a:pt x="129326" y="12317"/>
                      <a:pt x="126247" y="9238"/>
                      <a:pt x="123168" y="6158"/>
                    </a:cubicBezTo>
                    <a:cubicBezTo>
                      <a:pt x="123168" y="6158"/>
                      <a:pt x="120088" y="3079"/>
                      <a:pt x="117009" y="3079"/>
                    </a:cubicBezTo>
                    <a:lnTo>
                      <a:pt x="163197" y="3079"/>
                    </a:lnTo>
                    <a:lnTo>
                      <a:pt x="98534" y="98534"/>
                    </a:lnTo>
                    <a:close/>
                  </a:path>
                </a:pathLst>
              </a:custGeom>
              <a:solidFill>
                <a:srgbClr val="FFFFFF"/>
              </a:solidFill>
              <a:ln w="30780" cap="flat">
                <a:noFill/>
                <a:prstDash val="solid"/>
                <a:miter/>
              </a:ln>
            </p:spPr>
            <p:txBody>
              <a:bodyPr rtlCol="0" anchor="ctr"/>
              <a:lstStyle/>
              <a:p>
                <a:endParaRPr lang="en-US" sz="8640"/>
              </a:p>
            </p:txBody>
          </p:sp>
          <p:sp>
            <p:nvSpPr>
              <p:cNvPr id="22" name="Freeform 21">
                <a:extLst>
                  <a:ext uri="{FF2B5EF4-FFF2-40B4-BE49-F238E27FC236}">
                    <a16:creationId xmlns:a16="http://schemas.microsoft.com/office/drawing/2014/main" id="{1F7873B9-AEAD-92DD-69E7-CE5CB39E73AA}"/>
                  </a:ext>
                </a:extLst>
              </p:cNvPr>
              <p:cNvSpPr/>
              <p:nvPr/>
            </p:nvSpPr>
            <p:spPr>
              <a:xfrm>
                <a:off x="6097692" y="8046534"/>
                <a:ext cx="193989" cy="187830"/>
              </a:xfrm>
              <a:custGeom>
                <a:avLst/>
                <a:gdLst>
                  <a:gd name="connsiteX0" fmla="*/ 98534 w 193989"/>
                  <a:gd name="connsiteY0" fmla="*/ 0 h 187830"/>
                  <a:gd name="connsiteX1" fmla="*/ 144722 w 193989"/>
                  <a:gd name="connsiteY1" fmla="*/ 12317 h 187830"/>
                  <a:gd name="connsiteX2" fmla="*/ 184752 w 193989"/>
                  <a:gd name="connsiteY2" fmla="*/ 52346 h 187830"/>
                  <a:gd name="connsiteX3" fmla="*/ 193989 w 193989"/>
                  <a:gd name="connsiteY3" fmla="*/ 92376 h 187830"/>
                  <a:gd name="connsiteX4" fmla="*/ 175514 w 193989"/>
                  <a:gd name="connsiteY4" fmla="*/ 144722 h 187830"/>
                  <a:gd name="connsiteX5" fmla="*/ 135484 w 193989"/>
                  <a:gd name="connsiteY5" fmla="*/ 178593 h 187830"/>
                  <a:gd name="connsiteX6" fmla="*/ 95455 w 193989"/>
                  <a:gd name="connsiteY6" fmla="*/ 187831 h 187830"/>
                  <a:gd name="connsiteX7" fmla="*/ 33871 w 193989"/>
                  <a:gd name="connsiteY7" fmla="*/ 169356 h 187830"/>
                  <a:gd name="connsiteX8" fmla="*/ 6158 w 193989"/>
                  <a:gd name="connsiteY8" fmla="*/ 132405 h 187830"/>
                  <a:gd name="connsiteX9" fmla="*/ 0 w 193989"/>
                  <a:gd name="connsiteY9" fmla="*/ 95455 h 187830"/>
                  <a:gd name="connsiteX10" fmla="*/ 15396 w 193989"/>
                  <a:gd name="connsiteY10" fmla="*/ 46188 h 187830"/>
                  <a:gd name="connsiteX11" fmla="*/ 55426 w 193989"/>
                  <a:gd name="connsiteY11" fmla="*/ 12317 h 187830"/>
                  <a:gd name="connsiteX12" fmla="*/ 98534 w 193989"/>
                  <a:gd name="connsiteY12" fmla="*/ 0 h 187830"/>
                  <a:gd name="connsiteX13" fmla="*/ 95455 w 193989"/>
                  <a:gd name="connsiteY13" fmla="*/ 18475 h 187830"/>
                  <a:gd name="connsiteX14" fmla="*/ 58504 w 193989"/>
                  <a:gd name="connsiteY14" fmla="*/ 27713 h 187830"/>
                  <a:gd name="connsiteX15" fmla="*/ 33871 w 193989"/>
                  <a:gd name="connsiteY15" fmla="*/ 55425 h 187830"/>
                  <a:gd name="connsiteX16" fmla="*/ 27713 w 193989"/>
                  <a:gd name="connsiteY16" fmla="*/ 86217 h 187830"/>
                  <a:gd name="connsiteX17" fmla="*/ 40030 w 193989"/>
                  <a:gd name="connsiteY17" fmla="*/ 129326 h 187830"/>
                  <a:gd name="connsiteX18" fmla="*/ 98534 w 193989"/>
                  <a:gd name="connsiteY18" fmla="*/ 163197 h 187830"/>
                  <a:gd name="connsiteX19" fmla="*/ 150880 w 193989"/>
                  <a:gd name="connsiteY19" fmla="*/ 141643 h 187830"/>
                  <a:gd name="connsiteX20" fmla="*/ 166276 w 193989"/>
                  <a:gd name="connsiteY20" fmla="*/ 92376 h 187830"/>
                  <a:gd name="connsiteX21" fmla="*/ 147801 w 193989"/>
                  <a:gd name="connsiteY21" fmla="*/ 40029 h 187830"/>
                  <a:gd name="connsiteX22" fmla="*/ 95455 w 193989"/>
                  <a:gd name="connsiteY22" fmla="*/ 18475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3989" h="187830">
                    <a:moveTo>
                      <a:pt x="98534" y="0"/>
                    </a:moveTo>
                    <a:cubicBezTo>
                      <a:pt x="113930" y="0"/>
                      <a:pt x="129326" y="3079"/>
                      <a:pt x="144722" y="12317"/>
                    </a:cubicBezTo>
                    <a:cubicBezTo>
                      <a:pt x="163197" y="21554"/>
                      <a:pt x="175514" y="33871"/>
                      <a:pt x="184752" y="52346"/>
                    </a:cubicBezTo>
                    <a:cubicBezTo>
                      <a:pt x="190910" y="64663"/>
                      <a:pt x="193989" y="80059"/>
                      <a:pt x="193989" y="92376"/>
                    </a:cubicBezTo>
                    <a:cubicBezTo>
                      <a:pt x="193989" y="110851"/>
                      <a:pt x="187831" y="129326"/>
                      <a:pt x="175514" y="144722"/>
                    </a:cubicBezTo>
                    <a:cubicBezTo>
                      <a:pt x="166276" y="160118"/>
                      <a:pt x="150880" y="169356"/>
                      <a:pt x="135484" y="178593"/>
                    </a:cubicBezTo>
                    <a:cubicBezTo>
                      <a:pt x="123168" y="184752"/>
                      <a:pt x="107772" y="187831"/>
                      <a:pt x="95455" y="187831"/>
                    </a:cubicBezTo>
                    <a:cubicBezTo>
                      <a:pt x="70822" y="187831"/>
                      <a:pt x="52346" y="181672"/>
                      <a:pt x="33871" y="169356"/>
                    </a:cubicBezTo>
                    <a:cubicBezTo>
                      <a:pt x="21554" y="160118"/>
                      <a:pt x="12317" y="147801"/>
                      <a:pt x="6158" y="132405"/>
                    </a:cubicBezTo>
                    <a:cubicBezTo>
                      <a:pt x="0" y="120088"/>
                      <a:pt x="0" y="107772"/>
                      <a:pt x="0" y="95455"/>
                    </a:cubicBezTo>
                    <a:cubicBezTo>
                      <a:pt x="0" y="76980"/>
                      <a:pt x="6158" y="61584"/>
                      <a:pt x="15396" y="46188"/>
                    </a:cubicBezTo>
                    <a:cubicBezTo>
                      <a:pt x="24634" y="30792"/>
                      <a:pt x="36950" y="21554"/>
                      <a:pt x="55426" y="12317"/>
                    </a:cubicBezTo>
                    <a:cubicBezTo>
                      <a:pt x="67742" y="3079"/>
                      <a:pt x="83138" y="0"/>
                      <a:pt x="98534" y="0"/>
                    </a:cubicBezTo>
                    <a:close/>
                    <a:moveTo>
                      <a:pt x="95455" y="18475"/>
                    </a:moveTo>
                    <a:cubicBezTo>
                      <a:pt x="83138" y="18475"/>
                      <a:pt x="70822" y="21554"/>
                      <a:pt x="58504" y="27713"/>
                    </a:cubicBezTo>
                    <a:cubicBezTo>
                      <a:pt x="49267" y="33871"/>
                      <a:pt x="40030" y="43109"/>
                      <a:pt x="33871" y="55425"/>
                    </a:cubicBezTo>
                    <a:cubicBezTo>
                      <a:pt x="30792" y="64663"/>
                      <a:pt x="27713" y="76980"/>
                      <a:pt x="27713" y="86217"/>
                    </a:cubicBezTo>
                    <a:cubicBezTo>
                      <a:pt x="27713" y="101613"/>
                      <a:pt x="30792" y="113930"/>
                      <a:pt x="40030" y="129326"/>
                    </a:cubicBezTo>
                    <a:cubicBezTo>
                      <a:pt x="52346" y="153960"/>
                      <a:pt x="70822" y="163197"/>
                      <a:pt x="98534" y="163197"/>
                    </a:cubicBezTo>
                    <a:cubicBezTo>
                      <a:pt x="120088" y="163197"/>
                      <a:pt x="138564" y="157039"/>
                      <a:pt x="150880" y="141643"/>
                    </a:cubicBezTo>
                    <a:cubicBezTo>
                      <a:pt x="163197" y="129326"/>
                      <a:pt x="166276" y="113930"/>
                      <a:pt x="166276" y="92376"/>
                    </a:cubicBezTo>
                    <a:cubicBezTo>
                      <a:pt x="166276" y="70821"/>
                      <a:pt x="160118" y="52346"/>
                      <a:pt x="147801" y="40029"/>
                    </a:cubicBezTo>
                    <a:cubicBezTo>
                      <a:pt x="132405" y="27713"/>
                      <a:pt x="117009" y="18475"/>
                      <a:pt x="95455" y="18475"/>
                    </a:cubicBezTo>
                    <a:close/>
                  </a:path>
                </a:pathLst>
              </a:custGeom>
              <a:solidFill>
                <a:srgbClr val="FFFFFF"/>
              </a:solidFill>
              <a:ln w="30780" cap="flat">
                <a:noFill/>
                <a:prstDash val="solid"/>
                <a:miter/>
              </a:ln>
            </p:spPr>
            <p:txBody>
              <a:bodyPr rtlCol="0" anchor="ctr"/>
              <a:lstStyle/>
              <a:p>
                <a:endParaRPr lang="en-US" sz="8640"/>
              </a:p>
            </p:txBody>
          </p:sp>
          <p:sp>
            <p:nvSpPr>
              <p:cNvPr id="23" name="Freeform 22">
                <a:extLst>
                  <a:ext uri="{FF2B5EF4-FFF2-40B4-BE49-F238E27FC236}">
                    <a16:creationId xmlns:a16="http://schemas.microsoft.com/office/drawing/2014/main" id="{A840FB4C-BCB7-A7C9-490A-EE9B3A7F7C41}"/>
                  </a:ext>
                </a:extLst>
              </p:cNvPr>
              <p:cNvSpPr/>
              <p:nvPr/>
            </p:nvSpPr>
            <p:spPr>
              <a:xfrm>
                <a:off x="6488750" y="8049613"/>
                <a:ext cx="98534" cy="178593"/>
              </a:xfrm>
              <a:custGeom>
                <a:avLst/>
                <a:gdLst>
                  <a:gd name="connsiteX0" fmla="*/ 40030 w 98534"/>
                  <a:gd name="connsiteY0" fmla="*/ 92376 h 178593"/>
                  <a:gd name="connsiteX1" fmla="*/ 40030 w 98534"/>
                  <a:gd name="connsiteY1" fmla="*/ 144722 h 178593"/>
                  <a:gd name="connsiteX2" fmla="*/ 43109 w 98534"/>
                  <a:gd name="connsiteY2" fmla="*/ 169356 h 178593"/>
                  <a:gd name="connsiteX3" fmla="*/ 52346 w 98534"/>
                  <a:gd name="connsiteY3" fmla="*/ 178593 h 178593"/>
                  <a:gd name="connsiteX4" fmla="*/ 0 w 98534"/>
                  <a:gd name="connsiteY4" fmla="*/ 178593 h 178593"/>
                  <a:gd name="connsiteX5" fmla="*/ 9238 w 98534"/>
                  <a:gd name="connsiteY5" fmla="*/ 169356 h 178593"/>
                  <a:gd name="connsiteX6" fmla="*/ 12317 w 98534"/>
                  <a:gd name="connsiteY6" fmla="*/ 144722 h 178593"/>
                  <a:gd name="connsiteX7" fmla="*/ 12317 w 98534"/>
                  <a:gd name="connsiteY7" fmla="*/ 36950 h 178593"/>
                  <a:gd name="connsiteX8" fmla="*/ 9238 w 98534"/>
                  <a:gd name="connsiteY8" fmla="*/ 12317 h 178593"/>
                  <a:gd name="connsiteX9" fmla="*/ 0 w 98534"/>
                  <a:gd name="connsiteY9" fmla="*/ 3079 h 178593"/>
                  <a:gd name="connsiteX10" fmla="*/ 89297 w 98534"/>
                  <a:gd name="connsiteY10" fmla="*/ 3079 h 178593"/>
                  <a:gd name="connsiteX11" fmla="*/ 98534 w 98534"/>
                  <a:gd name="connsiteY11" fmla="*/ 0 h 178593"/>
                  <a:gd name="connsiteX12" fmla="*/ 98534 w 98534"/>
                  <a:gd name="connsiteY12" fmla="*/ 30792 h 178593"/>
                  <a:gd name="connsiteX13" fmla="*/ 86218 w 98534"/>
                  <a:gd name="connsiteY13" fmla="*/ 21554 h 178593"/>
                  <a:gd name="connsiteX14" fmla="*/ 64663 w 98534"/>
                  <a:gd name="connsiteY14" fmla="*/ 18475 h 178593"/>
                  <a:gd name="connsiteX15" fmla="*/ 36950 w 98534"/>
                  <a:gd name="connsiteY15" fmla="*/ 21554 h 178593"/>
                  <a:gd name="connsiteX16" fmla="*/ 36950 w 98534"/>
                  <a:gd name="connsiteY16" fmla="*/ 70822 h 178593"/>
                  <a:gd name="connsiteX17" fmla="*/ 73901 w 98534"/>
                  <a:gd name="connsiteY17" fmla="*/ 70822 h 178593"/>
                  <a:gd name="connsiteX18" fmla="*/ 83138 w 98534"/>
                  <a:gd name="connsiteY18" fmla="*/ 67742 h 178593"/>
                  <a:gd name="connsiteX19" fmla="*/ 83138 w 98534"/>
                  <a:gd name="connsiteY19" fmla="*/ 95455 h 178593"/>
                  <a:gd name="connsiteX20" fmla="*/ 76980 w 98534"/>
                  <a:gd name="connsiteY20" fmla="*/ 89297 h 178593"/>
                  <a:gd name="connsiteX21" fmla="*/ 61584 w 98534"/>
                  <a:gd name="connsiteY21" fmla="*/ 86218 h 178593"/>
                  <a:gd name="connsiteX22" fmla="*/ 40030 w 98534"/>
                  <a:gd name="connsiteY22"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534" h="178593">
                    <a:moveTo>
                      <a:pt x="40030" y="92376"/>
                    </a:moveTo>
                    <a:lnTo>
                      <a:pt x="40030" y="144722"/>
                    </a:lnTo>
                    <a:cubicBezTo>
                      <a:pt x="40030" y="157039"/>
                      <a:pt x="40030" y="166277"/>
                      <a:pt x="43109" y="169356"/>
                    </a:cubicBezTo>
                    <a:cubicBezTo>
                      <a:pt x="46188" y="172435"/>
                      <a:pt x="49267" y="175514"/>
                      <a:pt x="52346" y="178593"/>
                    </a:cubicBezTo>
                    <a:lnTo>
                      <a:pt x="0" y="178593"/>
                    </a:lnTo>
                    <a:cubicBezTo>
                      <a:pt x="6158" y="175514"/>
                      <a:pt x="9238" y="172435"/>
                      <a:pt x="9238" y="169356"/>
                    </a:cubicBezTo>
                    <a:cubicBezTo>
                      <a:pt x="12317" y="163197"/>
                      <a:pt x="12317" y="157039"/>
                      <a:pt x="12317" y="144722"/>
                    </a:cubicBezTo>
                    <a:lnTo>
                      <a:pt x="12317" y="36950"/>
                    </a:lnTo>
                    <a:cubicBezTo>
                      <a:pt x="12317" y="24634"/>
                      <a:pt x="12317" y="15396"/>
                      <a:pt x="9238" y="12317"/>
                    </a:cubicBezTo>
                    <a:cubicBezTo>
                      <a:pt x="6158" y="9238"/>
                      <a:pt x="3079" y="6158"/>
                      <a:pt x="0" y="3079"/>
                    </a:cubicBezTo>
                    <a:lnTo>
                      <a:pt x="89297" y="3079"/>
                    </a:lnTo>
                    <a:cubicBezTo>
                      <a:pt x="92376" y="3079"/>
                      <a:pt x="95455" y="3079"/>
                      <a:pt x="98534" y="0"/>
                    </a:cubicBezTo>
                    <a:lnTo>
                      <a:pt x="98534" y="30792"/>
                    </a:lnTo>
                    <a:cubicBezTo>
                      <a:pt x="95455" y="27713"/>
                      <a:pt x="89297" y="24634"/>
                      <a:pt x="86218"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40030" y="86218"/>
                    </a:lnTo>
                    <a:close/>
                  </a:path>
                </a:pathLst>
              </a:custGeom>
              <a:solidFill>
                <a:srgbClr val="FFFFFF"/>
              </a:solidFill>
              <a:ln w="30780" cap="flat">
                <a:noFill/>
                <a:prstDash val="solid"/>
                <a:miter/>
              </a:ln>
            </p:spPr>
            <p:txBody>
              <a:bodyPr rtlCol="0" anchor="ctr"/>
              <a:lstStyle/>
              <a:p>
                <a:endParaRPr lang="en-US" sz="8640"/>
              </a:p>
            </p:txBody>
          </p:sp>
        </p:grpSp>
        <p:sp>
          <p:nvSpPr>
            <p:cNvPr id="10" name="Freeform 9">
              <a:extLst>
                <a:ext uri="{FF2B5EF4-FFF2-40B4-BE49-F238E27FC236}">
                  <a16:creationId xmlns:a16="http://schemas.microsoft.com/office/drawing/2014/main" id="{BE0D6164-1201-1572-AD26-57CA975B0D88}"/>
                </a:ext>
              </a:extLst>
            </p:cNvPr>
            <p:cNvSpPr/>
            <p:nvPr/>
          </p:nvSpPr>
          <p:spPr>
            <a:xfrm>
              <a:off x="6270128" y="7769406"/>
              <a:ext cx="86217" cy="86217"/>
            </a:xfrm>
            <a:custGeom>
              <a:avLst/>
              <a:gdLst>
                <a:gd name="connsiteX0" fmla="*/ 43109 w 86217"/>
                <a:gd name="connsiteY0" fmla="*/ 0 h 86217"/>
                <a:gd name="connsiteX1" fmla="*/ 86217 w 86217"/>
                <a:gd name="connsiteY1" fmla="*/ 43109 h 86217"/>
                <a:gd name="connsiteX2" fmla="*/ 43109 w 86217"/>
                <a:gd name="connsiteY2" fmla="*/ 86217 h 86217"/>
                <a:gd name="connsiteX3" fmla="*/ 0 w 86217"/>
                <a:gd name="connsiteY3" fmla="*/ 43109 h 86217"/>
                <a:gd name="connsiteX4" fmla="*/ 43109 w 86217"/>
                <a:gd name="connsiteY4" fmla="*/ 0 h 86217"/>
                <a:gd name="connsiteX5" fmla="*/ 43109 w 86217"/>
                <a:gd name="connsiteY5" fmla="*/ 0 h 86217"/>
                <a:gd name="connsiteX6" fmla="*/ 43109 w 86217"/>
                <a:gd name="connsiteY6" fmla="*/ 6159 h 86217"/>
                <a:gd name="connsiteX7" fmla="*/ 9237 w 86217"/>
                <a:gd name="connsiteY7" fmla="*/ 43109 h 86217"/>
                <a:gd name="connsiteX8" fmla="*/ 43109 w 86217"/>
                <a:gd name="connsiteY8" fmla="*/ 80059 h 86217"/>
                <a:gd name="connsiteX9" fmla="*/ 76980 w 86217"/>
                <a:gd name="connsiteY9" fmla="*/ 43109 h 86217"/>
                <a:gd name="connsiteX10" fmla="*/ 43109 w 86217"/>
                <a:gd name="connsiteY10" fmla="*/ 6159 h 86217"/>
                <a:gd name="connsiteX11" fmla="*/ 43109 w 86217"/>
                <a:gd name="connsiteY11" fmla="*/ 6159 h 86217"/>
                <a:gd name="connsiteX12" fmla="*/ 33871 w 86217"/>
                <a:gd name="connsiteY12" fmla="*/ 67742 h 86217"/>
                <a:gd name="connsiteX13" fmla="*/ 27713 w 86217"/>
                <a:gd name="connsiteY13" fmla="*/ 67742 h 86217"/>
                <a:gd name="connsiteX14" fmla="*/ 27713 w 86217"/>
                <a:gd name="connsiteY14" fmla="*/ 18475 h 86217"/>
                <a:gd name="connsiteX15" fmla="*/ 40029 w 86217"/>
                <a:gd name="connsiteY15" fmla="*/ 18475 h 86217"/>
                <a:gd name="connsiteX16" fmla="*/ 55425 w 86217"/>
                <a:gd name="connsiteY16" fmla="*/ 21554 h 86217"/>
                <a:gd name="connsiteX17" fmla="*/ 58504 w 86217"/>
                <a:gd name="connsiteY17" fmla="*/ 30792 h 86217"/>
                <a:gd name="connsiteX18" fmla="*/ 49267 w 86217"/>
                <a:gd name="connsiteY18" fmla="*/ 43109 h 86217"/>
                <a:gd name="connsiteX19" fmla="*/ 49267 w 86217"/>
                <a:gd name="connsiteY19" fmla="*/ 43109 h 86217"/>
                <a:gd name="connsiteX20" fmla="*/ 58504 w 86217"/>
                <a:gd name="connsiteY20" fmla="*/ 55426 h 86217"/>
                <a:gd name="connsiteX21" fmla="*/ 61584 w 86217"/>
                <a:gd name="connsiteY21" fmla="*/ 67742 h 86217"/>
                <a:gd name="connsiteX22" fmla="*/ 52346 w 86217"/>
                <a:gd name="connsiteY22" fmla="*/ 67742 h 86217"/>
                <a:gd name="connsiteX23" fmla="*/ 49267 w 86217"/>
                <a:gd name="connsiteY23" fmla="*/ 55426 h 86217"/>
                <a:gd name="connsiteX24" fmla="*/ 40029 w 86217"/>
                <a:gd name="connsiteY24" fmla="*/ 46188 h 86217"/>
                <a:gd name="connsiteX25" fmla="*/ 33871 w 86217"/>
                <a:gd name="connsiteY25" fmla="*/ 46188 h 86217"/>
                <a:gd name="connsiteX26" fmla="*/ 33871 w 86217"/>
                <a:gd name="connsiteY26" fmla="*/ 67742 h 86217"/>
                <a:gd name="connsiteX27" fmla="*/ 33871 w 86217"/>
                <a:gd name="connsiteY27" fmla="*/ 43109 h 86217"/>
                <a:gd name="connsiteX28" fmla="*/ 40029 w 86217"/>
                <a:gd name="connsiteY28" fmla="*/ 43109 h 86217"/>
                <a:gd name="connsiteX29" fmla="*/ 52346 w 86217"/>
                <a:gd name="connsiteY29" fmla="*/ 33871 h 86217"/>
                <a:gd name="connsiteX30" fmla="*/ 40029 w 86217"/>
                <a:gd name="connsiteY30" fmla="*/ 24634 h 86217"/>
                <a:gd name="connsiteX31" fmla="*/ 33871 w 86217"/>
                <a:gd name="connsiteY31" fmla="*/ 24634 h 86217"/>
                <a:gd name="connsiteX32" fmla="*/ 33871 w 86217"/>
                <a:gd name="connsiteY32" fmla="*/ 43109 h 8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217" h="86217">
                  <a:moveTo>
                    <a:pt x="43109" y="0"/>
                  </a:moveTo>
                  <a:cubicBezTo>
                    <a:pt x="67742" y="0"/>
                    <a:pt x="86217" y="18475"/>
                    <a:pt x="86217" y="43109"/>
                  </a:cubicBezTo>
                  <a:cubicBezTo>
                    <a:pt x="86217" y="67742"/>
                    <a:pt x="67742" y="86217"/>
                    <a:pt x="43109" y="86217"/>
                  </a:cubicBezTo>
                  <a:cubicBezTo>
                    <a:pt x="18475" y="86217"/>
                    <a:pt x="0" y="67742"/>
                    <a:pt x="0" y="43109"/>
                  </a:cubicBezTo>
                  <a:cubicBezTo>
                    <a:pt x="0" y="18475"/>
                    <a:pt x="18475" y="0"/>
                    <a:pt x="43109" y="0"/>
                  </a:cubicBezTo>
                  <a:lnTo>
                    <a:pt x="43109" y="0"/>
                  </a:lnTo>
                  <a:close/>
                  <a:moveTo>
                    <a:pt x="43109" y="6159"/>
                  </a:moveTo>
                  <a:cubicBezTo>
                    <a:pt x="24633" y="6159"/>
                    <a:pt x="9237" y="21554"/>
                    <a:pt x="9237" y="43109"/>
                  </a:cubicBezTo>
                  <a:cubicBezTo>
                    <a:pt x="9237" y="64663"/>
                    <a:pt x="24633" y="80059"/>
                    <a:pt x="43109" y="80059"/>
                  </a:cubicBezTo>
                  <a:cubicBezTo>
                    <a:pt x="61584" y="80059"/>
                    <a:pt x="76980" y="64663"/>
                    <a:pt x="76980" y="43109"/>
                  </a:cubicBezTo>
                  <a:cubicBezTo>
                    <a:pt x="76980" y="24634"/>
                    <a:pt x="61584" y="6159"/>
                    <a:pt x="43109" y="6159"/>
                  </a:cubicBezTo>
                  <a:lnTo>
                    <a:pt x="43109" y="6159"/>
                  </a:lnTo>
                  <a:close/>
                  <a:moveTo>
                    <a:pt x="33871" y="67742"/>
                  </a:moveTo>
                  <a:lnTo>
                    <a:pt x="27713" y="67742"/>
                  </a:lnTo>
                  <a:lnTo>
                    <a:pt x="27713" y="18475"/>
                  </a:lnTo>
                  <a:cubicBezTo>
                    <a:pt x="30792" y="18475"/>
                    <a:pt x="36950" y="18475"/>
                    <a:pt x="40029" y="18475"/>
                  </a:cubicBezTo>
                  <a:cubicBezTo>
                    <a:pt x="46188" y="18475"/>
                    <a:pt x="52346" y="21554"/>
                    <a:pt x="55425" y="21554"/>
                  </a:cubicBezTo>
                  <a:cubicBezTo>
                    <a:pt x="58504" y="24634"/>
                    <a:pt x="58504" y="27713"/>
                    <a:pt x="58504" y="30792"/>
                  </a:cubicBezTo>
                  <a:cubicBezTo>
                    <a:pt x="58504" y="36950"/>
                    <a:pt x="55425" y="40030"/>
                    <a:pt x="49267" y="43109"/>
                  </a:cubicBezTo>
                  <a:lnTo>
                    <a:pt x="49267" y="43109"/>
                  </a:lnTo>
                  <a:cubicBezTo>
                    <a:pt x="52346" y="43109"/>
                    <a:pt x="55425" y="49267"/>
                    <a:pt x="58504" y="55426"/>
                  </a:cubicBezTo>
                  <a:cubicBezTo>
                    <a:pt x="58504" y="61584"/>
                    <a:pt x="61584" y="64663"/>
                    <a:pt x="61584" y="67742"/>
                  </a:cubicBezTo>
                  <a:lnTo>
                    <a:pt x="52346" y="67742"/>
                  </a:lnTo>
                  <a:cubicBezTo>
                    <a:pt x="52346" y="64663"/>
                    <a:pt x="49267" y="61584"/>
                    <a:pt x="49267" y="55426"/>
                  </a:cubicBezTo>
                  <a:cubicBezTo>
                    <a:pt x="49267" y="49267"/>
                    <a:pt x="46188" y="46188"/>
                    <a:pt x="40029" y="46188"/>
                  </a:cubicBezTo>
                  <a:lnTo>
                    <a:pt x="33871" y="46188"/>
                  </a:lnTo>
                  <a:lnTo>
                    <a:pt x="33871" y="67742"/>
                  </a:lnTo>
                  <a:close/>
                  <a:moveTo>
                    <a:pt x="33871" y="43109"/>
                  </a:moveTo>
                  <a:lnTo>
                    <a:pt x="40029" y="43109"/>
                  </a:lnTo>
                  <a:cubicBezTo>
                    <a:pt x="46188" y="43109"/>
                    <a:pt x="52346" y="40030"/>
                    <a:pt x="52346" y="33871"/>
                  </a:cubicBezTo>
                  <a:cubicBezTo>
                    <a:pt x="52346" y="30792"/>
                    <a:pt x="49267" y="24634"/>
                    <a:pt x="40029" y="24634"/>
                  </a:cubicBezTo>
                  <a:cubicBezTo>
                    <a:pt x="36950" y="24634"/>
                    <a:pt x="36950" y="24634"/>
                    <a:pt x="33871" y="24634"/>
                  </a:cubicBezTo>
                  <a:lnTo>
                    <a:pt x="33871" y="43109"/>
                  </a:lnTo>
                  <a:close/>
                </a:path>
              </a:pathLst>
            </a:custGeom>
            <a:solidFill>
              <a:srgbClr val="FFFFFF"/>
            </a:solidFill>
            <a:ln w="30780" cap="flat">
              <a:noFill/>
              <a:prstDash val="solid"/>
              <a:miter/>
            </a:ln>
          </p:spPr>
          <p:txBody>
            <a:bodyPr rtlCol="0" anchor="ctr"/>
            <a:lstStyle/>
            <a:p>
              <a:endParaRPr lang="en-US" sz="8640"/>
            </a:p>
          </p:txBody>
        </p:sp>
        <p:sp>
          <p:nvSpPr>
            <p:cNvPr id="11" name="Freeform 10">
              <a:extLst>
                <a:ext uri="{FF2B5EF4-FFF2-40B4-BE49-F238E27FC236}">
                  <a16:creationId xmlns:a16="http://schemas.microsoft.com/office/drawing/2014/main" id="{92E3530D-FFB8-8507-ED7E-7C05BFAFF721}"/>
                </a:ext>
              </a:extLst>
            </p:cNvPr>
            <p:cNvSpPr/>
            <p:nvPr/>
          </p:nvSpPr>
          <p:spPr>
            <a:xfrm>
              <a:off x="6821303" y="8668531"/>
              <a:ext cx="80059" cy="80058"/>
            </a:xfrm>
            <a:custGeom>
              <a:avLst/>
              <a:gdLst>
                <a:gd name="connsiteX0" fmla="*/ 40030 w 80059"/>
                <a:gd name="connsiteY0" fmla="*/ 0 h 80058"/>
                <a:gd name="connsiteX1" fmla="*/ 80059 w 80059"/>
                <a:gd name="connsiteY1" fmla="*/ 40030 h 80058"/>
                <a:gd name="connsiteX2" fmla="*/ 40030 w 80059"/>
                <a:gd name="connsiteY2" fmla="*/ 80059 h 80058"/>
                <a:gd name="connsiteX3" fmla="*/ 0 w 80059"/>
                <a:gd name="connsiteY3" fmla="*/ 40030 h 80058"/>
                <a:gd name="connsiteX4" fmla="*/ 40030 w 80059"/>
                <a:gd name="connsiteY4" fmla="*/ 0 h 80058"/>
                <a:gd name="connsiteX5" fmla="*/ 40030 w 80059"/>
                <a:gd name="connsiteY5" fmla="*/ 0 h 80058"/>
                <a:gd name="connsiteX6" fmla="*/ 40030 w 80059"/>
                <a:gd name="connsiteY6" fmla="*/ 6158 h 80058"/>
                <a:gd name="connsiteX7" fmla="*/ 9238 w 80059"/>
                <a:gd name="connsiteY7" fmla="*/ 40030 h 80058"/>
                <a:gd name="connsiteX8" fmla="*/ 40030 w 80059"/>
                <a:gd name="connsiteY8" fmla="*/ 73900 h 80058"/>
                <a:gd name="connsiteX9" fmla="*/ 70822 w 80059"/>
                <a:gd name="connsiteY9" fmla="*/ 40030 h 80058"/>
                <a:gd name="connsiteX10" fmla="*/ 40030 w 80059"/>
                <a:gd name="connsiteY10" fmla="*/ 6158 h 80058"/>
                <a:gd name="connsiteX11" fmla="*/ 40030 w 80059"/>
                <a:gd name="connsiteY11" fmla="*/ 6158 h 80058"/>
                <a:gd name="connsiteX12" fmla="*/ 33871 w 80059"/>
                <a:gd name="connsiteY12" fmla="*/ 64663 h 80058"/>
                <a:gd name="connsiteX13" fmla="*/ 27713 w 80059"/>
                <a:gd name="connsiteY13" fmla="*/ 64663 h 80058"/>
                <a:gd name="connsiteX14" fmla="*/ 27713 w 80059"/>
                <a:gd name="connsiteY14" fmla="*/ 18475 h 80058"/>
                <a:gd name="connsiteX15" fmla="*/ 40030 w 80059"/>
                <a:gd name="connsiteY15" fmla="*/ 18475 h 80058"/>
                <a:gd name="connsiteX16" fmla="*/ 55426 w 80059"/>
                <a:gd name="connsiteY16" fmla="*/ 21554 h 80058"/>
                <a:gd name="connsiteX17" fmla="*/ 58504 w 80059"/>
                <a:gd name="connsiteY17" fmla="*/ 30792 h 80058"/>
                <a:gd name="connsiteX18" fmla="*/ 49267 w 80059"/>
                <a:gd name="connsiteY18" fmla="*/ 43109 h 80058"/>
                <a:gd name="connsiteX19" fmla="*/ 49267 w 80059"/>
                <a:gd name="connsiteY19" fmla="*/ 43109 h 80058"/>
                <a:gd name="connsiteX20" fmla="*/ 55426 w 80059"/>
                <a:gd name="connsiteY20" fmla="*/ 55426 h 80058"/>
                <a:gd name="connsiteX21" fmla="*/ 58504 w 80059"/>
                <a:gd name="connsiteY21" fmla="*/ 67742 h 80058"/>
                <a:gd name="connsiteX22" fmla="*/ 52346 w 80059"/>
                <a:gd name="connsiteY22" fmla="*/ 67742 h 80058"/>
                <a:gd name="connsiteX23" fmla="*/ 49267 w 80059"/>
                <a:gd name="connsiteY23" fmla="*/ 55426 h 80058"/>
                <a:gd name="connsiteX24" fmla="*/ 40030 w 80059"/>
                <a:gd name="connsiteY24" fmla="*/ 46188 h 80058"/>
                <a:gd name="connsiteX25" fmla="*/ 33871 w 80059"/>
                <a:gd name="connsiteY25" fmla="*/ 46188 h 80058"/>
                <a:gd name="connsiteX26" fmla="*/ 33871 w 80059"/>
                <a:gd name="connsiteY26" fmla="*/ 64663 h 80058"/>
                <a:gd name="connsiteX27" fmla="*/ 33871 w 80059"/>
                <a:gd name="connsiteY27" fmla="*/ 40030 h 80058"/>
                <a:gd name="connsiteX28" fmla="*/ 40030 w 80059"/>
                <a:gd name="connsiteY28" fmla="*/ 40030 h 80058"/>
                <a:gd name="connsiteX29" fmla="*/ 52346 w 80059"/>
                <a:gd name="connsiteY29" fmla="*/ 33871 h 80058"/>
                <a:gd name="connsiteX30" fmla="*/ 40030 w 80059"/>
                <a:gd name="connsiteY30" fmla="*/ 24634 h 80058"/>
                <a:gd name="connsiteX31" fmla="*/ 33871 w 80059"/>
                <a:gd name="connsiteY31" fmla="*/ 24634 h 80058"/>
                <a:gd name="connsiteX32" fmla="*/ 33871 w 80059"/>
                <a:gd name="connsiteY32" fmla="*/ 40030 h 8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59" h="80058">
                  <a:moveTo>
                    <a:pt x="40030" y="0"/>
                  </a:moveTo>
                  <a:cubicBezTo>
                    <a:pt x="61584" y="0"/>
                    <a:pt x="80059" y="18475"/>
                    <a:pt x="80059" y="40030"/>
                  </a:cubicBezTo>
                  <a:cubicBezTo>
                    <a:pt x="80059" y="61584"/>
                    <a:pt x="61584" y="80059"/>
                    <a:pt x="40030" y="80059"/>
                  </a:cubicBezTo>
                  <a:cubicBezTo>
                    <a:pt x="18475" y="80059"/>
                    <a:pt x="0" y="61584"/>
                    <a:pt x="0" y="40030"/>
                  </a:cubicBezTo>
                  <a:cubicBezTo>
                    <a:pt x="0" y="18475"/>
                    <a:pt x="18475" y="0"/>
                    <a:pt x="40030" y="0"/>
                  </a:cubicBezTo>
                  <a:lnTo>
                    <a:pt x="40030" y="0"/>
                  </a:lnTo>
                  <a:close/>
                  <a:moveTo>
                    <a:pt x="40030" y="6158"/>
                  </a:moveTo>
                  <a:cubicBezTo>
                    <a:pt x="21554" y="6158"/>
                    <a:pt x="9238" y="21554"/>
                    <a:pt x="9238" y="40030"/>
                  </a:cubicBezTo>
                  <a:cubicBezTo>
                    <a:pt x="9238" y="58504"/>
                    <a:pt x="24634" y="73900"/>
                    <a:pt x="40030" y="73900"/>
                  </a:cubicBezTo>
                  <a:cubicBezTo>
                    <a:pt x="58504" y="73900"/>
                    <a:pt x="70822" y="58504"/>
                    <a:pt x="70822" y="40030"/>
                  </a:cubicBezTo>
                  <a:cubicBezTo>
                    <a:pt x="70822" y="21554"/>
                    <a:pt x="58504" y="6158"/>
                    <a:pt x="40030" y="6158"/>
                  </a:cubicBezTo>
                  <a:lnTo>
                    <a:pt x="40030" y="6158"/>
                  </a:lnTo>
                  <a:close/>
                  <a:moveTo>
                    <a:pt x="33871" y="64663"/>
                  </a:moveTo>
                  <a:lnTo>
                    <a:pt x="27713" y="64663"/>
                  </a:lnTo>
                  <a:lnTo>
                    <a:pt x="27713" y="18475"/>
                  </a:lnTo>
                  <a:cubicBezTo>
                    <a:pt x="30792" y="18475"/>
                    <a:pt x="33871" y="18475"/>
                    <a:pt x="40030" y="18475"/>
                  </a:cubicBezTo>
                  <a:cubicBezTo>
                    <a:pt x="46188" y="18475"/>
                    <a:pt x="52346" y="18475"/>
                    <a:pt x="55426" y="21554"/>
                  </a:cubicBezTo>
                  <a:cubicBezTo>
                    <a:pt x="58504" y="24634"/>
                    <a:pt x="58504" y="27713"/>
                    <a:pt x="58504" y="30792"/>
                  </a:cubicBezTo>
                  <a:cubicBezTo>
                    <a:pt x="58504" y="36950"/>
                    <a:pt x="55426" y="40030"/>
                    <a:pt x="49267" y="43109"/>
                  </a:cubicBezTo>
                  <a:lnTo>
                    <a:pt x="49267" y="43109"/>
                  </a:lnTo>
                  <a:cubicBezTo>
                    <a:pt x="52346" y="43109"/>
                    <a:pt x="55426" y="46188"/>
                    <a:pt x="55426" y="55426"/>
                  </a:cubicBezTo>
                  <a:cubicBezTo>
                    <a:pt x="55426" y="61584"/>
                    <a:pt x="58504" y="64663"/>
                    <a:pt x="58504" y="67742"/>
                  </a:cubicBezTo>
                  <a:lnTo>
                    <a:pt x="52346" y="67742"/>
                  </a:lnTo>
                  <a:cubicBezTo>
                    <a:pt x="52346" y="67742"/>
                    <a:pt x="49267" y="61584"/>
                    <a:pt x="49267" y="55426"/>
                  </a:cubicBezTo>
                  <a:cubicBezTo>
                    <a:pt x="49267" y="49267"/>
                    <a:pt x="46188" y="46188"/>
                    <a:pt x="40030" y="46188"/>
                  </a:cubicBezTo>
                  <a:lnTo>
                    <a:pt x="33871" y="46188"/>
                  </a:lnTo>
                  <a:lnTo>
                    <a:pt x="33871" y="64663"/>
                  </a:lnTo>
                  <a:close/>
                  <a:moveTo>
                    <a:pt x="33871" y="40030"/>
                  </a:moveTo>
                  <a:lnTo>
                    <a:pt x="40030" y="40030"/>
                  </a:lnTo>
                  <a:cubicBezTo>
                    <a:pt x="46188" y="40030"/>
                    <a:pt x="52346" y="36950"/>
                    <a:pt x="52346" y="33871"/>
                  </a:cubicBezTo>
                  <a:cubicBezTo>
                    <a:pt x="52346" y="30792"/>
                    <a:pt x="49267" y="24634"/>
                    <a:pt x="40030" y="24634"/>
                  </a:cubicBezTo>
                  <a:cubicBezTo>
                    <a:pt x="36950" y="24634"/>
                    <a:pt x="36950" y="24634"/>
                    <a:pt x="33871" y="24634"/>
                  </a:cubicBezTo>
                  <a:lnTo>
                    <a:pt x="33871" y="40030"/>
                  </a:lnTo>
                  <a:close/>
                </a:path>
              </a:pathLst>
            </a:custGeom>
            <a:solidFill>
              <a:srgbClr val="FFFFFF"/>
            </a:solidFill>
            <a:ln w="30780" cap="flat">
              <a:noFill/>
              <a:prstDash val="solid"/>
              <a:miter/>
            </a:ln>
          </p:spPr>
          <p:txBody>
            <a:bodyPr rtlCol="0" anchor="ctr"/>
            <a:lstStyle/>
            <a:p>
              <a:endParaRPr lang="en-US" sz="8640"/>
            </a:p>
          </p:txBody>
        </p:sp>
      </p:grpSp>
    </p:spTree>
    <p:extLst>
      <p:ext uri="{BB962C8B-B14F-4D97-AF65-F5344CB8AC3E}">
        <p14:creationId xmlns:p14="http://schemas.microsoft.com/office/powerpoint/2010/main" val="673280754"/>
      </p:ext>
    </p:extLst>
  </p:cSld>
  <p:clrMapOvr>
    <a:masterClrMapping/>
  </p:clrMapOvr>
  <p:extLst>
    <p:ext uri="{DCECCB84-F9BA-43D5-87BE-67443E8EF086}">
      <p15:sldGuideLst xmlns:p15="http://schemas.microsoft.com/office/powerpoint/2012/main">
        <p15:guide id="7" pos="26266" userDrawn="1">
          <p15:clr>
            <a:srgbClr val="FBAE40"/>
          </p15:clr>
        </p15:guide>
        <p15:guide id="9" pos="138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DLeads Presentation Title">
    <p:spTree>
      <p:nvGrpSpPr>
        <p:cNvPr id="1" name=""/>
        <p:cNvGrpSpPr/>
        <p:nvPr/>
      </p:nvGrpSpPr>
      <p:grpSpPr>
        <a:xfrm>
          <a:off x="0" y="0"/>
          <a:ext cx="0" cy="0"/>
          <a:chOff x="0" y="0"/>
          <a:chExt cx="0" cy="0"/>
        </a:xfrm>
      </p:grpSpPr>
      <p:pic>
        <p:nvPicPr>
          <p:cNvPr id="2" name="Image" descr="Overhead drone image of the University of North Dakota buildings up and down University Ave with the UND Leads Logo.">
            <a:extLst>
              <a:ext uri="{FF2B5EF4-FFF2-40B4-BE49-F238E27FC236}">
                <a16:creationId xmlns:a16="http://schemas.microsoft.com/office/drawing/2014/main" id="{53BE677E-3330-F55E-7C84-2575A5F00A7E}"/>
              </a:ext>
            </a:extLst>
          </p:cNvPr>
          <p:cNvPicPr>
            <a:picLocks noChangeAspect="1"/>
          </p:cNvPicPr>
          <p:nvPr userDrawn="1"/>
        </p:nvPicPr>
        <p:blipFill>
          <a:blip r:embed="rId2"/>
          <a:stretch>
            <a:fillRect/>
          </a:stretch>
        </p:blipFill>
        <p:spPr>
          <a:xfrm>
            <a:off x="5714" y="0"/>
            <a:ext cx="43885486" cy="32918400"/>
          </a:xfrm>
          <a:prstGeom prst="rect">
            <a:avLst/>
          </a:prstGeom>
        </p:spPr>
      </p:pic>
    </p:spTree>
    <p:extLst>
      <p:ext uri="{BB962C8B-B14F-4D97-AF65-F5344CB8AC3E}">
        <p14:creationId xmlns:p14="http://schemas.microsoft.com/office/powerpoint/2010/main" val="62292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5" name="Green Arrown Background">
            <a:extLst>
              <a:ext uri="{FF2B5EF4-FFF2-40B4-BE49-F238E27FC236}">
                <a16:creationId xmlns:a16="http://schemas.microsoft.com/office/drawing/2014/main" id="{5FBE2484-637E-D04B-63FE-14039CBD1E3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856" y="0"/>
            <a:ext cx="43885486" cy="32918400"/>
          </a:xfrm>
          <a:prstGeom prst="rect">
            <a:avLst/>
          </a:prstGeom>
        </p:spPr>
      </p:pic>
      <p:sp>
        <p:nvSpPr>
          <p:cNvPr id="4" name="Slide Title">
            <a:extLst>
              <a:ext uri="{FF2B5EF4-FFF2-40B4-BE49-F238E27FC236}">
                <a16:creationId xmlns:a16="http://schemas.microsoft.com/office/drawing/2014/main" id="{E1996246-232B-682F-D0B4-E724F2511F39}"/>
              </a:ext>
            </a:extLst>
          </p:cNvPr>
          <p:cNvSpPr>
            <a:spLocks noGrp="1"/>
          </p:cNvSpPr>
          <p:nvPr>
            <p:ph type="title" hasCustomPrompt="1"/>
          </p:nvPr>
        </p:nvSpPr>
        <p:spPr>
          <a:xfrm>
            <a:off x="3536215" y="10390676"/>
            <a:ext cx="36885276" cy="10919902"/>
          </a:xfrm>
          <a:prstGeom prst="rect">
            <a:avLst/>
          </a:prstGeom>
        </p:spPr>
        <p:txBody>
          <a:bodyPr lIns="91440" tIns="0" bIns="0" anchor="b">
            <a:noAutofit/>
          </a:bodyPr>
          <a:lstStyle>
            <a:lvl1pPr>
              <a:defRPr sz="10800"/>
            </a:lvl1pPr>
          </a:lstStyle>
          <a:p>
            <a:pPr lvl="0"/>
            <a:r>
              <a:rPr lang="en-US"/>
              <a:t>SECTION DIVIDER </a:t>
            </a:r>
            <a:br>
              <a:rPr lang="en-US"/>
            </a:br>
            <a:r>
              <a:rPr lang="en-US"/>
              <a:t>SLIDE</a:t>
            </a:r>
          </a:p>
        </p:txBody>
      </p:sp>
      <p:sp>
        <p:nvSpPr>
          <p:cNvPr id="20" name="Slide Subtitle">
            <a:extLst>
              <a:ext uri="{FF2B5EF4-FFF2-40B4-BE49-F238E27FC236}">
                <a16:creationId xmlns:a16="http://schemas.microsoft.com/office/drawing/2014/main" id="{CC93E85E-E076-EC29-3960-21CC838393D0}"/>
              </a:ext>
            </a:extLst>
          </p:cNvPr>
          <p:cNvSpPr>
            <a:spLocks noGrp="1"/>
          </p:cNvSpPr>
          <p:nvPr>
            <p:ph type="body" sz="quarter" idx="11" hasCustomPrompt="1"/>
          </p:nvPr>
        </p:nvSpPr>
        <p:spPr>
          <a:xfrm>
            <a:off x="3536222" y="21310574"/>
            <a:ext cx="36924109" cy="3971064"/>
          </a:xfrm>
          <a:prstGeom prst="rect">
            <a:avLst/>
          </a:prstGeom>
        </p:spPr>
        <p:txBody>
          <a:bodyPr/>
          <a:lstStyle>
            <a:lvl1pPr marL="0" indent="0">
              <a:buNone/>
              <a:defRPr sz="4800" b="1" i="0">
                <a:solidFill>
                  <a:schemeClr val="bg1"/>
                </a:solidFill>
                <a:latin typeface="Georgia" panose="02040502050405020303" pitchFamily="18" charset="0"/>
                <a:cs typeface="Arial" panose="020B0604020202020204" pitchFamily="34" charset="0"/>
              </a:defRPr>
            </a:lvl1pPr>
          </a:lstStyle>
          <a:p>
            <a:pPr lvl="0"/>
            <a:r>
              <a:rPr lang="en-US"/>
              <a:t>Click to edit subhead</a:t>
            </a:r>
          </a:p>
        </p:txBody>
      </p:sp>
      <p:pic>
        <p:nvPicPr>
          <p:cNvPr id="8" name="UND Logo">
            <a:extLst>
              <a:ext uri="{FF2B5EF4-FFF2-40B4-BE49-F238E27FC236}">
                <a16:creationId xmlns:a16="http://schemas.microsoft.com/office/drawing/2014/main" id="{B3FE509E-B463-2E34-37E7-1C4CCEC2F507}"/>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906236" y="1175599"/>
            <a:ext cx="4607976" cy="2633472"/>
          </a:xfrm>
          <a:prstGeom prst="rect">
            <a:avLst/>
          </a:prstGeom>
        </p:spPr>
      </p:pic>
      <p:pic>
        <p:nvPicPr>
          <p:cNvPr id="2" name="White Slashes">
            <a:extLst>
              <a:ext uri="{FF2B5EF4-FFF2-40B4-BE49-F238E27FC236}">
                <a16:creationId xmlns:a16="http://schemas.microsoft.com/office/drawing/2014/main" id="{03BF9A6D-3720-A9DA-71E9-29ABB23DCB60}"/>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35977" y="-35976"/>
            <a:ext cx="11375919" cy="5056622"/>
          </a:xfrm>
          <a:prstGeom prst="rect">
            <a:avLst/>
          </a:prstGeom>
        </p:spPr>
      </p:pic>
    </p:spTree>
    <p:extLst>
      <p:ext uri="{BB962C8B-B14F-4D97-AF65-F5344CB8AC3E}">
        <p14:creationId xmlns:p14="http://schemas.microsoft.com/office/powerpoint/2010/main" val="4218642973"/>
      </p:ext>
    </p:extLst>
  </p:cSld>
  <p:clrMapOvr>
    <a:masterClrMapping/>
  </p:clrMapOvr>
  <p:extLst>
    <p:ext uri="{DCECCB84-F9BA-43D5-87BE-67443E8EF086}">
      <p15:sldGuideLst xmlns:p15="http://schemas.microsoft.com/office/powerpoint/2012/main">
        <p15:guide id="1" pos="2205" userDrawn="1">
          <p15:clr>
            <a:srgbClr val="FBAE40"/>
          </p15:clr>
        </p15:guide>
        <p15:guide id="2" pos="25443" userDrawn="1">
          <p15:clr>
            <a:srgbClr val="FBAE40"/>
          </p15:clr>
        </p15:guide>
        <p15:guide id="3" orient="horz" pos="6509" userDrawn="1">
          <p15:clr>
            <a:srgbClr val="FBAE40"/>
          </p15:clr>
        </p15:guide>
        <p15:guide id="4" orient="horz" pos="1589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with Photo">
    <p:bg>
      <p:bgPr>
        <a:solidFill>
          <a:schemeClr val="bg1">
            <a:alpha val="88000"/>
          </a:schemeClr>
        </a:solidFill>
        <a:effectLst/>
      </p:bgPr>
    </p:bg>
    <p:spTree>
      <p:nvGrpSpPr>
        <p:cNvPr id="1" name=""/>
        <p:cNvGrpSpPr/>
        <p:nvPr/>
      </p:nvGrpSpPr>
      <p:grpSpPr>
        <a:xfrm>
          <a:off x="0" y="0"/>
          <a:ext cx="0" cy="0"/>
          <a:chOff x="0" y="0"/>
          <a:chExt cx="0" cy="0"/>
        </a:xfrm>
      </p:grpSpPr>
      <p:sp>
        <p:nvSpPr>
          <p:cNvPr id="9" name="Image Placeholder">
            <a:extLst>
              <a:ext uri="{FF2B5EF4-FFF2-40B4-BE49-F238E27FC236}">
                <a16:creationId xmlns:a16="http://schemas.microsoft.com/office/drawing/2014/main" id="{506AD076-A015-1905-743F-D81F16CA030E}"/>
              </a:ext>
            </a:extLst>
          </p:cNvPr>
          <p:cNvSpPr>
            <a:spLocks noGrp="1"/>
          </p:cNvSpPr>
          <p:nvPr>
            <p:ph type="pic" sz="quarter" idx="11" hasCustomPrompt="1"/>
          </p:nvPr>
        </p:nvSpPr>
        <p:spPr>
          <a:xfrm>
            <a:off x="4" y="0"/>
            <a:ext cx="43891200" cy="32918400"/>
          </a:xfrm>
          <a:prstGeom prst="rect">
            <a:avLst/>
          </a:prstGeom>
          <a:solidFill>
            <a:schemeClr val="bg1">
              <a:lumMod val="75000"/>
            </a:schemeClr>
          </a:solidFill>
        </p:spPr>
        <p:txBody>
          <a:bodyPr anchor="t">
            <a:normAutofit/>
          </a:bodyPr>
          <a:lstStyle>
            <a:lvl1pPr marL="0" indent="0" algn="ctr">
              <a:buNone/>
              <a:defRPr sz="2800">
                <a:solidFill>
                  <a:schemeClr val="tx1">
                    <a:lumMod val="50000"/>
                    <a:lumOff val="50000"/>
                  </a:schemeClr>
                </a:solidFill>
                <a:latin typeface="Arial" panose="020B0604020202020204" pitchFamily="34" charset="0"/>
                <a:cs typeface="Arial" panose="020B0604020202020204" pitchFamily="34" charset="0"/>
              </a:defRPr>
            </a:lvl1pPr>
          </a:lstStyle>
          <a:p>
            <a:r>
              <a:rPr lang="en-US"/>
              <a:t>Click icon to add photo</a:t>
            </a:r>
          </a:p>
        </p:txBody>
      </p:sp>
      <p:sp>
        <p:nvSpPr>
          <p:cNvPr id="3" name="Slide Title">
            <a:extLst>
              <a:ext uri="{FF2B5EF4-FFF2-40B4-BE49-F238E27FC236}">
                <a16:creationId xmlns:a16="http://schemas.microsoft.com/office/drawing/2014/main" id="{319141A7-35B0-9C1A-9966-6E6A93611080}"/>
              </a:ext>
            </a:extLst>
          </p:cNvPr>
          <p:cNvSpPr>
            <a:spLocks noGrp="1"/>
          </p:cNvSpPr>
          <p:nvPr>
            <p:ph type="title" hasCustomPrompt="1"/>
          </p:nvPr>
        </p:nvSpPr>
        <p:spPr>
          <a:xfrm>
            <a:off x="4" y="26883360"/>
            <a:ext cx="43891200" cy="3200784"/>
          </a:xfrm>
          <a:prstGeom prst="rect">
            <a:avLst/>
          </a:prstGeom>
        </p:spPr>
        <p:txBody>
          <a:bodyPr anchor="t"/>
          <a:lstStyle>
            <a:lvl1pPr algn="ctr">
              <a:defRPr/>
            </a:lvl1pPr>
          </a:lstStyle>
          <a:p>
            <a:r>
              <a:rPr lang="en-US"/>
              <a:t>CLICK TO EDIT HEADLINE</a:t>
            </a:r>
          </a:p>
        </p:txBody>
      </p:sp>
      <p:sp>
        <p:nvSpPr>
          <p:cNvPr id="10" name="Slide Subtitle">
            <a:extLst>
              <a:ext uri="{FF2B5EF4-FFF2-40B4-BE49-F238E27FC236}">
                <a16:creationId xmlns:a16="http://schemas.microsoft.com/office/drawing/2014/main" id="{8CA39456-60B6-6545-5D48-BB9EB9997F50}"/>
              </a:ext>
            </a:extLst>
          </p:cNvPr>
          <p:cNvSpPr>
            <a:spLocks noGrp="1"/>
          </p:cNvSpPr>
          <p:nvPr>
            <p:ph type="body" sz="quarter" idx="12" hasCustomPrompt="1"/>
          </p:nvPr>
        </p:nvSpPr>
        <p:spPr>
          <a:xfrm>
            <a:off x="4" y="30132925"/>
            <a:ext cx="43891200" cy="1688196"/>
          </a:xfrm>
          <a:prstGeom prst="rect">
            <a:avLst/>
          </a:prstGeom>
        </p:spPr>
        <p:txBody>
          <a:bodyPr anchor="t"/>
          <a:lstStyle>
            <a:lvl1pPr marL="0" indent="0" algn="ctr">
              <a:buNone/>
              <a:defRPr sz="4800" b="1">
                <a:solidFill>
                  <a:schemeClr val="bg1"/>
                </a:solidFill>
                <a:latin typeface="Georgia" panose="02040502050405020303" pitchFamily="18" charset="0"/>
                <a:cs typeface="Arial" panose="020B0604020202020204" pitchFamily="34" charset="0"/>
              </a:defRPr>
            </a:lvl1pPr>
          </a:lstStyle>
          <a:p>
            <a:pPr lvl="0"/>
            <a:r>
              <a:rPr lang="en-US"/>
              <a:t>Click to edit subhead</a:t>
            </a:r>
          </a:p>
        </p:txBody>
      </p:sp>
      <p:sp>
        <p:nvSpPr>
          <p:cNvPr id="14" name="UND Logo">
            <a:extLst>
              <a:ext uri="{FF2B5EF4-FFF2-40B4-BE49-F238E27FC236}">
                <a16:creationId xmlns:a16="http://schemas.microsoft.com/office/drawing/2014/main" id="{820CE588-04BD-808A-EE68-9A9C2B59698F}"/>
              </a:ext>
              <a:ext uri="{C183D7F6-B498-43B3-948B-1728B52AA6E4}">
                <adec:decorative xmlns:adec="http://schemas.microsoft.com/office/drawing/2017/decorative" val="1"/>
              </a:ext>
            </a:extLst>
          </p:cNvPr>
          <p:cNvSpPr txBox="1">
            <a:spLocks noChangeAspect="1"/>
          </p:cNvSpPr>
          <p:nvPr userDrawn="1"/>
        </p:nvSpPr>
        <p:spPr>
          <a:xfrm>
            <a:off x="38660305" y="859152"/>
            <a:ext cx="4621147" cy="2633472"/>
          </a:xfrm>
          <a:prstGeom prst="rect">
            <a:avLst/>
          </a:prstGeom>
          <a:blipFill>
            <a:blip r:embed="rId2">
              <a:extLst>
                <a:ext uri="{96DAC541-7B7A-43D3-8B79-37D633B846F1}">
                  <asvg:svgBlip xmlns:asvg="http://schemas.microsoft.com/office/drawing/2016/SVG/main" r:embed="rId3"/>
                </a:ext>
              </a:extLst>
            </a:blip>
            <a:stretch>
              <a:fillRect/>
            </a:stretch>
          </a:blipFill>
        </p:spPr>
        <p:txBody>
          <a:bodyPr wrap="none" rtlCol="0">
            <a:noAutofit/>
          </a:bodyPr>
          <a:lstStyle/>
          <a:p>
            <a:endParaRPr lang="en-US" sz="8572"/>
          </a:p>
        </p:txBody>
      </p:sp>
    </p:spTree>
    <p:extLst>
      <p:ext uri="{BB962C8B-B14F-4D97-AF65-F5344CB8AC3E}">
        <p14:creationId xmlns:p14="http://schemas.microsoft.com/office/powerpoint/2010/main" val="937422176"/>
      </p:ext>
    </p:extLst>
  </p:cSld>
  <p:clrMapOvr>
    <a:masterClrMapping/>
  </p:clrMapOvr>
  <p:extLst>
    <p:ext uri="{DCECCB84-F9BA-43D5-87BE-67443E8EF086}">
      <p15:sldGuideLst xmlns:p15="http://schemas.microsoft.com/office/powerpoint/2012/main">
        <p15:guide id="1" orient="horz" pos="20045" userDrawn="1">
          <p15:clr>
            <a:srgbClr val="FBAE40"/>
          </p15:clr>
        </p15:guide>
        <p15:guide id="2" orient="horz" pos="1693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pic>
        <p:nvPicPr>
          <p:cNvPr id="25" name="Background">
            <a:extLst>
              <a:ext uri="{FF2B5EF4-FFF2-40B4-BE49-F238E27FC236}">
                <a16:creationId xmlns:a16="http://schemas.microsoft.com/office/drawing/2014/main" id="{0D6F869F-E24F-0B46-97AB-9C4816EBCE8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856" y="9"/>
            <a:ext cx="43888344" cy="32920543"/>
          </a:xfrm>
          <a:prstGeom prst="rect">
            <a:avLst/>
          </a:prstGeom>
        </p:spPr>
      </p:pic>
      <p:sp>
        <p:nvSpPr>
          <p:cNvPr id="22" name="Slide Title">
            <a:extLst>
              <a:ext uri="{FF2B5EF4-FFF2-40B4-BE49-F238E27FC236}">
                <a16:creationId xmlns:a16="http://schemas.microsoft.com/office/drawing/2014/main" id="{4349B638-75F1-AFA4-105C-1B1AAF31E98C}"/>
              </a:ext>
            </a:extLst>
          </p:cNvPr>
          <p:cNvSpPr>
            <a:spLocks noGrp="1"/>
          </p:cNvSpPr>
          <p:nvPr>
            <p:ph type="title" hasCustomPrompt="1"/>
          </p:nvPr>
        </p:nvSpPr>
        <p:spPr>
          <a:xfrm>
            <a:off x="2194274" y="9696391"/>
            <a:ext cx="39554562" cy="4055165"/>
          </a:xfrm>
          <a:prstGeom prst="rect">
            <a:avLst/>
          </a:prstGeom>
          <a:noFill/>
        </p:spPr>
        <p:txBody>
          <a:bodyPr wrap="square" lIns="0" rIns="0" anchor="t">
            <a:noAutofit/>
          </a:bodyPr>
          <a:lstStyle>
            <a:lvl1pPr algn="ctr">
              <a:defRPr sz="12500">
                <a:solidFill>
                  <a:srgbClr val="009A44"/>
                </a:solidFill>
              </a:defRPr>
            </a:lvl1pPr>
          </a:lstStyle>
          <a:p>
            <a:r>
              <a:rPr lang="en-US"/>
              <a:t>MISSION:</a:t>
            </a:r>
          </a:p>
        </p:txBody>
      </p:sp>
      <p:sp>
        <p:nvSpPr>
          <p:cNvPr id="23" name="Body Text">
            <a:extLst>
              <a:ext uri="{FF2B5EF4-FFF2-40B4-BE49-F238E27FC236}">
                <a16:creationId xmlns:a16="http://schemas.microsoft.com/office/drawing/2014/main" id="{0F474A90-9F6A-3BA6-D18C-B0B6A743B03E}"/>
              </a:ext>
            </a:extLst>
          </p:cNvPr>
          <p:cNvSpPr>
            <a:spLocks noGrp="1"/>
          </p:cNvSpPr>
          <p:nvPr>
            <p:ph type="body" sz="quarter" idx="11" hasCustomPrompt="1"/>
          </p:nvPr>
        </p:nvSpPr>
        <p:spPr>
          <a:xfrm>
            <a:off x="2194274" y="13751556"/>
            <a:ext cx="39554562" cy="8705429"/>
          </a:xfrm>
          <a:prstGeom prst="rect">
            <a:avLst/>
          </a:prstGeom>
        </p:spPr>
        <p:txBody>
          <a:bodyPr lIns="0" tIns="91440" rIns="0" bIns="91440" numCol="1" spcCol="457200"/>
          <a:lstStyle>
            <a:lvl1pPr marL="0" indent="0" algn="ctr">
              <a:lnSpc>
                <a:spcPts val="6760"/>
              </a:lnSpc>
              <a:spcAft>
                <a:spcPts val="1200"/>
              </a:spcAft>
              <a:buNone/>
              <a:defRPr sz="4800"/>
            </a:lvl1pPr>
          </a:lstStyle>
          <a:p>
            <a:pPr lvl="0"/>
            <a:r>
              <a:rPr lang="en-US"/>
              <a:t>To provide exceptional educational experiences that</a:t>
            </a:r>
            <a:br>
              <a:rPr lang="en-US"/>
            </a:br>
            <a:r>
              <a:rPr lang="en-US"/>
              <a:t>enrich the lives of North Dakotans and the global</a:t>
            </a:r>
            <a:br>
              <a:rPr lang="en-US"/>
            </a:br>
            <a:r>
              <a:rPr lang="en-US"/>
              <a:t>community through excellence in teaching, innovative</a:t>
            </a:r>
            <a:br>
              <a:rPr lang="en-US"/>
            </a:br>
            <a:r>
              <a:rPr lang="en-US"/>
              <a:t>research, and meaningful engagement.</a:t>
            </a:r>
          </a:p>
        </p:txBody>
      </p:sp>
      <p:pic>
        <p:nvPicPr>
          <p:cNvPr id="27" name="UND Leads Logo" descr="UND Leads Logo">
            <a:extLst>
              <a:ext uri="{FF2B5EF4-FFF2-40B4-BE49-F238E27FC236}">
                <a16:creationId xmlns:a16="http://schemas.microsoft.com/office/drawing/2014/main" id="{05536DDE-84EC-0026-838D-29F29FE4D13C}"/>
              </a:ext>
            </a:extLst>
          </p:cNvPr>
          <p:cNvPicPr>
            <a:picLocks noChangeAspect="1"/>
          </p:cNvPicPr>
          <p:nvPr userDrawn="1"/>
        </p:nvPicPr>
        <p:blipFill>
          <a:blip r:embed="rId3"/>
          <a:stretch>
            <a:fillRect/>
          </a:stretch>
        </p:blipFill>
        <p:spPr>
          <a:xfrm>
            <a:off x="32875030" y="27375913"/>
            <a:ext cx="9442915" cy="3784250"/>
          </a:xfrm>
          <a:prstGeom prst="rect">
            <a:avLst/>
          </a:prstGeom>
        </p:spPr>
      </p:pic>
    </p:spTree>
    <p:extLst>
      <p:ext uri="{BB962C8B-B14F-4D97-AF65-F5344CB8AC3E}">
        <p14:creationId xmlns:p14="http://schemas.microsoft.com/office/powerpoint/2010/main" val="1935832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pic>
        <p:nvPicPr>
          <p:cNvPr id="4" name="Background">
            <a:extLst>
              <a:ext uri="{FF2B5EF4-FFF2-40B4-BE49-F238E27FC236}">
                <a16:creationId xmlns:a16="http://schemas.microsoft.com/office/drawing/2014/main" id="{4DD5EB16-597F-CF02-DDCD-2D1B2410C17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856" y="9"/>
            <a:ext cx="43888344" cy="32920543"/>
          </a:xfrm>
          <a:prstGeom prst="rect">
            <a:avLst/>
          </a:prstGeom>
        </p:spPr>
      </p:pic>
      <p:sp>
        <p:nvSpPr>
          <p:cNvPr id="6" name="Slide Title">
            <a:extLst>
              <a:ext uri="{FF2B5EF4-FFF2-40B4-BE49-F238E27FC236}">
                <a16:creationId xmlns:a16="http://schemas.microsoft.com/office/drawing/2014/main" id="{9DEABC65-9E93-1A0C-91AA-30C008A3B22B}"/>
              </a:ext>
            </a:extLst>
          </p:cNvPr>
          <p:cNvSpPr>
            <a:spLocks noGrp="1"/>
          </p:cNvSpPr>
          <p:nvPr>
            <p:ph type="title" hasCustomPrompt="1"/>
          </p:nvPr>
        </p:nvSpPr>
        <p:spPr>
          <a:xfrm>
            <a:off x="2194274" y="11782985"/>
            <a:ext cx="39554562" cy="4055165"/>
          </a:xfrm>
          <a:prstGeom prst="rect">
            <a:avLst/>
          </a:prstGeom>
          <a:noFill/>
        </p:spPr>
        <p:txBody>
          <a:bodyPr wrap="square" lIns="0" rIns="0" anchor="t">
            <a:noAutofit/>
          </a:bodyPr>
          <a:lstStyle>
            <a:lvl1pPr algn="ctr">
              <a:defRPr sz="12500">
                <a:solidFill>
                  <a:srgbClr val="009A44"/>
                </a:solidFill>
              </a:defRPr>
            </a:lvl1pPr>
          </a:lstStyle>
          <a:p>
            <a:r>
              <a:rPr lang="en-US"/>
              <a:t>VISION:</a:t>
            </a:r>
          </a:p>
        </p:txBody>
      </p:sp>
      <p:sp>
        <p:nvSpPr>
          <p:cNvPr id="7" name="Body Text">
            <a:extLst>
              <a:ext uri="{FF2B5EF4-FFF2-40B4-BE49-F238E27FC236}">
                <a16:creationId xmlns:a16="http://schemas.microsoft.com/office/drawing/2014/main" id="{4C6430F8-0614-A1B0-D4F9-A36E47C3608F}"/>
              </a:ext>
            </a:extLst>
          </p:cNvPr>
          <p:cNvSpPr>
            <a:spLocks noGrp="1"/>
          </p:cNvSpPr>
          <p:nvPr>
            <p:ph type="body" sz="quarter" idx="11" hasCustomPrompt="1"/>
          </p:nvPr>
        </p:nvSpPr>
        <p:spPr>
          <a:xfrm>
            <a:off x="2194274" y="15838149"/>
            <a:ext cx="39554562" cy="4532242"/>
          </a:xfrm>
          <a:prstGeom prst="rect">
            <a:avLst/>
          </a:prstGeom>
        </p:spPr>
        <p:txBody>
          <a:bodyPr lIns="0" tIns="91440" rIns="0" bIns="91440" numCol="1" spcCol="457200"/>
          <a:lstStyle>
            <a:lvl1pPr marL="0" indent="0" algn="ctr">
              <a:lnSpc>
                <a:spcPts val="6760"/>
              </a:lnSpc>
              <a:spcAft>
                <a:spcPts val="1200"/>
              </a:spcAft>
              <a:buNone/>
              <a:defRPr sz="4800"/>
            </a:lvl1pPr>
          </a:lstStyle>
          <a:p>
            <a:pPr lvl="0"/>
            <a:r>
              <a:rPr lang="en-US"/>
              <a:t>Inspiring a sense of wonder, a love of discovery,</a:t>
            </a:r>
            <a:br>
              <a:rPr lang="en-US"/>
            </a:br>
            <a:r>
              <a:rPr lang="en-US"/>
              <a:t>and a commitment to serve.</a:t>
            </a:r>
          </a:p>
        </p:txBody>
      </p:sp>
      <p:pic>
        <p:nvPicPr>
          <p:cNvPr id="8" name="UND Leads Logo" descr="UND Leads Logo">
            <a:extLst>
              <a:ext uri="{FF2B5EF4-FFF2-40B4-BE49-F238E27FC236}">
                <a16:creationId xmlns:a16="http://schemas.microsoft.com/office/drawing/2014/main" id="{63D0E90A-6FDC-0F52-2CE5-8F6BACA347B1}"/>
              </a:ext>
            </a:extLst>
          </p:cNvPr>
          <p:cNvPicPr>
            <a:picLocks noChangeAspect="1"/>
          </p:cNvPicPr>
          <p:nvPr userDrawn="1"/>
        </p:nvPicPr>
        <p:blipFill>
          <a:blip r:embed="rId3"/>
          <a:stretch>
            <a:fillRect/>
          </a:stretch>
        </p:blipFill>
        <p:spPr>
          <a:xfrm>
            <a:off x="32875030" y="27375913"/>
            <a:ext cx="9442915" cy="3784250"/>
          </a:xfrm>
          <a:prstGeom prst="rect">
            <a:avLst/>
          </a:prstGeom>
        </p:spPr>
      </p:pic>
    </p:spTree>
    <p:extLst>
      <p:ext uri="{BB962C8B-B14F-4D97-AF65-F5344CB8AC3E}">
        <p14:creationId xmlns:p14="http://schemas.microsoft.com/office/powerpoint/2010/main" val="554448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arning">
    <p:spTree>
      <p:nvGrpSpPr>
        <p:cNvPr id="1" name=""/>
        <p:cNvGrpSpPr/>
        <p:nvPr/>
      </p:nvGrpSpPr>
      <p:grpSpPr>
        <a:xfrm>
          <a:off x="0" y="0"/>
          <a:ext cx="0" cy="0"/>
          <a:chOff x="0" y="0"/>
          <a:chExt cx="0" cy="0"/>
        </a:xfrm>
      </p:grpSpPr>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2194274" y="6583681"/>
            <a:ext cx="39554562" cy="2948066"/>
          </a:xfrm>
          <a:prstGeom prst="rect">
            <a:avLst/>
          </a:prstGeom>
          <a:noFill/>
        </p:spPr>
        <p:txBody>
          <a:bodyPr wrap="square" lIns="0" rIns="0" anchor="ctr">
            <a:noAutofit/>
          </a:bodyPr>
          <a:lstStyle>
            <a:lvl1pPr>
              <a:defRPr sz="7200">
                <a:solidFill>
                  <a:srgbClr val="009A44"/>
                </a:solidFill>
              </a:defRPr>
            </a:lvl1pPr>
          </a:lstStyle>
          <a:p>
            <a:r>
              <a:rPr lang="en-US"/>
              <a:t>HEADLINE AND CONTENT SLIDE</a:t>
            </a:r>
          </a:p>
        </p:txBody>
      </p:sp>
      <p:sp>
        <p:nvSpPr>
          <p:cNvPr id="4" name="Body Text">
            <a:extLst>
              <a:ext uri="{FF2B5EF4-FFF2-40B4-BE49-F238E27FC236}">
                <a16:creationId xmlns:a16="http://schemas.microsoft.com/office/drawing/2014/main" id="{1E9890A0-0ED1-E492-616C-93E8082AFC6B}"/>
              </a:ext>
            </a:extLst>
          </p:cNvPr>
          <p:cNvSpPr>
            <a:spLocks noGrp="1"/>
          </p:cNvSpPr>
          <p:nvPr>
            <p:ph type="body" sz="quarter" idx="11" hasCustomPrompt="1"/>
          </p:nvPr>
        </p:nvSpPr>
        <p:spPr>
          <a:xfrm>
            <a:off x="4423523" y="9602052"/>
            <a:ext cx="35088494" cy="21192101"/>
          </a:xfrm>
          <a:prstGeom prst="rect">
            <a:avLst/>
          </a:prstGeom>
        </p:spPr>
        <p:txBody>
          <a:bodyPr lIns="0" tIns="91440" rIns="0" bIns="91440" numCol="1" spcCol="457200"/>
          <a:lstStyle>
            <a:lvl1pPr marL="0" indent="0">
              <a:lnSpc>
                <a:spcPts val="6760"/>
              </a:lnSpc>
              <a:spcAft>
                <a:spcPts val="1200"/>
              </a:spcAft>
              <a:buNone/>
              <a:defRPr sz="4800"/>
            </a:lvl1pPr>
          </a:lstStyle>
          <a:p>
            <a:pPr lvl="0"/>
            <a:r>
              <a:rPr lang="en-US"/>
              <a:t>Delete placeholder text and add own text. </a:t>
            </a:r>
          </a:p>
          <a:p>
            <a:pPr lvl="0"/>
            <a:r>
              <a:rPr lang="en-US"/>
              <a:t>Lorem ipsum dolor sit amet, consectetuer adipiscing elit. Maecenas porttitor congue massa. Fusce posuere, magna sed pulvinar ultricies, purus lectus malesuada libero, sit amet commodo.</a:t>
            </a:r>
          </a:p>
          <a:p>
            <a:pPr marL="0" marR="0" lvl="0" indent="0" algn="l" defTabSz="1371557" rtl="0" eaLnBrk="1" fontAlgn="auto" latinLnBrk="0" hangingPunct="1">
              <a:lnSpc>
                <a:spcPts val="6560"/>
              </a:lnSpc>
              <a:spcBef>
                <a:spcPts val="1500"/>
              </a:spcBef>
              <a:spcAft>
                <a:spcPts val="0"/>
              </a:spcAft>
              <a:buClr>
                <a:srgbClr val="039A44"/>
              </a:buClr>
              <a:buSzTx/>
              <a:buFont typeface="Courier New" panose="02070309020205020404" pitchFamily="49" charset="0"/>
              <a:buNone/>
              <a:tabLst/>
              <a:defRPr/>
            </a:pPr>
            <a:r>
              <a:rPr lang="en-US"/>
              <a:t>Lorem ipsum dolor sit amet, consectetuer adipiscing elit. Maecenas porttitor congue massa. Fusce posuere, magna sed pulvinar ultricies, purus lectus malesuada libero, sit amet commodo.</a:t>
            </a:r>
          </a:p>
        </p:txBody>
      </p:sp>
      <p:sp>
        <p:nvSpPr>
          <p:cNvPr id="5" name="Learning">
            <a:extLst>
              <a:ext uri="{FF2B5EF4-FFF2-40B4-BE49-F238E27FC236}">
                <a16:creationId xmlns:a16="http://schemas.microsoft.com/office/drawing/2014/main" id="{A0D23416-88F5-184F-4F0B-37BE9DBDE4CC}"/>
              </a:ext>
            </a:extLst>
          </p:cNvPr>
          <p:cNvSpPr txBox="1">
            <a:spLocks/>
          </p:cNvSpPr>
          <p:nvPr userDrawn="1"/>
        </p:nvSpPr>
        <p:spPr>
          <a:xfrm>
            <a:off x="13189504" y="2247172"/>
            <a:ext cx="29322565" cy="701731"/>
          </a:xfrm>
          <a:prstGeom prst="rect">
            <a:avLst/>
          </a:prstGeom>
        </p:spPr>
        <p:txBody>
          <a:bodyPr wrap="square" lIns="0" anchor="ctr" anchorCtr="0">
            <a:spAutoFit/>
          </a:bodyPr>
          <a:lstStyle>
            <a:lvl1pPr algn="l" defTabSz="1371600" rtl="0" eaLnBrk="1" latinLnBrk="0" hangingPunct="1">
              <a:lnSpc>
                <a:spcPct val="90000"/>
              </a:lnSpc>
              <a:spcBef>
                <a:spcPct val="0"/>
              </a:spcBef>
              <a:buNone/>
              <a:defRPr sz="7200" b="1" i="0" kern="1200">
                <a:solidFill>
                  <a:schemeClr val="bg1"/>
                </a:solidFill>
                <a:latin typeface="Arial" panose="020B0604020202020204" pitchFamily="34" charset="0"/>
                <a:ea typeface="+mj-ea"/>
                <a:cs typeface="Arial" panose="020B0604020202020204" pitchFamily="34" charset="0"/>
              </a:defRPr>
            </a:lvl1pPr>
          </a:lstStyle>
          <a:p>
            <a:pPr algn="r"/>
            <a:r>
              <a:rPr lang="en-US" sz="4400" spc="0" baseline="0"/>
              <a:t>LEARNING    A Sense of Wonder</a:t>
            </a:r>
          </a:p>
        </p:txBody>
      </p:sp>
      <p:cxnSp>
        <p:nvCxnSpPr>
          <p:cNvPr id="14" name="White Line">
            <a:extLst>
              <a:ext uri="{FF2B5EF4-FFF2-40B4-BE49-F238E27FC236}">
                <a16:creationId xmlns:a16="http://schemas.microsoft.com/office/drawing/2014/main" id="{5593CBEF-6EEC-A512-DB18-CBC72E0DBDAC}"/>
              </a:ext>
            </a:extLst>
          </p:cNvPr>
          <p:cNvCxnSpPr>
            <a:cxnSpLocks/>
          </p:cNvCxnSpPr>
          <p:nvPr userDrawn="1"/>
        </p:nvCxnSpPr>
        <p:spPr>
          <a:xfrm>
            <a:off x="32624590" y="1766485"/>
            <a:ext cx="0" cy="1521521"/>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722825"/>
      </p:ext>
    </p:extLst>
  </p:cSld>
  <p:clrMapOvr>
    <a:masterClrMapping/>
  </p:clrMapOvr>
  <p:extLst>
    <p:ext uri="{DCECCB84-F9BA-43D5-87BE-67443E8EF086}">
      <p15:sldGuideLst xmlns:p15="http://schemas.microsoft.com/office/powerpoint/2012/main">
        <p15:guide id="1" pos="1341" userDrawn="1">
          <p15:clr>
            <a:srgbClr val="FBAE40"/>
          </p15:clr>
        </p15:guide>
        <p15:guide id="2" pos="2766" userDrawn="1">
          <p15:clr>
            <a:srgbClr val="FBAE40"/>
          </p15:clr>
        </p15:guide>
        <p15:guide id="3" pos="26307" userDrawn="1">
          <p15:clr>
            <a:srgbClr val="FBAE40"/>
          </p15:clr>
        </p15:guide>
        <p15:guide id="4" pos="24882" userDrawn="1">
          <p15:clr>
            <a:srgbClr val="FBAE40"/>
          </p15:clr>
        </p15:guide>
        <p15:guide id="5" orient="horz" pos="4090" userDrawn="1">
          <p15:clr>
            <a:srgbClr val="FBAE40"/>
          </p15:clr>
        </p15:guide>
        <p15:guide id="6" orient="horz" pos="1941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quity">
    <p:spTree>
      <p:nvGrpSpPr>
        <p:cNvPr id="1" name=""/>
        <p:cNvGrpSpPr/>
        <p:nvPr/>
      </p:nvGrpSpPr>
      <p:grpSpPr>
        <a:xfrm>
          <a:off x="0" y="0"/>
          <a:ext cx="0" cy="0"/>
          <a:chOff x="0" y="0"/>
          <a:chExt cx="0" cy="0"/>
        </a:xfrm>
      </p:grpSpPr>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2194274" y="6583681"/>
            <a:ext cx="39554562" cy="2948066"/>
          </a:xfrm>
          <a:prstGeom prst="rect">
            <a:avLst/>
          </a:prstGeom>
          <a:noFill/>
        </p:spPr>
        <p:txBody>
          <a:bodyPr wrap="square" lIns="0" rIns="0" anchor="ctr">
            <a:noAutofit/>
          </a:bodyPr>
          <a:lstStyle>
            <a:lvl1pPr>
              <a:defRPr sz="7200">
                <a:solidFill>
                  <a:srgbClr val="009A44"/>
                </a:solidFill>
              </a:defRPr>
            </a:lvl1pPr>
          </a:lstStyle>
          <a:p>
            <a:r>
              <a:rPr lang="en-US"/>
              <a:t>HEADLINE AND CONTENT SLIDE</a:t>
            </a:r>
          </a:p>
        </p:txBody>
      </p:sp>
      <p:sp>
        <p:nvSpPr>
          <p:cNvPr id="4" name="Body Text">
            <a:extLst>
              <a:ext uri="{FF2B5EF4-FFF2-40B4-BE49-F238E27FC236}">
                <a16:creationId xmlns:a16="http://schemas.microsoft.com/office/drawing/2014/main" id="{1E9890A0-0ED1-E492-616C-93E8082AFC6B}"/>
              </a:ext>
            </a:extLst>
          </p:cNvPr>
          <p:cNvSpPr>
            <a:spLocks noGrp="1"/>
          </p:cNvSpPr>
          <p:nvPr>
            <p:ph type="body" sz="quarter" idx="11" hasCustomPrompt="1"/>
          </p:nvPr>
        </p:nvSpPr>
        <p:spPr>
          <a:xfrm>
            <a:off x="4423523" y="9602052"/>
            <a:ext cx="35088494" cy="21192101"/>
          </a:xfrm>
          <a:prstGeom prst="rect">
            <a:avLst/>
          </a:prstGeom>
        </p:spPr>
        <p:txBody>
          <a:bodyPr lIns="0" tIns="91440" rIns="0" bIns="91440" numCol="1" spcCol="457200"/>
          <a:lstStyle>
            <a:lvl1pPr marL="0" indent="0">
              <a:lnSpc>
                <a:spcPts val="6760"/>
              </a:lnSpc>
              <a:spcAft>
                <a:spcPts val="1200"/>
              </a:spcAft>
              <a:buNone/>
              <a:defRPr sz="4800"/>
            </a:lvl1pPr>
          </a:lstStyle>
          <a:p>
            <a:pPr lvl="0"/>
            <a:r>
              <a:rPr lang="en-US"/>
              <a:t>Delete placeholder text and add own text. </a:t>
            </a:r>
          </a:p>
          <a:p>
            <a:pPr lvl="0"/>
            <a:r>
              <a:rPr lang="en-US"/>
              <a:t>Lorem ipsum dolor sit amet, consectetuer adipiscing elit. Maecenas porttitor congue massa. Fusce posuere, magna sed pulvinar ultricies, purus lectus malesuada libero, sit amet commodo.</a:t>
            </a:r>
          </a:p>
          <a:p>
            <a:pPr marL="0" marR="0" lvl="0" indent="0" algn="l" defTabSz="1371557" rtl="0" eaLnBrk="1" fontAlgn="auto" latinLnBrk="0" hangingPunct="1">
              <a:lnSpc>
                <a:spcPts val="6560"/>
              </a:lnSpc>
              <a:spcBef>
                <a:spcPts val="1500"/>
              </a:spcBef>
              <a:spcAft>
                <a:spcPts val="0"/>
              </a:spcAft>
              <a:buClr>
                <a:srgbClr val="039A44"/>
              </a:buClr>
              <a:buSzTx/>
              <a:buFont typeface="Courier New" panose="02070309020205020404" pitchFamily="49" charset="0"/>
              <a:buNone/>
              <a:tabLst/>
              <a:defRPr/>
            </a:pPr>
            <a:r>
              <a:rPr lang="en-US"/>
              <a:t>Lorem ipsum dolor sit amet, consectetuer </a:t>
            </a:r>
            <a:r>
              <a:rPr lang="en-US" err="1"/>
              <a:t>adipiscing</a:t>
            </a:r>
            <a:r>
              <a:rPr lang="en-US"/>
              <a:t> </a:t>
            </a:r>
            <a:r>
              <a:rPr lang="en-US" err="1"/>
              <a:t>elit</a:t>
            </a:r>
            <a:r>
              <a:rPr lang="en-US"/>
              <a:t>. Maecenas porttitor congue massa. Fusce posuere, magna sed pulvinar ultricies, purus lectus </a:t>
            </a:r>
            <a:r>
              <a:rPr lang="en-US" err="1"/>
              <a:t>malesuada</a:t>
            </a:r>
            <a:r>
              <a:rPr lang="en-US"/>
              <a:t> libero, sit amet commodo.</a:t>
            </a:r>
          </a:p>
        </p:txBody>
      </p:sp>
      <p:sp>
        <p:nvSpPr>
          <p:cNvPr id="5" name="Equity">
            <a:extLst>
              <a:ext uri="{FF2B5EF4-FFF2-40B4-BE49-F238E27FC236}">
                <a16:creationId xmlns:a16="http://schemas.microsoft.com/office/drawing/2014/main" id="{A0D23416-88F5-184F-4F0B-37BE9DBDE4CC}"/>
              </a:ext>
            </a:extLst>
          </p:cNvPr>
          <p:cNvSpPr txBox="1">
            <a:spLocks/>
          </p:cNvSpPr>
          <p:nvPr userDrawn="1"/>
        </p:nvSpPr>
        <p:spPr>
          <a:xfrm>
            <a:off x="13189504" y="2247172"/>
            <a:ext cx="29322565" cy="701731"/>
          </a:xfrm>
          <a:prstGeom prst="rect">
            <a:avLst/>
          </a:prstGeom>
        </p:spPr>
        <p:txBody>
          <a:bodyPr wrap="square" lIns="0" anchor="ctr" anchorCtr="0">
            <a:spAutoFit/>
          </a:bodyPr>
          <a:lstStyle>
            <a:lvl1pPr algn="l" defTabSz="1371600" rtl="0" eaLnBrk="1" latinLnBrk="0" hangingPunct="1">
              <a:lnSpc>
                <a:spcPct val="90000"/>
              </a:lnSpc>
              <a:spcBef>
                <a:spcPct val="0"/>
              </a:spcBef>
              <a:buNone/>
              <a:defRPr sz="7200" b="1" i="0" kern="1200">
                <a:solidFill>
                  <a:schemeClr val="bg1"/>
                </a:solidFill>
                <a:latin typeface="Arial" panose="020B0604020202020204" pitchFamily="34" charset="0"/>
                <a:ea typeface="+mj-ea"/>
                <a:cs typeface="Arial" panose="020B0604020202020204" pitchFamily="34" charset="0"/>
              </a:defRPr>
            </a:lvl1pPr>
          </a:lstStyle>
          <a:p>
            <a:pPr algn="r"/>
            <a:r>
              <a:rPr lang="en-US" sz="4400" spc="0" baseline="0"/>
              <a:t>EQUITY    Opportunities for Success</a:t>
            </a:r>
          </a:p>
        </p:txBody>
      </p:sp>
      <p:cxnSp>
        <p:nvCxnSpPr>
          <p:cNvPr id="3" name="Vertical White Line">
            <a:extLst>
              <a:ext uri="{FF2B5EF4-FFF2-40B4-BE49-F238E27FC236}">
                <a16:creationId xmlns:a16="http://schemas.microsoft.com/office/drawing/2014/main" id="{54864098-1DB7-8A22-8B87-90054916E8EA}"/>
              </a:ext>
            </a:extLst>
          </p:cNvPr>
          <p:cNvCxnSpPr>
            <a:cxnSpLocks/>
          </p:cNvCxnSpPr>
          <p:nvPr userDrawn="1"/>
        </p:nvCxnSpPr>
        <p:spPr>
          <a:xfrm>
            <a:off x="29217689" y="1766485"/>
            <a:ext cx="0" cy="1521521"/>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339573"/>
      </p:ext>
    </p:extLst>
  </p:cSld>
  <p:clrMapOvr>
    <a:masterClrMapping/>
  </p:clrMapOvr>
  <p:extLst>
    <p:ext uri="{DCECCB84-F9BA-43D5-87BE-67443E8EF086}">
      <p15:sldGuideLst xmlns:p15="http://schemas.microsoft.com/office/powerpoint/2012/main">
        <p15:guide id="1" pos="1341" userDrawn="1">
          <p15:clr>
            <a:srgbClr val="FBAE40"/>
          </p15:clr>
        </p15:guide>
        <p15:guide id="2" pos="2766" userDrawn="1">
          <p15:clr>
            <a:srgbClr val="FBAE40"/>
          </p15:clr>
        </p15:guide>
        <p15:guide id="3" pos="26307" userDrawn="1">
          <p15:clr>
            <a:srgbClr val="FBAE40"/>
          </p15:clr>
        </p15:guide>
        <p15:guide id="4" pos="24882" userDrawn="1">
          <p15:clr>
            <a:srgbClr val="FBAE40"/>
          </p15:clr>
        </p15:guide>
        <p15:guide id="5" orient="horz" pos="4090" userDrawn="1">
          <p15:clr>
            <a:srgbClr val="FBAE40"/>
          </p15:clr>
        </p15:guide>
        <p15:guide id="6" orient="horz" pos="19411"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emf"/><Relationship Id="rId4" Type="http://schemas.openxmlformats.org/officeDocument/2006/relationships/slideLayout" Target="../slideLayouts/slideLayout9.xml"/><Relationship Id="rId9"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6.xml"/><Relationship Id="rId1" Type="http://schemas.openxmlformats.org/officeDocument/2006/relationships/slideLayout" Target="../slideLayouts/slideLayout19.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7.xml"/><Relationship Id="rId1" Type="http://schemas.openxmlformats.org/officeDocument/2006/relationships/slideLayout" Target="../slideLayouts/slideLayout20.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11630D-ED35-6CF5-8683-33E442DB8D7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2856" y="0"/>
            <a:ext cx="43885486" cy="32918400"/>
          </a:xfrm>
          <a:prstGeom prst="rect">
            <a:avLst/>
          </a:prstGeom>
        </p:spPr>
      </p:pic>
      <p:pic>
        <p:nvPicPr>
          <p:cNvPr id="3" name="Picture 2">
            <a:extLst>
              <a:ext uri="{FF2B5EF4-FFF2-40B4-BE49-F238E27FC236}">
                <a16:creationId xmlns:a16="http://schemas.microsoft.com/office/drawing/2014/main" id="{BCB29CDD-E8BC-4541-5363-0DFD1A52C28D}"/>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35977" y="-35976"/>
            <a:ext cx="11375919" cy="5056622"/>
          </a:xfrm>
          <a:prstGeom prst="rect">
            <a:avLst/>
          </a:prstGeom>
        </p:spPr>
      </p:pic>
    </p:spTree>
    <p:extLst>
      <p:ext uri="{BB962C8B-B14F-4D97-AF65-F5344CB8AC3E}">
        <p14:creationId xmlns:p14="http://schemas.microsoft.com/office/powerpoint/2010/main" val="131198937"/>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701" r:id="rId3"/>
  </p:sldLayoutIdLst>
  <p:txStyles>
    <p:titleStyle>
      <a:lvl1pPr algn="l" defTabSz="1371557" rtl="0" eaLnBrk="1" latinLnBrk="0" hangingPunct="1">
        <a:lnSpc>
          <a:spcPct val="90000"/>
        </a:lnSpc>
        <a:spcBef>
          <a:spcPct val="0"/>
        </a:spcBef>
        <a:buNone/>
        <a:defRPr sz="108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1371557" rtl="0" eaLnBrk="1" latinLnBrk="0" hangingPunct="1">
        <a:lnSpc>
          <a:spcPct val="90000"/>
        </a:lnSpc>
        <a:spcBef>
          <a:spcPts val="1500"/>
        </a:spcBef>
        <a:buFont typeface="Arial" panose="020B0604020202020204" pitchFamily="34" charset="0"/>
        <a:buNone/>
        <a:defRPr sz="4200" b="0" i="0" kern="1200">
          <a:solidFill>
            <a:schemeClr val="bg1"/>
          </a:solidFill>
          <a:latin typeface="Arial" panose="020B0604020202020204" pitchFamily="34" charset="0"/>
          <a:ea typeface="+mn-ea"/>
          <a:cs typeface="Arial" panose="020B0604020202020204" pitchFamily="34" charset="0"/>
        </a:defRPr>
      </a:lvl1pPr>
      <a:lvl2pPr marL="1028668" indent="-342889" algn="l" defTabSz="1371557"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47" indent="-342889" algn="l" defTabSz="1371557"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25"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04"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183152"/>
      </p:ext>
    </p:extLst>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l" defTabSz="1371557" rtl="0" eaLnBrk="1" latinLnBrk="0" hangingPunct="1">
        <a:lnSpc>
          <a:spcPct val="90000"/>
        </a:lnSpc>
        <a:spcBef>
          <a:spcPct val="0"/>
        </a:spcBef>
        <a:buNone/>
        <a:defRPr sz="9000" b="1" i="0" kern="1200">
          <a:solidFill>
            <a:schemeClr val="bg1"/>
          </a:solidFill>
          <a:latin typeface="Arial" panose="020B0604020202020204" pitchFamily="34" charset="0"/>
          <a:ea typeface="+mj-ea"/>
          <a:cs typeface="Arial" panose="020B0604020202020204" pitchFamily="34" charset="0"/>
        </a:defRPr>
      </a:lvl1pPr>
    </p:titleStyle>
    <p:bodyStyle>
      <a:lvl1pPr marL="342889" indent="-342889" algn="l" defTabSz="1371557"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68" indent="-342889" algn="l" defTabSz="1371557"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47" indent="-342889" algn="l" defTabSz="1371557"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25"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04"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Background">
            <a:extLst>
              <a:ext uri="{FF2B5EF4-FFF2-40B4-BE49-F238E27FC236}">
                <a16:creationId xmlns:a16="http://schemas.microsoft.com/office/drawing/2014/main" id="{7B3EF2EE-0DCB-784B-F7FF-B0433FD2BB12}"/>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2857" y="0"/>
            <a:ext cx="43888338" cy="32920541"/>
          </a:xfrm>
          <a:prstGeom prst="rect">
            <a:avLst/>
          </a:prstGeom>
        </p:spPr>
      </p:pic>
      <p:sp>
        <p:nvSpPr>
          <p:cNvPr id="5" name="Green Rectangle">
            <a:extLst>
              <a:ext uri="{FF2B5EF4-FFF2-40B4-BE49-F238E27FC236}">
                <a16:creationId xmlns:a16="http://schemas.microsoft.com/office/drawing/2014/main" id="{63B771AE-5DCD-14FD-67BF-44D065666FA0}"/>
              </a:ext>
              <a:ext uri="{C183D7F6-B498-43B3-948B-1728B52AA6E4}">
                <adec:decorative xmlns:adec="http://schemas.microsoft.com/office/drawing/2017/decorative" val="1"/>
              </a:ext>
            </a:extLst>
          </p:cNvPr>
          <p:cNvSpPr/>
          <p:nvPr userDrawn="1"/>
        </p:nvSpPr>
        <p:spPr>
          <a:xfrm>
            <a:off x="-3" y="0"/>
            <a:ext cx="43891200" cy="5047488"/>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noFill/>
            </a:endParaRPr>
          </a:p>
        </p:txBody>
      </p:sp>
      <p:pic>
        <p:nvPicPr>
          <p:cNvPr id="6" name="White Slashes">
            <a:extLst>
              <a:ext uri="{FF2B5EF4-FFF2-40B4-BE49-F238E27FC236}">
                <a16:creationId xmlns:a16="http://schemas.microsoft.com/office/drawing/2014/main" id="{C68902BC-E7D6-C72C-49E6-6ECCC059BEE1}"/>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35977" y="-35976"/>
            <a:ext cx="11479962" cy="5102870"/>
          </a:xfrm>
          <a:prstGeom prst="rect">
            <a:avLst/>
          </a:prstGeom>
        </p:spPr>
      </p:pic>
    </p:spTree>
    <p:extLst>
      <p:ext uri="{BB962C8B-B14F-4D97-AF65-F5344CB8AC3E}">
        <p14:creationId xmlns:p14="http://schemas.microsoft.com/office/powerpoint/2010/main" val="1789709333"/>
      </p:ext>
    </p:extLst>
  </p:cSld>
  <p:clrMap bg1="lt1" tx1="dk1" bg2="lt2" tx2="dk2" accent1="accent1" accent2="accent2" accent3="accent3" accent4="accent4" accent5="accent5" accent6="accent6" hlink="hlink" folHlink="folHlink"/>
  <p:sldLayoutIdLst>
    <p:sldLayoutId id="2147483699" r:id="rId1"/>
    <p:sldLayoutId id="2147483706" r:id="rId2"/>
    <p:sldLayoutId id="2147483705" r:id="rId3"/>
    <p:sldLayoutId id="2147483700" r:id="rId4"/>
    <p:sldLayoutId id="2147483702" r:id="rId5"/>
    <p:sldLayoutId id="2147483703" r:id="rId6"/>
    <p:sldLayoutId id="2147483704" r:id="rId7"/>
  </p:sldLayoutIdLst>
  <p:hf hdr="0" ftr="0" dt="0"/>
  <p:txStyles>
    <p:titleStyle>
      <a:lvl1pPr algn="l" defTabSz="1371557" rtl="0" eaLnBrk="1" latinLnBrk="0" hangingPunct="1">
        <a:lnSpc>
          <a:spcPct val="90000"/>
        </a:lnSpc>
        <a:spcBef>
          <a:spcPct val="0"/>
        </a:spcBef>
        <a:buNone/>
        <a:defRPr sz="5400" b="1" i="0" kern="1200">
          <a:solidFill>
            <a:srgbClr val="039A44"/>
          </a:solidFill>
          <a:latin typeface="Arial" panose="020B0604020202020204" pitchFamily="34" charset="0"/>
          <a:ea typeface="+mj-ea"/>
          <a:cs typeface="Arial" panose="020B0604020202020204" pitchFamily="34" charset="0"/>
        </a:defRPr>
      </a:lvl1pPr>
    </p:titleStyle>
    <p:bodyStyle>
      <a:lvl1pPr marL="342889" indent="-342889" algn="l" defTabSz="1371557" rtl="0" eaLnBrk="1" latinLnBrk="0" hangingPunct="1">
        <a:lnSpc>
          <a:spcPct val="150000"/>
        </a:lnSpc>
        <a:spcBef>
          <a:spcPts val="1500"/>
        </a:spcBef>
        <a:buClr>
          <a:srgbClr val="039A44"/>
        </a:buClr>
        <a:buFont typeface="Courier New" panose="02070309020205020404" pitchFamily="49" charset="0"/>
        <a:buChar char="o"/>
        <a:defRPr sz="2700" b="0" i="0" kern="1200">
          <a:solidFill>
            <a:schemeClr val="tx1"/>
          </a:solidFill>
          <a:latin typeface="Arial" panose="020B0604020202020204" pitchFamily="34" charset="0"/>
          <a:ea typeface="+mn-ea"/>
          <a:cs typeface="Arial" panose="020B0604020202020204" pitchFamily="34" charset="0"/>
        </a:defRPr>
      </a:lvl1pPr>
      <a:lvl2pPr marL="1028668"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1714447"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3pPr>
      <a:lvl4pPr marL="2400225"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4pPr>
      <a:lvl5pPr marL="3086004"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9172D1-5DC6-0DB3-91F9-0F315BB65E5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2857" y="0"/>
            <a:ext cx="43888338" cy="32920541"/>
          </a:xfrm>
          <a:prstGeom prst="rect">
            <a:avLst/>
          </a:prstGeom>
        </p:spPr>
      </p:pic>
    </p:spTree>
    <p:extLst>
      <p:ext uri="{BB962C8B-B14F-4D97-AF65-F5344CB8AC3E}">
        <p14:creationId xmlns:p14="http://schemas.microsoft.com/office/powerpoint/2010/main" val="1314949058"/>
      </p:ext>
    </p:extLst>
  </p:cSld>
  <p:clrMap bg1="lt1" tx1="dk1" bg2="lt2" tx2="dk2" accent1="accent1" accent2="accent2" accent3="accent3" accent4="accent4" accent5="accent5" accent6="accent6" hlink="hlink" folHlink="folHlink"/>
  <p:sldLayoutIdLst>
    <p:sldLayoutId id="2147483668" r:id="rId1"/>
    <p:sldLayoutId id="2147483674" r:id="rId2"/>
    <p:sldLayoutId id="2147483697" r:id="rId3"/>
    <p:sldLayoutId id="2147483675" r:id="rId4"/>
  </p:sldLayoutIdLst>
  <p:txStyles>
    <p:titleStyle>
      <a:lvl1pPr algn="l" defTabSz="1371557"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89" indent="-342889" algn="l" defTabSz="1371557"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68" indent="-342889" algn="l" defTabSz="1371557"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47" indent="-342889" algn="l" defTabSz="1371557"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25"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04"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143014"/>
      </p:ext>
    </p:extLst>
  </p:cSld>
  <p:clrMap bg1="lt1" tx1="dk1" bg2="lt2" tx2="dk2" accent1="accent1" accent2="accent2" accent3="accent3" accent4="accent4" accent5="accent5" accent6="accent6" hlink="hlink" folHlink="folHlink"/>
  <p:sldLayoutIdLst>
    <p:sldLayoutId id="2147483695" r:id="rId1"/>
    <p:sldLayoutId id="2147483696" r:id="rId2"/>
  </p:sldLayoutIdLst>
  <p:hf hdr="0" ftr="0" dt="0"/>
  <p:txStyles>
    <p:titleStyle>
      <a:lvl1pPr algn="l" defTabSz="1371557" rtl="0" eaLnBrk="1" latinLnBrk="0" hangingPunct="1">
        <a:lnSpc>
          <a:spcPct val="90000"/>
        </a:lnSpc>
        <a:spcBef>
          <a:spcPct val="0"/>
        </a:spcBef>
        <a:buNone/>
        <a:defRPr sz="5400" b="1" i="0" kern="1200">
          <a:solidFill>
            <a:srgbClr val="039A44"/>
          </a:solidFill>
          <a:latin typeface="Arial" panose="020B0604020202020204" pitchFamily="34" charset="0"/>
          <a:ea typeface="+mj-ea"/>
          <a:cs typeface="Arial" panose="020B0604020202020204" pitchFamily="34" charset="0"/>
        </a:defRPr>
      </a:lvl1pPr>
    </p:titleStyle>
    <p:bodyStyle>
      <a:lvl1pPr marL="342889" indent="-342889" algn="l" defTabSz="1371557" rtl="0" eaLnBrk="1" latinLnBrk="0" hangingPunct="1">
        <a:lnSpc>
          <a:spcPct val="150000"/>
        </a:lnSpc>
        <a:spcBef>
          <a:spcPts val="1500"/>
        </a:spcBef>
        <a:buClr>
          <a:srgbClr val="039A44"/>
        </a:buClr>
        <a:buFont typeface="Courier New" panose="02070309020205020404" pitchFamily="49" charset="0"/>
        <a:buChar char="o"/>
        <a:defRPr sz="2700" b="0" i="0" kern="1200">
          <a:solidFill>
            <a:schemeClr val="tx1"/>
          </a:solidFill>
          <a:latin typeface="Arial" panose="020B0604020202020204" pitchFamily="34" charset="0"/>
          <a:ea typeface="+mn-ea"/>
          <a:cs typeface="Arial" panose="020B0604020202020204" pitchFamily="34" charset="0"/>
        </a:defRPr>
      </a:lvl1pPr>
      <a:lvl2pPr marL="1028668"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1714447"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3pPr>
      <a:lvl4pPr marL="2400225"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4pPr>
      <a:lvl5pPr marL="3086004"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Green Rectangle">
            <a:extLst>
              <a:ext uri="{FF2B5EF4-FFF2-40B4-BE49-F238E27FC236}">
                <a16:creationId xmlns:a16="http://schemas.microsoft.com/office/drawing/2014/main" id="{F0276C8E-DAE0-1F50-2E3C-D4ED10510D07}"/>
              </a:ext>
              <a:ext uri="{C183D7F6-B498-43B3-948B-1728B52AA6E4}">
                <adec:decorative xmlns:adec="http://schemas.microsoft.com/office/drawing/2017/decorative" val="1"/>
              </a:ext>
            </a:extLst>
          </p:cNvPr>
          <p:cNvSpPr/>
          <p:nvPr userDrawn="1"/>
        </p:nvSpPr>
        <p:spPr>
          <a:xfrm>
            <a:off x="-3" y="0"/>
            <a:ext cx="43891200" cy="5047488"/>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noFill/>
            </a:endParaRPr>
          </a:p>
        </p:txBody>
      </p:sp>
      <p:pic>
        <p:nvPicPr>
          <p:cNvPr id="4" name="White Slashes">
            <a:extLst>
              <a:ext uri="{FF2B5EF4-FFF2-40B4-BE49-F238E27FC236}">
                <a16:creationId xmlns:a16="http://schemas.microsoft.com/office/drawing/2014/main" id="{92BE9335-99FF-2B18-F566-563815A7937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5977" y="-35976"/>
            <a:ext cx="11479962" cy="5102870"/>
          </a:xfrm>
          <a:prstGeom prst="rect">
            <a:avLst/>
          </a:prstGeom>
        </p:spPr>
      </p:pic>
      <p:pic>
        <p:nvPicPr>
          <p:cNvPr id="6" name="UND Logo">
            <a:extLst>
              <a:ext uri="{FF2B5EF4-FFF2-40B4-BE49-F238E27FC236}">
                <a16:creationId xmlns:a16="http://schemas.microsoft.com/office/drawing/2014/main" id="{BB445DE2-1DD5-CDE1-3848-1BF4E2186E5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906236" y="1310652"/>
            <a:ext cx="4607976" cy="2633472"/>
          </a:xfrm>
          <a:prstGeom prst="rect">
            <a:avLst/>
          </a:prstGeom>
        </p:spPr>
      </p:pic>
    </p:spTree>
    <p:extLst>
      <p:ext uri="{BB962C8B-B14F-4D97-AF65-F5344CB8AC3E}">
        <p14:creationId xmlns:p14="http://schemas.microsoft.com/office/powerpoint/2010/main" val="1943878939"/>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1371557" rtl="0" eaLnBrk="1" latinLnBrk="0" hangingPunct="1">
        <a:lnSpc>
          <a:spcPct val="90000"/>
        </a:lnSpc>
        <a:spcBef>
          <a:spcPct val="0"/>
        </a:spcBef>
        <a:buNone/>
        <a:defRPr sz="6400" b="1" i="0" kern="1200">
          <a:solidFill>
            <a:srgbClr val="009A44"/>
          </a:solidFill>
          <a:latin typeface="Arial" panose="020B0604020202020204" pitchFamily="34" charset="0"/>
          <a:ea typeface="+mj-ea"/>
          <a:cs typeface="Arial" panose="020B0604020202020204" pitchFamily="34" charset="0"/>
        </a:defRPr>
      </a:lvl1pPr>
    </p:titleStyle>
    <p:bodyStyle>
      <a:lvl1pPr marL="0" indent="0" algn="l" defTabSz="1371557" rtl="0" eaLnBrk="1" latinLnBrk="0" hangingPunct="1">
        <a:lnSpc>
          <a:spcPct val="150000"/>
        </a:lnSpc>
        <a:spcBef>
          <a:spcPts val="1500"/>
        </a:spcBef>
        <a:buClr>
          <a:srgbClr val="039A44"/>
        </a:buClr>
        <a:buFont typeface="Courier New" panose="02070309020205020404" pitchFamily="49" charset="0"/>
        <a:buNone/>
        <a:defRPr sz="2700" kern="1200">
          <a:solidFill>
            <a:schemeClr val="tx1"/>
          </a:solidFill>
          <a:latin typeface="Arial" panose="020B0604020202020204" pitchFamily="34" charset="0"/>
          <a:ea typeface="+mn-ea"/>
          <a:cs typeface="Arial" panose="020B0604020202020204" pitchFamily="34" charset="0"/>
        </a:defRPr>
      </a:lvl1pPr>
      <a:lvl2pPr marL="1028668"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1714447"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3pPr>
      <a:lvl4pPr marL="2400225"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4pPr>
      <a:lvl5pPr marL="3086004"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een Background">
            <a:extLst>
              <a:ext uri="{FF2B5EF4-FFF2-40B4-BE49-F238E27FC236}">
                <a16:creationId xmlns:a16="http://schemas.microsoft.com/office/drawing/2014/main" id="{C04048E4-31B4-1F90-45D4-4BA3A1C11FA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856" y="0"/>
            <a:ext cx="43885486" cy="32918400"/>
          </a:xfrm>
          <a:prstGeom prst="rect">
            <a:avLst/>
          </a:prstGeom>
        </p:spPr>
      </p:pic>
      <p:pic>
        <p:nvPicPr>
          <p:cNvPr id="3" name="White Slashes">
            <a:extLst>
              <a:ext uri="{FF2B5EF4-FFF2-40B4-BE49-F238E27FC236}">
                <a16:creationId xmlns:a16="http://schemas.microsoft.com/office/drawing/2014/main" id="{CFE9A3CD-3352-9B6A-AB61-30A5AF6AFA2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35977" y="-35976"/>
            <a:ext cx="11375919" cy="5056622"/>
          </a:xfrm>
          <a:prstGeom prst="rect">
            <a:avLst/>
          </a:prstGeom>
        </p:spPr>
      </p:pic>
    </p:spTree>
    <p:extLst>
      <p:ext uri="{BB962C8B-B14F-4D97-AF65-F5344CB8AC3E}">
        <p14:creationId xmlns:p14="http://schemas.microsoft.com/office/powerpoint/2010/main" val="3100967188"/>
      </p:ext>
    </p:extLst>
  </p:cSld>
  <p:clrMap bg1="lt1" tx1="dk1" bg2="lt2" tx2="dk2" accent1="accent1" accent2="accent2" accent3="accent3" accent4="accent4" accent5="accent5" accent6="accent6" hlink="hlink" folHlink="folHlink"/>
  <p:sldLayoutIdLst>
    <p:sldLayoutId id="2147483692" r:id="rId1"/>
  </p:sldLayoutIdLst>
  <p:hf hdr="0" ftr="0" dt="0"/>
  <p:txStyles>
    <p:titleStyle>
      <a:lvl1pPr algn="l" defTabSz="1371557" rtl="0" eaLnBrk="1" latinLnBrk="0" hangingPunct="1">
        <a:lnSpc>
          <a:spcPct val="90000"/>
        </a:lnSpc>
        <a:spcBef>
          <a:spcPct val="0"/>
        </a:spcBef>
        <a:buNone/>
        <a:defRPr sz="5400" b="1" i="0" kern="1200">
          <a:solidFill>
            <a:srgbClr val="039A44"/>
          </a:solidFill>
          <a:latin typeface="Arial" panose="020B0604020202020204" pitchFamily="34" charset="0"/>
          <a:ea typeface="+mj-ea"/>
          <a:cs typeface="Arial" panose="020B0604020202020204" pitchFamily="34" charset="0"/>
        </a:defRPr>
      </a:lvl1pPr>
    </p:titleStyle>
    <p:bodyStyle>
      <a:lvl1pPr marL="342889" indent="-342889" algn="l" defTabSz="1371557" rtl="0" eaLnBrk="1" latinLnBrk="0" hangingPunct="1">
        <a:lnSpc>
          <a:spcPct val="150000"/>
        </a:lnSpc>
        <a:spcBef>
          <a:spcPts val="1500"/>
        </a:spcBef>
        <a:buClr>
          <a:srgbClr val="039A44"/>
        </a:buClr>
        <a:buFont typeface="Courier New" panose="02070309020205020404" pitchFamily="49" charset="0"/>
        <a:buChar char="o"/>
        <a:defRPr sz="2700" b="0" i="0" kern="1200">
          <a:solidFill>
            <a:schemeClr val="tx1"/>
          </a:solidFill>
          <a:latin typeface="Arial" panose="020B0604020202020204" pitchFamily="34" charset="0"/>
          <a:ea typeface="+mn-ea"/>
          <a:cs typeface="Arial" panose="020B0604020202020204" pitchFamily="34" charset="0"/>
        </a:defRPr>
      </a:lvl1pPr>
      <a:lvl2pPr marL="1028668"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1714447"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3pPr>
      <a:lvl4pPr marL="2400225"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4pPr>
      <a:lvl5pPr marL="3086004"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chart" Target="../charts/chart3.xml"/><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chart" Target="../charts/chart4.xml"/><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chart" Target="../charts/chart5.xml"/><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032C5D88-27AB-BBB0-E3B5-D753A74BE8E5}"/>
              </a:ext>
            </a:extLst>
          </p:cNvPr>
          <p:cNvSpPr>
            <a:spLocks noGrp="1"/>
          </p:cNvSpPr>
          <p:nvPr>
            <p:ph type="title"/>
          </p:nvPr>
        </p:nvSpPr>
        <p:spPr>
          <a:xfrm>
            <a:off x="451438" y="1335747"/>
            <a:ext cx="42988323" cy="1228361"/>
          </a:xfrm>
        </p:spPr>
        <p:txBody>
          <a:bodyPr lIns="0" tIns="45720" rIns="0" bIns="45720" anchor="ctr">
            <a:noAutofit/>
          </a:bodyPr>
          <a:lstStyle/>
          <a:p>
            <a:pPr algn="ctr"/>
            <a:r>
              <a:rPr lang="en-US" sz="12500" dirty="0">
                <a:latin typeface="Aptos"/>
                <a:cs typeface="Arial"/>
              </a:rPr>
              <a:t>UND LEADS in Action: </a:t>
            </a:r>
            <a:r>
              <a:rPr lang="en-US" sz="12500" i="1" dirty="0">
                <a:latin typeface="Aptos"/>
                <a:cs typeface="Arial"/>
              </a:rPr>
              <a:t>Turning Data into Direction</a:t>
            </a:r>
            <a:endParaRPr lang="en-US" sz="12500" dirty="0">
              <a:latin typeface="Aptos"/>
              <a:cs typeface="Arial"/>
            </a:endParaRPr>
          </a:p>
        </p:txBody>
      </p:sp>
      <p:sp>
        <p:nvSpPr>
          <p:cNvPr id="7" name="TextBox 6">
            <a:extLst>
              <a:ext uri="{FF2B5EF4-FFF2-40B4-BE49-F238E27FC236}">
                <a16:creationId xmlns:a16="http://schemas.microsoft.com/office/drawing/2014/main" id="{D85BFD4C-102C-40DB-D26E-9A7878879AE7}"/>
              </a:ext>
            </a:extLst>
          </p:cNvPr>
          <p:cNvSpPr txBox="1"/>
          <p:nvPr/>
        </p:nvSpPr>
        <p:spPr>
          <a:xfrm>
            <a:off x="827314" y="3831771"/>
            <a:ext cx="19789819" cy="22688391"/>
          </a:xfrm>
          <a:prstGeom prst="rect">
            <a:avLst/>
          </a:prstGeom>
          <a:noFill/>
        </p:spPr>
        <p:txBody>
          <a:bodyPr wrap="square" lIns="91440" tIns="45720" rIns="91440" bIns="45720" rtlCol="0" anchor="t">
            <a:spAutoFit/>
          </a:bodyPr>
          <a:lstStyle/>
          <a:p>
            <a:pPr algn="ctr"/>
            <a:r>
              <a:rPr lang="en-US" sz="8600" i="1" u="sng" dirty="0">
                <a:latin typeface="Aptos"/>
              </a:rPr>
              <a:t>What</a:t>
            </a:r>
            <a:r>
              <a:rPr lang="en-US" sz="8600" dirty="0">
                <a:latin typeface="Aptos"/>
              </a:rPr>
              <a:t> We’re Doing</a:t>
            </a:r>
          </a:p>
          <a:p>
            <a:pPr algn="ctr"/>
            <a:endParaRPr lang="en-US" dirty="0">
              <a:latin typeface="Aptos" panose="020B0004020202020204" pitchFamily="34" charset="0"/>
            </a:endParaRPr>
          </a:p>
          <a:p>
            <a:r>
              <a:rPr lang="en-US" sz="5400" i="1" dirty="0">
                <a:latin typeface="Aptos" panose="020B0004020202020204" pitchFamily="34" charset="0"/>
              </a:rPr>
              <a:t>The initiatives and activities from across campus that are aligned with the strategic priorities of LEADS.</a:t>
            </a:r>
          </a:p>
          <a:p>
            <a:endParaRPr lang="en-US" sz="5400" dirty="0">
              <a:latin typeface="Aptos" panose="020B0004020202020204" pitchFamily="34" charset="0"/>
            </a:endParaRPr>
          </a:p>
          <a:p>
            <a:pPr marL="1143000" indent="-1143000">
              <a:buFont typeface="Arial" panose="020B0604020202020204" pitchFamily="34" charset="0"/>
              <a:buChar char="•"/>
            </a:pPr>
            <a:r>
              <a:rPr lang="en-US" sz="5400" b="1" dirty="0">
                <a:latin typeface="Aptos" panose="020B0004020202020204" pitchFamily="34" charset="0"/>
              </a:rPr>
              <a:t>UND Today</a:t>
            </a:r>
          </a:p>
          <a:p>
            <a:endParaRPr lang="en-US" sz="5400" dirty="0">
              <a:latin typeface="Aptos" panose="020B0004020202020204" pitchFamily="34" charset="0"/>
            </a:endParaRPr>
          </a:p>
          <a:p>
            <a:endParaRPr lang="en-US" sz="5400" dirty="0">
              <a:latin typeface="Aptos" panose="020B0004020202020204" pitchFamily="34" charset="0"/>
            </a:endParaRPr>
          </a:p>
          <a:p>
            <a:endParaRPr lang="en-US" sz="5400" dirty="0">
              <a:latin typeface="Aptos" panose="020B0004020202020204" pitchFamily="34" charset="0"/>
            </a:endParaRPr>
          </a:p>
          <a:p>
            <a:endParaRPr lang="en-US" sz="5400" dirty="0">
              <a:latin typeface="Aptos" panose="020B0004020202020204" pitchFamily="34" charset="0"/>
            </a:endParaRPr>
          </a:p>
          <a:p>
            <a:endParaRPr lang="en-US" sz="5400" dirty="0">
              <a:latin typeface="Aptos" panose="020B0004020202020204" pitchFamily="34" charset="0"/>
            </a:endParaRPr>
          </a:p>
          <a:p>
            <a:endParaRPr lang="en-US" sz="5400" dirty="0">
              <a:latin typeface="Aptos" panose="020B0004020202020204" pitchFamily="34" charset="0"/>
            </a:endParaRPr>
          </a:p>
          <a:p>
            <a:endParaRPr lang="en-US" sz="5400" dirty="0">
              <a:latin typeface="Aptos" panose="020B0004020202020204" pitchFamily="34" charset="0"/>
            </a:endParaRPr>
          </a:p>
          <a:p>
            <a:endParaRPr lang="en-US" sz="5400" dirty="0">
              <a:latin typeface="Aptos" panose="020B0004020202020204" pitchFamily="34" charset="0"/>
            </a:endParaRPr>
          </a:p>
          <a:p>
            <a:pPr marL="1143000" indent="-1143000">
              <a:buFont typeface="Arial" panose="020B0604020202020204" pitchFamily="34" charset="0"/>
              <a:buChar char="•"/>
            </a:pPr>
            <a:r>
              <a:rPr lang="en-US" sz="5400" b="1" dirty="0">
                <a:latin typeface="Aptos" panose="020B0004020202020204" pitchFamily="34" charset="0"/>
              </a:rPr>
              <a:t>LEADS Activity Inventory</a:t>
            </a:r>
          </a:p>
          <a:p>
            <a:endParaRPr lang="en-US" sz="5400" dirty="0">
              <a:latin typeface="Aptos" panose="020B0004020202020204" pitchFamily="34" charset="0"/>
            </a:endParaRPr>
          </a:p>
          <a:p>
            <a:endParaRPr lang="en-US" sz="5400" dirty="0">
              <a:latin typeface="Aptos" panose="020B0004020202020204" pitchFamily="34" charset="0"/>
            </a:endParaRPr>
          </a:p>
          <a:p>
            <a:endParaRPr lang="en-US" sz="5400" dirty="0">
              <a:latin typeface="Aptos" panose="020B0004020202020204" pitchFamily="34" charset="0"/>
            </a:endParaRPr>
          </a:p>
          <a:p>
            <a:endParaRPr lang="en-US" sz="5400" dirty="0">
              <a:latin typeface="Aptos" panose="020B0004020202020204" pitchFamily="34" charset="0"/>
            </a:endParaRPr>
          </a:p>
          <a:p>
            <a:endParaRPr lang="en-US" sz="5400" dirty="0">
              <a:latin typeface="Aptos" panose="020B0004020202020204" pitchFamily="34" charset="0"/>
            </a:endParaRPr>
          </a:p>
          <a:p>
            <a:endParaRPr lang="en-US" sz="5400" dirty="0">
              <a:latin typeface="Aptos" panose="020B0004020202020204" pitchFamily="34" charset="0"/>
            </a:endParaRPr>
          </a:p>
          <a:p>
            <a:endParaRPr lang="en-US" sz="5400" dirty="0">
              <a:latin typeface="Aptos" panose="020B0004020202020204" pitchFamily="34" charset="0"/>
            </a:endParaRPr>
          </a:p>
          <a:p>
            <a:endParaRPr lang="en-US" sz="5400" dirty="0">
              <a:latin typeface="Aptos" panose="020B0004020202020204" pitchFamily="34" charset="0"/>
            </a:endParaRPr>
          </a:p>
          <a:p>
            <a:endParaRPr lang="en-US" sz="5400" dirty="0">
              <a:latin typeface="Aptos" panose="020B0004020202020204" pitchFamily="34" charset="0"/>
            </a:endParaRPr>
          </a:p>
          <a:p>
            <a:pPr marL="1143000" indent="-1143000">
              <a:buFont typeface="Arial,Sans-Serif" panose="020B0604020202020204" pitchFamily="34" charset="0"/>
              <a:buChar char="•"/>
            </a:pPr>
            <a:r>
              <a:rPr lang="en-US" sz="5400" b="1" dirty="0">
                <a:latin typeface="Aptos"/>
              </a:rPr>
              <a:t>Analytics &amp; Trend Analysis</a:t>
            </a:r>
            <a:endParaRPr lang="en-US" sz="5400" dirty="0">
              <a:latin typeface="Aptos"/>
            </a:endParaRPr>
          </a:p>
          <a:p>
            <a:pPr marL="1143000" indent="-1143000">
              <a:buFont typeface="Arial" panose="020B0604020202020204" pitchFamily="34" charset="0"/>
              <a:buChar char="•"/>
            </a:pPr>
            <a:endParaRPr lang="en-US" sz="5400" b="1" dirty="0">
              <a:latin typeface="Aptos" panose="020B0004020202020204" pitchFamily="34" charset="0"/>
            </a:endParaRPr>
          </a:p>
        </p:txBody>
      </p:sp>
      <p:sp>
        <p:nvSpPr>
          <p:cNvPr id="14" name="TextBox 13">
            <a:extLst>
              <a:ext uri="{FF2B5EF4-FFF2-40B4-BE49-F238E27FC236}">
                <a16:creationId xmlns:a16="http://schemas.microsoft.com/office/drawing/2014/main" id="{E940A1D5-62A0-F7F6-CBC9-91748B0B0690}"/>
              </a:ext>
            </a:extLst>
          </p:cNvPr>
          <p:cNvSpPr txBox="1"/>
          <p:nvPr/>
        </p:nvSpPr>
        <p:spPr>
          <a:xfrm>
            <a:off x="2065989" y="11064595"/>
            <a:ext cx="6574971" cy="3785652"/>
          </a:xfrm>
          <a:prstGeom prst="rect">
            <a:avLst/>
          </a:prstGeom>
          <a:noFill/>
        </p:spPr>
        <p:txBody>
          <a:bodyPr wrap="square" rtlCol="0">
            <a:spAutoFit/>
          </a:bodyPr>
          <a:lstStyle/>
          <a:p>
            <a:r>
              <a:rPr lang="en-US" sz="4800">
                <a:latin typeface="Aptos" panose="020B0004020202020204" pitchFamily="34" charset="0"/>
              </a:rPr>
              <a:t>Since the January 2023 launch of LEADS, over 1000 stories connecting the work we do to the LEADS core values.</a:t>
            </a:r>
          </a:p>
        </p:txBody>
      </p:sp>
      <p:sp>
        <p:nvSpPr>
          <p:cNvPr id="15" name="TextBox 14">
            <a:extLst>
              <a:ext uri="{FF2B5EF4-FFF2-40B4-BE49-F238E27FC236}">
                <a16:creationId xmlns:a16="http://schemas.microsoft.com/office/drawing/2014/main" id="{A5A49455-07C5-2992-8898-6E13FF856344}"/>
              </a:ext>
            </a:extLst>
          </p:cNvPr>
          <p:cNvSpPr txBox="1"/>
          <p:nvPr/>
        </p:nvSpPr>
        <p:spPr>
          <a:xfrm>
            <a:off x="2099051" y="18387672"/>
            <a:ext cx="8830208" cy="5262979"/>
          </a:xfrm>
          <a:prstGeom prst="rect">
            <a:avLst/>
          </a:prstGeom>
          <a:noFill/>
        </p:spPr>
        <p:txBody>
          <a:bodyPr wrap="square" rtlCol="0">
            <a:spAutoFit/>
          </a:bodyPr>
          <a:lstStyle/>
          <a:p>
            <a:r>
              <a:rPr lang="en-US" sz="4800">
                <a:latin typeface="Aptos" panose="020B0004020202020204" pitchFamily="34" charset="0"/>
              </a:rPr>
              <a:t>Open to submissions from anyone across campus, the Activity Inventory contains approximately 325 (and counting) items illustrating the breadth and variety of campus-wide LEADS-aligned work.</a:t>
            </a:r>
          </a:p>
        </p:txBody>
      </p:sp>
      <p:sp>
        <p:nvSpPr>
          <p:cNvPr id="22" name="TextBox 21">
            <a:extLst>
              <a:ext uri="{FF2B5EF4-FFF2-40B4-BE49-F238E27FC236}">
                <a16:creationId xmlns:a16="http://schemas.microsoft.com/office/drawing/2014/main" id="{D420691D-A24A-BB7D-6EDF-2AF0F6960DF5}"/>
              </a:ext>
            </a:extLst>
          </p:cNvPr>
          <p:cNvSpPr txBox="1"/>
          <p:nvPr/>
        </p:nvSpPr>
        <p:spPr>
          <a:xfrm>
            <a:off x="2556251" y="26535809"/>
            <a:ext cx="8830208" cy="4524315"/>
          </a:xfrm>
          <a:prstGeom prst="rect">
            <a:avLst/>
          </a:prstGeom>
          <a:noFill/>
        </p:spPr>
        <p:txBody>
          <a:bodyPr wrap="square" rtlCol="0">
            <a:spAutoFit/>
          </a:bodyPr>
          <a:lstStyle/>
          <a:p>
            <a:r>
              <a:rPr lang="en-US" sz="4800">
                <a:latin typeface="Aptos" panose="020B0004020202020204" pitchFamily="34" charset="0"/>
              </a:rPr>
              <a:t>Where do LEADS-aligned activities “fit” relative to common higher education key words?  In what ways is campus-wide LEADS-aligned activity changing over time?</a:t>
            </a:r>
          </a:p>
        </p:txBody>
      </p:sp>
      <p:sp>
        <p:nvSpPr>
          <p:cNvPr id="27" name="TextBox 26">
            <a:extLst>
              <a:ext uri="{FF2B5EF4-FFF2-40B4-BE49-F238E27FC236}">
                <a16:creationId xmlns:a16="http://schemas.microsoft.com/office/drawing/2014/main" id="{A82264AF-1557-0F4B-258B-C2D870AC7CD4}"/>
              </a:ext>
            </a:extLst>
          </p:cNvPr>
          <p:cNvSpPr txBox="1"/>
          <p:nvPr/>
        </p:nvSpPr>
        <p:spPr>
          <a:xfrm>
            <a:off x="23609241" y="10839910"/>
            <a:ext cx="18215970" cy="4524315"/>
          </a:xfrm>
          <a:prstGeom prst="rect">
            <a:avLst/>
          </a:prstGeom>
          <a:noFill/>
        </p:spPr>
        <p:txBody>
          <a:bodyPr wrap="square" rtlCol="0">
            <a:spAutoFit/>
          </a:bodyPr>
          <a:lstStyle/>
          <a:p>
            <a:r>
              <a:rPr lang="en-US" sz="4800">
                <a:latin typeface="Aptos" panose="020B0004020202020204" pitchFamily="34" charset="0"/>
              </a:rPr>
              <a:t>Identifying and monitoring a variety of outcome metrics provides a sense of the impact of our collective commitment to LEADS.</a:t>
            </a:r>
          </a:p>
          <a:p>
            <a:endParaRPr lang="en-US" sz="4800">
              <a:latin typeface="Aptos" panose="020B0004020202020204" pitchFamily="34" charset="0"/>
            </a:endParaRPr>
          </a:p>
          <a:p>
            <a:r>
              <a:rPr lang="en-US" sz="4800">
                <a:latin typeface="Aptos" panose="020B0004020202020204" pitchFamily="34" charset="0"/>
              </a:rPr>
              <a:t>Currently monitoring 40+ outcomes such as experiential learning enrollments, NSSE indicators, patterns in students’ enrollment, research funding levels, scholarly collaborations, etc.</a:t>
            </a:r>
          </a:p>
        </p:txBody>
      </p:sp>
      <p:cxnSp>
        <p:nvCxnSpPr>
          <p:cNvPr id="16" name="Straight Connector 15">
            <a:extLst>
              <a:ext uri="{FF2B5EF4-FFF2-40B4-BE49-F238E27FC236}">
                <a16:creationId xmlns:a16="http://schemas.microsoft.com/office/drawing/2014/main" id="{E36C8D72-CB21-AD99-7A8D-6E812EBA69BC}"/>
              </a:ext>
              <a:ext uri="{C183D7F6-B498-43B3-948B-1728B52AA6E4}">
                <adec:decorative xmlns:adec="http://schemas.microsoft.com/office/drawing/2017/decorative" val="1"/>
              </a:ext>
            </a:extLst>
          </p:cNvPr>
          <p:cNvCxnSpPr>
            <a:cxnSpLocks/>
          </p:cNvCxnSpPr>
          <p:nvPr/>
        </p:nvCxnSpPr>
        <p:spPr>
          <a:xfrm>
            <a:off x="391885" y="6096002"/>
            <a:ext cx="43107429"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3B736F8-9A99-41E9-0EEE-CE34C0BC8A91}"/>
              </a:ext>
              <a:ext uri="{C183D7F6-B498-43B3-948B-1728B52AA6E4}">
                <adec:decorative xmlns:adec="http://schemas.microsoft.com/office/drawing/2017/decorative" val="1"/>
              </a:ext>
            </a:extLst>
          </p:cNvPr>
          <p:cNvCxnSpPr>
            <a:cxnSpLocks/>
          </p:cNvCxnSpPr>
          <p:nvPr/>
        </p:nvCxnSpPr>
        <p:spPr>
          <a:xfrm>
            <a:off x="21918065" y="3917561"/>
            <a:ext cx="0" cy="28526593"/>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6DB1535-3658-864A-6E94-E1450E8C5DF6}"/>
              </a:ext>
              <a:ext uri="{C183D7F6-B498-43B3-948B-1728B52AA6E4}">
                <adec:decorative xmlns:adec="http://schemas.microsoft.com/office/drawing/2017/decorative" val="1"/>
              </a:ext>
            </a:extLst>
          </p:cNvPr>
          <p:cNvCxnSpPr>
            <a:cxnSpLocks/>
          </p:cNvCxnSpPr>
          <p:nvPr/>
        </p:nvCxnSpPr>
        <p:spPr>
          <a:xfrm>
            <a:off x="413656" y="8425550"/>
            <a:ext cx="43107429"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208BF41-A205-CEEA-456C-C866FC085C1A}"/>
              </a:ext>
              <a:ext uri="{C183D7F6-B498-43B3-948B-1728B52AA6E4}">
                <adec:decorative xmlns:adec="http://schemas.microsoft.com/office/drawing/2017/decorative" val="1"/>
              </a:ext>
            </a:extLst>
          </p:cNvPr>
          <p:cNvSpPr/>
          <p:nvPr/>
        </p:nvSpPr>
        <p:spPr>
          <a:xfrm>
            <a:off x="12077700" y="24250649"/>
            <a:ext cx="6943724"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1608BF0-3C7A-B3DF-6740-E478AC1140DB}"/>
              </a:ext>
              <a:ext uri="{C183D7F6-B498-43B3-948B-1728B52AA6E4}">
                <adec:decorative xmlns:adec="http://schemas.microsoft.com/office/drawing/2017/decorative" val="1"/>
              </a:ext>
            </a:extLst>
          </p:cNvPr>
          <p:cNvSpPr/>
          <p:nvPr/>
        </p:nvSpPr>
        <p:spPr>
          <a:xfrm>
            <a:off x="15201899" y="15401924"/>
            <a:ext cx="4200525" cy="295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7795972-EDEC-40F2-D580-072DD6994AFC}"/>
              </a:ext>
              <a:ext uri="{C183D7F6-B498-43B3-948B-1728B52AA6E4}">
                <adec:decorative xmlns:adec="http://schemas.microsoft.com/office/drawing/2017/decorative" val="1"/>
              </a:ext>
            </a:extLst>
          </p:cNvPr>
          <p:cNvSpPr/>
          <p:nvPr/>
        </p:nvSpPr>
        <p:spPr>
          <a:xfrm>
            <a:off x="15049500" y="15449549"/>
            <a:ext cx="4657724" cy="428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90CBE73-141A-5AFD-1E4D-5AD3E73999A6}"/>
              </a:ext>
              <a:ext uri="{C183D7F6-B498-43B3-948B-1728B52AA6E4}">
                <adec:decorative xmlns:adec="http://schemas.microsoft.com/office/drawing/2017/decorative" val="1"/>
              </a:ext>
            </a:extLst>
          </p:cNvPr>
          <p:cNvSpPr/>
          <p:nvPr/>
        </p:nvSpPr>
        <p:spPr>
          <a:xfrm>
            <a:off x="20526374" y="20307299"/>
            <a:ext cx="276225" cy="45815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EC9F0C1-6E16-6030-2C67-355366AB045F}"/>
              </a:ext>
              <a:ext uri="{C183D7F6-B498-43B3-948B-1728B52AA6E4}">
                <adec:decorative xmlns:adec="http://schemas.microsoft.com/office/drawing/2017/decorative" val="1"/>
              </a:ext>
            </a:extLst>
          </p:cNvPr>
          <p:cNvSpPr/>
          <p:nvPr/>
        </p:nvSpPr>
        <p:spPr>
          <a:xfrm>
            <a:off x="19888199" y="24593550"/>
            <a:ext cx="495299" cy="4533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0C1F904-1BA0-6D7D-0B8C-59D74AE7D061}"/>
              </a:ext>
              <a:ext uri="{C183D7F6-B498-43B3-948B-1728B52AA6E4}">
                <adec:decorative xmlns:adec="http://schemas.microsoft.com/office/drawing/2017/decorative" val="1"/>
              </a:ext>
            </a:extLst>
          </p:cNvPr>
          <p:cNvSpPr/>
          <p:nvPr/>
        </p:nvSpPr>
        <p:spPr>
          <a:xfrm>
            <a:off x="19116674" y="29013150"/>
            <a:ext cx="428625" cy="38576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AE5C0C-1B26-B6BA-D72B-3BC7E8DEE26E}"/>
              </a:ext>
            </a:extLst>
          </p:cNvPr>
          <p:cNvSpPr txBox="1"/>
          <p:nvPr/>
        </p:nvSpPr>
        <p:spPr>
          <a:xfrm>
            <a:off x="22321475" y="3851649"/>
            <a:ext cx="17261904" cy="16045675"/>
          </a:xfrm>
          <a:prstGeom prst="rect">
            <a:avLst/>
          </a:prstGeom>
          <a:noFill/>
          <a:ln>
            <a:solidFill>
              <a:schemeClr val="bg1"/>
            </a:solidFill>
          </a:ln>
        </p:spPr>
        <p:txBody>
          <a:bodyPr wrap="square" rtlCol="0">
            <a:spAutoFit/>
          </a:bodyPr>
          <a:lstStyle/>
          <a:p>
            <a:pPr algn="ctr"/>
            <a:r>
              <a:rPr lang="en-US" i="1" u="sng">
                <a:latin typeface="Aptos" panose="020B0004020202020204" pitchFamily="34" charset="0"/>
              </a:rPr>
              <a:t>How</a:t>
            </a:r>
            <a:r>
              <a:rPr lang="en-US">
                <a:latin typeface="Aptos" panose="020B0004020202020204" pitchFamily="34" charset="0"/>
              </a:rPr>
              <a:t> We’re Doing</a:t>
            </a:r>
          </a:p>
          <a:p>
            <a:pPr algn="ctr"/>
            <a:endParaRPr lang="en-US">
              <a:latin typeface="Aptos" panose="020B0004020202020204" pitchFamily="34" charset="0"/>
            </a:endParaRPr>
          </a:p>
          <a:p>
            <a:r>
              <a:rPr lang="en-US" sz="5400" i="1">
                <a:latin typeface="Aptos" panose="020B0004020202020204" pitchFamily="34" charset="0"/>
              </a:rPr>
              <a:t>The metrics we would expect to be influenced by our collective attention to LEADS strategic priorities.</a:t>
            </a:r>
            <a:endParaRPr lang="en-US" sz="5400">
              <a:latin typeface="Aptos" panose="020B0004020202020204" pitchFamily="34" charset="0"/>
            </a:endParaRPr>
          </a:p>
          <a:p>
            <a:endParaRPr lang="en-US" sz="54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Strategic Priority Outcome Metrics</a:t>
            </a: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Implementation Team Analysis: “Levels of Achievement”</a:t>
            </a:r>
          </a:p>
          <a:p>
            <a:endParaRPr lang="en-US" sz="5400">
              <a:latin typeface="Aptos" panose="020B0004020202020204" pitchFamily="34" charset="0"/>
            </a:endParaRPr>
          </a:p>
          <a:p>
            <a:endParaRPr lang="en-US" sz="5400">
              <a:latin typeface="Aptos" panose="020B0004020202020204" pitchFamily="34" charset="0"/>
            </a:endParaRPr>
          </a:p>
        </p:txBody>
      </p:sp>
      <p:sp>
        <p:nvSpPr>
          <p:cNvPr id="28" name="TextBox 27">
            <a:extLst>
              <a:ext uri="{FF2B5EF4-FFF2-40B4-BE49-F238E27FC236}">
                <a16:creationId xmlns:a16="http://schemas.microsoft.com/office/drawing/2014/main" id="{61D8F992-1FAE-BB57-7E89-B27A17DC881E}"/>
              </a:ext>
            </a:extLst>
          </p:cNvPr>
          <p:cNvSpPr txBox="1"/>
          <p:nvPr/>
        </p:nvSpPr>
        <p:spPr>
          <a:xfrm>
            <a:off x="23631012" y="18089799"/>
            <a:ext cx="7093414" cy="8956298"/>
          </a:xfrm>
          <a:prstGeom prst="rect">
            <a:avLst/>
          </a:prstGeom>
          <a:noFill/>
        </p:spPr>
        <p:txBody>
          <a:bodyPr wrap="square" rtlCol="0">
            <a:spAutoFit/>
          </a:bodyPr>
          <a:lstStyle/>
          <a:p>
            <a:r>
              <a:rPr lang="en-US" sz="4800">
                <a:latin typeface="Aptos" panose="020B0004020202020204" pitchFamily="34" charset="0"/>
              </a:rPr>
              <a:t>The data we’ve collected requires analysis and interpretation.  The LEADS Implementation Team assigns a “level of achievement” on a 5-point scale for all 37 LEADS strategic priorities, providing a collective sense of strength, areas of growth, and their changes over time.</a:t>
            </a:r>
          </a:p>
        </p:txBody>
      </p:sp>
      <p:pic>
        <p:nvPicPr>
          <p:cNvPr id="17" name="Picture 16" descr="A graph of a bar chart">
            <a:extLst>
              <a:ext uri="{FF2B5EF4-FFF2-40B4-BE49-F238E27FC236}">
                <a16:creationId xmlns:a16="http://schemas.microsoft.com/office/drawing/2014/main" id="{B1860D78-D243-6123-17C9-5695D9E130BA}"/>
              </a:ext>
            </a:extLst>
          </p:cNvPr>
          <p:cNvPicPr>
            <a:picLocks noChangeAspect="1"/>
          </p:cNvPicPr>
          <p:nvPr/>
        </p:nvPicPr>
        <p:blipFill>
          <a:blip r:embed="rId3"/>
          <a:stretch>
            <a:fillRect/>
          </a:stretch>
        </p:blipFill>
        <p:spPr>
          <a:xfrm>
            <a:off x="11226018" y="15672667"/>
            <a:ext cx="9158069" cy="4205051"/>
          </a:xfrm>
          <a:prstGeom prst="rect">
            <a:avLst/>
          </a:prstGeom>
        </p:spPr>
      </p:pic>
      <p:pic>
        <p:nvPicPr>
          <p:cNvPr id="19" name="Picture 18" descr="A graph of a bar chart">
            <a:extLst>
              <a:ext uri="{FF2B5EF4-FFF2-40B4-BE49-F238E27FC236}">
                <a16:creationId xmlns:a16="http://schemas.microsoft.com/office/drawing/2014/main" id="{89056DFD-ED1F-A79A-0A44-48126F5F2087}"/>
              </a:ext>
            </a:extLst>
          </p:cNvPr>
          <p:cNvPicPr>
            <a:picLocks noChangeAspect="1"/>
          </p:cNvPicPr>
          <p:nvPr/>
        </p:nvPicPr>
        <p:blipFill>
          <a:blip r:embed="rId4"/>
          <a:stretch>
            <a:fillRect/>
          </a:stretch>
        </p:blipFill>
        <p:spPr>
          <a:xfrm>
            <a:off x="11394831" y="19986855"/>
            <a:ext cx="9115865" cy="4274225"/>
          </a:xfrm>
          <a:prstGeom prst="rect">
            <a:avLst/>
          </a:prstGeom>
        </p:spPr>
      </p:pic>
      <p:pic>
        <p:nvPicPr>
          <p:cNvPr id="20" name="Picture 19" descr="A sequence of graphs showing activity changes over time.">
            <a:extLst>
              <a:ext uri="{FF2B5EF4-FFF2-40B4-BE49-F238E27FC236}">
                <a16:creationId xmlns:a16="http://schemas.microsoft.com/office/drawing/2014/main" id="{A15B5A77-393D-8A64-221A-6680D01F145A}"/>
              </a:ext>
            </a:extLst>
          </p:cNvPr>
          <p:cNvPicPr>
            <a:picLocks noChangeAspect="1"/>
          </p:cNvPicPr>
          <p:nvPr/>
        </p:nvPicPr>
        <p:blipFill>
          <a:blip r:embed="rId5"/>
          <a:stretch>
            <a:fillRect/>
          </a:stretch>
        </p:blipFill>
        <p:spPr>
          <a:xfrm>
            <a:off x="11394831" y="24743504"/>
            <a:ext cx="7765367" cy="4061266"/>
          </a:xfrm>
          <a:prstGeom prst="rect">
            <a:avLst/>
          </a:prstGeom>
        </p:spPr>
      </p:pic>
      <p:pic>
        <p:nvPicPr>
          <p:cNvPr id="24" name="Picture 23" descr="A bar graph showing level of achievement for all strategic priorities.">
            <a:extLst>
              <a:ext uri="{FF2B5EF4-FFF2-40B4-BE49-F238E27FC236}">
                <a16:creationId xmlns:a16="http://schemas.microsoft.com/office/drawing/2014/main" id="{D2098A94-0E5B-12B8-01DC-DC5CC0E17886}"/>
              </a:ext>
            </a:extLst>
          </p:cNvPr>
          <p:cNvPicPr>
            <a:picLocks noChangeAspect="1"/>
          </p:cNvPicPr>
          <p:nvPr/>
        </p:nvPicPr>
        <p:blipFill>
          <a:blip r:embed="rId6"/>
          <a:stretch>
            <a:fillRect/>
          </a:stretch>
        </p:blipFill>
        <p:spPr>
          <a:xfrm>
            <a:off x="31481335" y="17817039"/>
            <a:ext cx="9866996" cy="12699455"/>
          </a:xfrm>
          <a:prstGeom prst="rect">
            <a:avLst/>
          </a:prstGeom>
        </p:spPr>
      </p:pic>
      <p:sp>
        <p:nvSpPr>
          <p:cNvPr id="25" name="Rectangle 24">
            <a:extLst>
              <a:ext uri="{FF2B5EF4-FFF2-40B4-BE49-F238E27FC236}">
                <a16:creationId xmlns:a16="http://schemas.microsoft.com/office/drawing/2014/main" id="{D20D86B6-C1DB-8D80-0E0B-3C6F40FB8F25}"/>
              </a:ext>
              <a:ext uri="{C183D7F6-B498-43B3-948B-1728B52AA6E4}">
                <adec:decorative xmlns:adec="http://schemas.microsoft.com/office/drawing/2017/decorative" val="1"/>
              </a:ext>
            </a:extLst>
          </p:cNvPr>
          <p:cNvSpPr/>
          <p:nvPr/>
        </p:nvSpPr>
        <p:spPr>
          <a:xfrm>
            <a:off x="20358518" y="15582899"/>
            <a:ext cx="180975" cy="4410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699488F-9C14-739A-D6D5-D52A9C03D1D3}"/>
              </a:ext>
              <a:ext uri="{C183D7F6-B498-43B3-948B-1728B52AA6E4}">
                <adec:decorative xmlns:adec="http://schemas.microsoft.com/office/drawing/2017/decorative" val="1"/>
              </a:ext>
            </a:extLst>
          </p:cNvPr>
          <p:cNvSpPr/>
          <p:nvPr/>
        </p:nvSpPr>
        <p:spPr>
          <a:xfrm>
            <a:off x="20462035" y="19861601"/>
            <a:ext cx="180975" cy="4410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824D318-6E6B-B18B-3B0A-B9530F130838}"/>
              </a:ext>
              <a:ext uri="{C183D7F6-B498-43B3-948B-1728B52AA6E4}">
                <adec:decorative xmlns:adec="http://schemas.microsoft.com/office/drawing/2017/decorative" val="1"/>
              </a:ext>
            </a:extLst>
          </p:cNvPr>
          <p:cNvSpPr/>
          <p:nvPr/>
        </p:nvSpPr>
        <p:spPr>
          <a:xfrm>
            <a:off x="19116314" y="24588876"/>
            <a:ext cx="180975" cy="4410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85DA885-BE48-03CF-5FC8-F23DFED0D205}"/>
              </a:ext>
              <a:ext uri="{C183D7F6-B498-43B3-948B-1728B52AA6E4}">
                <adec:decorative xmlns:adec="http://schemas.microsoft.com/office/drawing/2017/decorative" val="1"/>
              </a:ext>
            </a:extLst>
          </p:cNvPr>
          <p:cNvSpPr/>
          <p:nvPr/>
        </p:nvSpPr>
        <p:spPr>
          <a:xfrm>
            <a:off x="21393686" y="28436258"/>
            <a:ext cx="180975" cy="4410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4353FBD-3B6D-018C-96F3-A0D5F5959C2C}"/>
              </a:ext>
              <a:ext uri="{C183D7F6-B498-43B3-948B-1728B52AA6E4}">
                <adec:decorative xmlns:adec="http://schemas.microsoft.com/office/drawing/2017/decorative" val="1"/>
              </a:ext>
            </a:extLst>
          </p:cNvPr>
          <p:cNvSpPr/>
          <p:nvPr/>
        </p:nvSpPr>
        <p:spPr>
          <a:xfrm rot="5400000">
            <a:off x="15708880" y="15211963"/>
            <a:ext cx="163722" cy="94824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B441DE3-C2BE-3C75-3A18-594B24F5E225}"/>
              </a:ext>
              <a:ext uri="{C183D7F6-B498-43B3-948B-1728B52AA6E4}">
                <adec:decorative xmlns:adec="http://schemas.microsoft.com/office/drawing/2017/decorative" val="1"/>
              </a:ext>
            </a:extLst>
          </p:cNvPr>
          <p:cNvSpPr/>
          <p:nvPr/>
        </p:nvSpPr>
        <p:spPr>
          <a:xfrm rot="5400000">
            <a:off x="15846902" y="19525170"/>
            <a:ext cx="163722" cy="94824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5B2539E-7DC8-EA8C-AD98-5C85B375B58E}"/>
              </a:ext>
              <a:ext uri="{C183D7F6-B498-43B3-948B-1728B52AA6E4}">
                <adec:decorative xmlns:adec="http://schemas.microsoft.com/office/drawing/2017/decorative" val="1"/>
              </a:ext>
            </a:extLst>
          </p:cNvPr>
          <p:cNvSpPr/>
          <p:nvPr/>
        </p:nvSpPr>
        <p:spPr>
          <a:xfrm rot="5400000">
            <a:off x="15984925" y="24286952"/>
            <a:ext cx="163722" cy="94824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400ECEB-D44A-4D69-6457-C939323551D3}"/>
              </a:ext>
              <a:ext uri="{C183D7F6-B498-43B3-948B-1728B52AA6E4}">
                <adec:decorative xmlns:adec="http://schemas.microsoft.com/office/drawing/2017/decorative" val="1"/>
              </a:ext>
            </a:extLst>
          </p:cNvPr>
          <p:cNvSpPr/>
          <p:nvPr/>
        </p:nvSpPr>
        <p:spPr>
          <a:xfrm rot="5400000">
            <a:off x="16709590" y="28085449"/>
            <a:ext cx="111963" cy="95341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E4D2D4A-B695-8383-CA10-CF6A3344BD1C}"/>
              </a:ext>
              <a:ext uri="{C183D7F6-B498-43B3-948B-1728B52AA6E4}">
                <adec:decorative xmlns:adec="http://schemas.microsoft.com/office/drawing/2017/decorative" val="1"/>
              </a:ext>
            </a:extLst>
          </p:cNvPr>
          <p:cNvSpPr/>
          <p:nvPr/>
        </p:nvSpPr>
        <p:spPr>
          <a:xfrm>
            <a:off x="42220731" y="17299736"/>
            <a:ext cx="247650" cy="11254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Two men standing next to each other">
            <a:extLst>
              <a:ext uri="{FF2B5EF4-FFF2-40B4-BE49-F238E27FC236}">
                <a16:creationId xmlns:a16="http://schemas.microsoft.com/office/drawing/2014/main" id="{42236407-B908-314A-8EC5-4A2AD966D92B}"/>
              </a:ext>
            </a:extLst>
          </p:cNvPr>
          <p:cNvPicPr>
            <a:picLocks noChangeAspect="1"/>
          </p:cNvPicPr>
          <p:nvPr/>
        </p:nvPicPr>
        <p:blipFill>
          <a:blip r:embed="rId7"/>
          <a:stretch>
            <a:fillRect/>
          </a:stretch>
        </p:blipFill>
        <p:spPr>
          <a:xfrm flipH="1">
            <a:off x="17613420" y="10079253"/>
            <a:ext cx="3925844" cy="2520823"/>
          </a:xfrm>
          <a:prstGeom prst="rect">
            <a:avLst/>
          </a:prstGeom>
        </p:spPr>
      </p:pic>
      <p:pic>
        <p:nvPicPr>
          <p:cNvPr id="36" name="Picture 35" descr="A group of people sitting around a round table">
            <a:extLst>
              <a:ext uri="{FF2B5EF4-FFF2-40B4-BE49-F238E27FC236}">
                <a16:creationId xmlns:a16="http://schemas.microsoft.com/office/drawing/2014/main" id="{9608907E-5706-C0D5-C997-1AB475CA99DF}"/>
              </a:ext>
            </a:extLst>
          </p:cNvPr>
          <p:cNvPicPr>
            <a:picLocks noChangeAspect="1"/>
          </p:cNvPicPr>
          <p:nvPr/>
        </p:nvPicPr>
        <p:blipFill>
          <a:blip r:embed="rId8"/>
          <a:stretch>
            <a:fillRect/>
          </a:stretch>
        </p:blipFill>
        <p:spPr>
          <a:xfrm>
            <a:off x="9552935" y="10077789"/>
            <a:ext cx="3703934" cy="2525060"/>
          </a:xfrm>
          <a:prstGeom prst="rect">
            <a:avLst/>
          </a:prstGeom>
        </p:spPr>
      </p:pic>
      <p:pic>
        <p:nvPicPr>
          <p:cNvPr id="49" name="Picture 48" descr="A group of people posing for a photo">
            <a:extLst>
              <a:ext uri="{FF2B5EF4-FFF2-40B4-BE49-F238E27FC236}">
                <a16:creationId xmlns:a16="http://schemas.microsoft.com/office/drawing/2014/main" id="{E49BBA5A-93B1-D640-E4C4-B4C3F9CAFAC0}"/>
              </a:ext>
            </a:extLst>
          </p:cNvPr>
          <p:cNvPicPr>
            <a:picLocks noChangeAspect="1"/>
          </p:cNvPicPr>
          <p:nvPr/>
        </p:nvPicPr>
        <p:blipFill>
          <a:blip r:embed="rId9"/>
          <a:stretch>
            <a:fillRect/>
          </a:stretch>
        </p:blipFill>
        <p:spPr>
          <a:xfrm>
            <a:off x="13486662" y="12746220"/>
            <a:ext cx="3911093" cy="2640941"/>
          </a:xfrm>
          <a:prstGeom prst="rect">
            <a:avLst/>
          </a:prstGeom>
        </p:spPr>
      </p:pic>
      <p:pic>
        <p:nvPicPr>
          <p:cNvPr id="41" name="Picture 40" descr="A group of people sitting in a circle">
            <a:extLst>
              <a:ext uri="{FF2B5EF4-FFF2-40B4-BE49-F238E27FC236}">
                <a16:creationId xmlns:a16="http://schemas.microsoft.com/office/drawing/2014/main" id="{A267357C-55AE-B8A2-BD38-D38632FA5312}"/>
              </a:ext>
            </a:extLst>
          </p:cNvPr>
          <p:cNvPicPr>
            <a:picLocks noChangeAspect="1"/>
          </p:cNvPicPr>
          <p:nvPr/>
        </p:nvPicPr>
        <p:blipFill>
          <a:blip r:embed="rId10"/>
          <a:stretch>
            <a:fillRect/>
          </a:stretch>
        </p:blipFill>
        <p:spPr>
          <a:xfrm>
            <a:off x="9551817" y="12745436"/>
            <a:ext cx="3878720" cy="2652546"/>
          </a:xfrm>
          <a:prstGeom prst="rect">
            <a:avLst/>
          </a:prstGeom>
        </p:spPr>
      </p:pic>
      <p:pic>
        <p:nvPicPr>
          <p:cNvPr id="53" name="Picture 52" descr="A group of people standing in front of a sign">
            <a:extLst>
              <a:ext uri="{FF2B5EF4-FFF2-40B4-BE49-F238E27FC236}">
                <a16:creationId xmlns:a16="http://schemas.microsoft.com/office/drawing/2014/main" id="{39B81C8D-FDDD-FD73-DB48-BFE6C34552D2}"/>
              </a:ext>
            </a:extLst>
          </p:cNvPr>
          <p:cNvPicPr>
            <a:picLocks noChangeAspect="1"/>
          </p:cNvPicPr>
          <p:nvPr/>
        </p:nvPicPr>
        <p:blipFill>
          <a:blip r:embed="rId11"/>
          <a:stretch>
            <a:fillRect/>
          </a:stretch>
        </p:blipFill>
        <p:spPr>
          <a:xfrm>
            <a:off x="13327463" y="10086777"/>
            <a:ext cx="4249946" cy="2520172"/>
          </a:xfrm>
          <a:prstGeom prst="rect">
            <a:avLst/>
          </a:prstGeom>
        </p:spPr>
      </p:pic>
      <p:pic>
        <p:nvPicPr>
          <p:cNvPr id="18" name="Picture 17" descr="A person standing in front of a plane">
            <a:extLst>
              <a:ext uri="{FF2B5EF4-FFF2-40B4-BE49-F238E27FC236}">
                <a16:creationId xmlns:a16="http://schemas.microsoft.com/office/drawing/2014/main" id="{B950708E-B137-ECCB-329C-F9720A1A66F6}"/>
              </a:ext>
            </a:extLst>
          </p:cNvPr>
          <p:cNvPicPr>
            <a:picLocks noChangeAspect="1"/>
          </p:cNvPicPr>
          <p:nvPr/>
        </p:nvPicPr>
        <p:blipFill>
          <a:blip r:embed="rId12"/>
          <a:stretch>
            <a:fillRect/>
          </a:stretch>
        </p:blipFill>
        <p:spPr>
          <a:xfrm>
            <a:off x="17465616" y="12706080"/>
            <a:ext cx="4077420" cy="2692702"/>
          </a:xfrm>
          <a:prstGeom prst="rect">
            <a:avLst/>
          </a:prstGeom>
        </p:spPr>
      </p:pic>
      <p:pic>
        <p:nvPicPr>
          <p:cNvPr id="23" name="Picture 22" descr="A bar chart showing the frequency of given key words.">
            <a:extLst>
              <a:ext uri="{FF2B5EF4-FFF2-40B4-BE49-F238E27FC236}">
                <a16:creationId xmlns:a16="http://schemas.microsoft.com/office/drawing/2014/main" id="{1A328B7B-6D96-3881-31F2-E557D72B19AA}"/>
              </a:ext>
            </a:extLst>
          </p:cNvPr>
          <p:cNvPicPr>
            <a:picLocks noChangeAspect="1"/>
          </p:cNvPicPr>
          <p:nvPr/>
        </p:nvPicPr>
        <p:blipFill>
          <a:blip r:embed="rId13"/>
          <a:stretch>
            <a:fillRect/>
          </a:stretch>
        </p:blipFill>
        <p:spPr>
          <a:xfrm>
            <a:off x="13608480" y="28970964"/>
            <a:ext cx="7777089" cy="3736144"/>
          </a:xfrm>
          <a:prstGeom prst="rect">
            <a:avLst/>
          </a:prstGeom>
        </p:spPr>
      </p:pic>
    </p:spTree>
    <p:extLst>
      <p:ext uri="{BB962C8B-B14F-4D97-AF65-F5344CB8AC3E}">
        <p14:creationId xmlns:p14="http://schemas.microsoft.com/office/powerpoint/2010/main" val="36110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0433BD2-59EB-7611-2E14-B355ED4DB3EB}"/>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B80DD78A-80A0-0F9F-03F7-2A4B22833965}"/>
              </a:ext>
            </a:extLst>
          </p:cNvPr>
          <p:cNvSpPr>
            <a:spLocks noGrp="1"/>
          </p:cNvSpPr>
          <p:nvPr>
            <p:ph type="title"/>
          </p:nvPr>
        </p:nvSpPr>
        <p:spPr>
          <a:xfrm>
            <a:off x="451438" y="1335747"/>
            <a:ext cx="42988323" cy="1228361"/>
          </a:xfrm>
        </p:spPr>
        <p:txBody>
          <a:bodyPr lIns="0" tIns="45720" rIns="0" bIns="45720" anchor="ctr">
            <a:noAutofit/>
          </a:bodyPr>
          <a:lstStyle/>
          <a:p>
            <a:pPr algn="ctr"/>
            <a:r>
              <a:rPr lang="en-US" sz="12500">
                <a:latin typeface="Aptos"/>
                <a:cs typeface="Arial"/>
              </a:rPr>
              <a:t>UND LEADS Implementation Team: </a:t>
            </a:r>
            <a:br>
              <a:rPr lang="en-US" sz="12500">
                <a:latin typeface="Aptos"/>
                <a:cs typeface="Arial"/>
              </a:rPr>
            </a:br>
            <a:r>
              <a:rPr lang="en-US" sz="12500" i="1">
                <a:latin typeface="Aptos"/>
                <a:cs typeface="Arial"/>
              </a:rPr>
              <a:t>Shared Governance in Action</a:t>
            </a:r>
            <a:endParaRPr lang="en-US" sz="12500">
              <a:latin typeface="Aptos"/>
              <a:cs typeface="Arial"/>
            </a:endParaRPr>
          </a:p>
        </p:txBody>
      </p:sp>
      <p:sp>
        <p:nvSpPr>
          <p:cNvPr id="21" name="TextBox 20">
            <a:extLst>
              <a:ext uri="{FF2B5EF4-FFF2-40B4-BE49-F238E27FC236}">
                <a16:creationId xmlns:a16="http://schemas.microsoft.com/office/drawing/2014/main" id="{7DC7D6AB-95A8-F09A-9068-A8BF4161B4C6}"/>
              </a:ext>
            </a:extLst>
          </p:cNvPr>
          <p:cNvSpPr txBox="1"/>
          <p:nvPr/>
        </p:nvSpPr>
        <p:spPr>
          <a:xfrm>
            <a:off x="16485860" y="26665575"/>
            <a:ext cx="25669978" cy="4524315"/>
          </a:xfrm>
          <a:prstGeom prst="rect">
            <a:avLst/>
          </a:prstGeom>
          <a:noFill/>
        </p:spPr>
        <p:txBody>
          <a:bodyPr wrap="square" rtlCol="0">
            <a:spAutoFit/>
          </a:bodyPr>
          <a:lstStyle/>
          <a:p>
            <a:r>
              <a:rPr lang="en-US" sz="4800" b="1">
                <a:latin typeface="Aptos" panose="020B0004020202020204" pitchFamily="34" charset="0"/>
              </a:rPr>
              <a:t>From Implementation Team’s Charge</a:t>
            </a:r>
            <a:r>
              <a:rPr lang="en-US" sz="4800">
                <a:latin typeface="Aptos" panose="020B0004020202020204" pitchFamily="34" charset="0"/>
              </a:rPr>
              <a:t>:</a:t>
            </a:r>
          </a:p>
          <a:p>
            <a:endParaRPr lang="en-US" sz="4800">
              <a:latin typeface="Aptos" panose="020B0004020202020204" pitchFamily="34" charset="0"/>
            </a:endParaRPr>
          </a:p>
          <a:p>
            <a:r>
              <a:rPr lang="en-US" sz="4800">
                <a:latin typeface="Aptos" panose="020B0004020202020204" pitchFamily="34" charset="0"/>
              </a:rPr>
              <a:t>“</a:t>
            </a:r>
            <a:r>
              <a:rPr lang="en-US" sz="4800">
                <a:effectLst/>
                <a:latin typeface="Aptos" panose="020B0004020202020204" pitchFamily="34" charset="0"/>
                <a:ea typeface="Calibri" panose="020F0502020204030204" pitchFamily="34" charset="0"/>
                <a:cs typeface="Times New Roman" panose="02020603050405020304" pitchFamily="18" charset="0"/>
              </a:rPr>
              <a:t>Ensure that throughout the lifetime of UND LEADS that </a:t>
            </a:r>
            <a:r>
              <a:rPr lang="en-US" sz="4800">
                <a:solidFill>
                  <a:srgbClr val="00B050"/>
                </a:solidFill>
                <a:effectLst/>
                <a:latin typeface="Aptos" panose="020B0004020202020204" pitchFamily="34" charset="0"/>
                <a:ea typeface="Calibri" panose="020F0502020204030204" pitchFamily="34" charset="0"/>
                <a:cs typeface="Times New Roman" panose="02020603050405020304" pitchFamily="18" charset="0"/>
              </a:rPr>
              <a:t>shared governance processes that encourage campus-wide engagement </a:t>
            </a:r>
            <a:r>
              <a:rPr lang="en-US" sz="4800">
                <a:effectLst/>
                <a:latin typeface="Aptos" panose="020B0004020202020204" pitchFamily="34" charset="0"/>
                <a:ea typeface="Calibri" panose="020F0502020204030204" pitchFamily="34" charset="0"/>
                <a:cs typeface="Times New Roman" panose="02020603050405020304" pitchFamily="18" charset="0"/>
              </a:rPr>
              <a:t>in the work of the plan are promoted and that transparent processes are followed.  This work should help enhance the diversity, quality, and quantity of voices across all dimensions of campus in the work of UND LEADS.”</a:t>
            </a:r>
            <a:endParaRPr lang="en-US" sz="4800">
              <a:latin typeface="Aptos" panose="020B0004020202020204" pitchFamily="34" charset="0"/>
            </a:endParaRPr>
          </a:p>
        </p:txBody>
      </p:sp>
      <p:sp>
        <p:nvSpPr>
          <p:cNvPr id="2" name="TextBox 1">
            <a:extLst>
              <a:ext uri="{FF2B5EF4-FFF2-40B4-BE49-F238E27FC236}">
                <a16:creationId xmlns:a16="http://schemas.microsoft.com/office/drawing/2014/main" id="{D1D76F03-6F16-C7BD-1DD8-8137DB1CE153}"/>
              </a:ext>
            </a:extLst>
          </p:cNvPr>
          <p:cNvSpPr txBox="1"/>
          <p:nvPr/>
        </p:nvSpPr>
        <p:spPr>
          <a:xfrm>
            <a:off x="1061521" y="24913614"/>
            <a:ext cx="13175740" cy="5262979"/>
          </a:xfrm>
          <a:prstGeom prst="rect">
            <a:avLst/>
          </a:prstGeom>
          <a:noFill/>
        </p:spPr>
        <p:txBody>
          <a:bodyPr wrap="square" lIns="91440" tIns="45720" rIns="91440" bIns="45720" rtlCol="0" anchor="t">
            <a:spAutoFit/>
          </a:bodyPr>
          <a:lstStyle/>
          <a:p>
            <a:r>
              <a:rPr lang="en-US" sz="4800">
                <a:latin typeface="Aptos"/>
                <a:ea typeface="Calibri"/>
                <a:cs typeface="Times New Roman"/>
              </a:rPr>
              <a:t>From President Armacost:</a:t>
            </a:r>
            <a:endParaRPr lang="en-US" sz="4800">
              <a:latin typeface="Calibri" panose="020F0502020204030204"/>
              <a:ea typeface="Calibri"/>
              <a:cs typeface="Calibri" panose="020F0502020204030204"/>
            </a:endParaRPr>
          </a:p>
          <a:p>
            <a:endParaRPr lang="en-US" sz="4800" dirty="0">
              <a:latin typeface="Aptos"/>
              <a:ea typeface="Calibri"/>
              <a:cs typeface="Times New Roman"/>
            </a:endParaRPr>
          </a:p>
          <a:p>
            <a:r>
              <a:rPr lang="en-US" sz="4800">
                <a:latin typeface="Aptos"/>
                <a:ea typeface="Calibri"/>
                <a:cs typeface="Times New Roman"/>
              </a:rPr>
              <a:t>“I hope that </a:t>
            </a:r>
            <a:r>
              <a:rPr lang="en-US" sz="4800" b="1" dirty="0">
                <a:solidFill>
                  <a:srgbClr val="00B050"/>
                </a:solidFill>
                <a:latin typeface="Aptos"/>
                <a:ea typeface="Calibri"/>
                <a:cs typeface="Times New Roman"/>
              </a:rPr>
              <a:t>everyone at UND envisions themselves taking part in this plan </a:t>
            </a:r>
            <a:r>
              <a:rPr lang="en-US" sz="4800" dirty="0">
                <a:latin typeface="Aptos"/>
                <a:ea typeface="Calibri"/>
                <a:cs typeface="Times New Roman"/>
              </a:rPr>
              <a:t>and working to </a:t>
            </a:r>
            <a:r>
              <a:rPr lang="en-US" sz="4800" b="1" dirty="0">
                <a:solidFill>
                  <a:srgbClr val="00B050"/>
                </a:solidFill>
                <a:latin typeface="Aptos"/>
                <a:ea typeface="Calibri"/>
                <a:cs typeface="Times New Roman"/>
              </a:rPr>
              <a:t>develop their own goals to move UND forward</a:t>
            </a:r>
            <a:r>
              <a:rPr lang="en-US" sz="4800" dirty="0">
                <a:latin typeface="Aptos"/>
                <a:ea typeface="Calibri"/>
                <a:cs typeface="Times New Roman"/>
              </a:rPr>
              <a:t>. We all share </a:t>
            </a:r>
            <a:r>
              <a:rPr lang="en-US" sz="4800">
                <a:latin typeface="Aptos"/>
                <a:ea typeface="Calibri"/>
                <a:cs typeface="Times New Roman"/>
              </a:rPr>
              <a:t>in UND’s success and are all responsible for carrying out UND’s mission…</a:t>
            </a:r>
            <a:endParaRPr lang="en-US" sz="4800">
              <a:ea typeface="Calibri"/>
              <a:cs typeface="Calibri"/>
            </a:endParaRPr>
          </a:p>
        </p:txBody>
      </p:sp>
      <p:sp>
        <p:nvSpPr>
          <p:cNvPr id="3" name="TextBox 2">
            <a:extLst>
              <a:ext uri="{FF2B5EF4-FFF2-40B4-BE49-F238E27FC236}">
                <a16:creationId xmlns:a16="http://schemas.microsoft.com/office/drawing/2014/main" id="{49275370-BEA1-F37E-4713-1B6434029625}"/>
              </a:ext>
            </a:extLst>
          </p:cNvPr>
          <p:cNvSpPr txBox="1"/>
          <p:nvPr/>
        </p:nvSpPr>
        <p:spPr>
          <a:xfrm>
            <a:off x="17006483" y="7178746"/>
            <a:ext cx="25681327" cy="18495512"/>
          </a:xfrm>
          <a:prstGeom prst="rect">
            <a:avLst/>
          </a:prstGeom>
          <a:noFill/>
          <a:ln w="57150">
            <a:solidFill>
              <a:schemeClr val="tx1"/>
            </a:solidFill>
          </a:ln>
        </p:spPr>
        <p:txBody>
          <a:bodyPr wrap="square" lIns="91440" tIns="45720" rIns="91440" bIns="45720" rtlCol="0" anchor="t">
            <a:spAutoFit/>
          </a:bodyPr>
          <a:lstStyle/>
          <a:p>
            <a:r>
              <a:rPr lang="en-US" sz="4800" b="1">
                <a:latin typeface="Aptos"/>
              </a:rPr>
              <a:t>UND LEADS Implementation Team</a:t>
            </a:r>
            <a:endParaRPr lang="en-US" sz="4800" b="1" dirty="0">
              <a:latin typeface="Aptos" panose="020B0004020202020204" pitchFamily="34" charset="0"/>
            </a:endParaRPr>
          </a:p>
          <a:p>
            <a:endParaRPr lang="en-US" sz="4800">
              <a:latin typeface="Aptos" panose="020B0004020202020204" pitchFamily="34" charset="0"/>
            </a:endParaRPr>
          </a:p>
          <a:p>
            <a:r>
              <a:rPr lang="en-US" sz="4800">
                <a:latin typeface="Aptos"/>
              </a:rPr>
              <a:t>Crystal Alberts, Professor</a:t>
            </a:r>
            <a:r>
              <a:rPr lang="en-US" sz="4800" dirty="0">
                <a:latin typeface="Aptos"/>
              </a:rPr>
              <a:t> and Vice Chair/Chair-Elect of University Senate</a:t>
            </a:r>
          </a:p>
          <a:p>
            <a:r>
              <a:rPr lang="en-US" sz="4800">
                <a:latin typeface="Aptos"/>
              </a:rPr>
              <a:t>Zarrina Azizova, Associate Professor and Past Chair of University Senate</a:t>
            </a:r>
          </a:p>
          <a:p>
            <a:r>
              <a:rPr lang="en-US" sz="4800" dirty="0">
                <a:latin typeface="Aptos"/>
              </a:rPr>
              <a:t>Matt </a:t>
            </a:r>
            <a:r>
              <a:rPr lang="en-US" sz="4800" err="1">
                <a:latin typeface="Aptos"/>
              </a:rPr>
              <a:t>Berosik</a:t>
            </a:r>
            <a:r>
              <a:rPr lang="en-US" sz="4800">
                <a:latin typeface="Aptos"/>
              </a:rPr>
              <a:t>, Chief Data Officer</a:t>
            </a:r>
            <a:endParaRPr lang="en-US" sz="4800" dirty="0">
              <a:latin typeface="Aptos" panose="020B0004020202020204" pitchFamily="34" charset="0"/>
            </a:endParaRPr>
          </a:p>
          <a:p>
            <a:r>
              <a:rPr lang="en-US" sz="4800">
                <a:latin typeface="Aptos"/>
              </a:rPr>
              <a:t>Jonathan Blankenship, Student Body President</a:t>
            </a:r>
          </a:p>
          <a:p>
            <a:r>
              <a:rPr lang="en-US" sz="4800" dirty="0">
                <a:latin typeface="Aptos"/>
              </a:rPr>
              <a:t>Angie Carpenter, Director of </a:t>
            </a:r>
            <a:r>
              <a:rPr lang="en-US" sz="4800">
                <a:latin typeface="Aptos"/>
              </a:rPr>
              <a:t>Veteran &amp; Military Affairs</a:t>
            </a:r>
            <a:endParaRPr lang="en-US" sz="4800" dirty="0">
              <a:latin typeface="Aptos" panose="020B0004020202020204" pitchFamily="34" charset="0"/>
            </a:endParaRPr>
          </a:p>
          <a:p>
            <a:r>
              <a:rPr lang="en-US" sz="4800">
                <a:latin typeface="Aptos"/>
              </a:rPr>
              <a:t>Rob Carolin, Director of University Outreach</a:t>
            </a:r>
            <a:endParaRPr lang="en-US" sz="4800" dirty="0">
              <a:latin typeface="Aptos" panose="020B0004020202020204" pitchFamily="34" charset="0"/>
            </a:endParaRPr>
          </a:p>
          <a:p>
            <a:r>
              <a:rPr lang="en-US" sz="4800">
                <a:latin typeface="Aptos"/>
              </a:rPr>
              <a:t>Anna Clark, Director of Communications &amp; Planning</a:t>
            </a:r>
          </a:p>
          <a:p>
            <a:r>
              <a:rPr lang="en-US" sz="4800">
                <a:latin typeface="Aptos"/>
              </a:rPr>
              <a:t>Tom Dennis, Editor of UND Today</a:t>
            </a:r>
          </a:p>
          <a:p>
            <a:r>
              <a:rPr lang="en-US" sz="4800">
                <a:latin typeface="Aptos"/>
              </a:rPr>
              <a:t>Odella Fuqua, Associate Vice President for Finance</a:t>
            </a:r>
          </a:p>
          <a:p>
            <a:r>
              <a:rPr lang="en-US" sz="4800">
                <a:latin typeface="Aptos"/>
              </a:rPr>
              <a:t>Crystal Kahl, Administrative Specialist</a:t>
            </a:r>
          </a:p>
          <a:p>
            <a:r>
              <a:rPr lang="en-US" sz="4800">
                <a:latin typeface="Aptos"/>
              </a:rPr>
              <a:t>Anna Kinney, AI Instructional Manager and Past-Chair of Staff Senate</a:t>
            </a:r>
            <a:endParaRPr lang="en-US" sz="4800" dirty="0">
              <a:latin typeface="Aptos"/>
            </a:endParaRPr>
          </a:p>
          <a:p>
            <a:r>
              <a:rPr lang="en-US" sz="4800">
                <a:latin typeface="Aptos"/>
              </a:rPr>
              <a:t>Adam Matz, Associate Professor and Chair of University Senate</a:t>
            </a:r>
          </a:p>
          <a:p>
            <a:r>
              <a:rPr lang="en-US" sz="4800" dirty="0">
                <a:latin typeface="Aptos"/>
              </a:rPr>
              <a:t>Mariah Pingleton, Admissions Representative and Chair-</a:t>
            </a:r>
            <a:r>
              <a:rPr lang="en-US" sz="4800">
                <a:latin typeface="Aptos"/>
              </a:rPr>
              <a:t>Elect of Staff Senate</a:t>
            </a:r>
          </a:p>
          <a:p>
            <a:r>
              <a:rPr lang="en-US" sz="4800">
                <a:latin typeface="Aptos"/>
              </a:rPr>
              <a:t>Shane Schellpfeffer, Director of Institutional Effectiveness &amp; Accreditation</a:t>
            </a:r>
          </a:p>
          <a:p>
            <a:r>
              <a:rPr lang="en-US" sz="4800">
                <a:latin typeface="Aptos"/>
              </a:rPr>
              <a:t>Judy Solberg, Chief of Staff</a:t>
            </a:r>
          </a:p>
          <a:p>
            <a:r>
              <a:rPr lang="en-US" sz="4800">
                <a:latin typeface="Aptos"/>
              </a:rPr>
              <a:t>Brandon Wallace, Senior Financial Accountant and Chair of Staff Senate</a:t>
            </a:r>
          </a:p>
          <a:p>
            <a:r>
              <a:rPr lang="en-US" sz="4800" dirty="0">
                <a:latin typeface="Aptos"/>
              </a:rPr>
              <a:t>Ryan Zerr, Professor and Associate Vice Pr</a:t>
            </a:r>
            <a:r>
              <a:rPr lang="en-US" sz="4800">
                <a:latin typeface="Aptos"/>
              </a:rPr>
              <a:t>esident for Strategy &amp; Implementation</a:t>
            </a:r>
          </a:p>
          <a:p>
            <a:endParaRPr lang="en-US" sz="4800" dirty="0">
              <a:latin typeface="Aptos" panose="020B0004020202020204" pitchFamily="34" charset="0"/>
            </a:endParaRPr>
          </a:p>
          <a:p>
            <a:r>
              <a:rPr lang="en-US" sz="4800">
                <a:latin typeface="Aptos"/>
              </a:rPr>
              <a:t>Assisted By:</a:t>
            </a:r>
            <a:endParaRPr lang="en-US" sz="4800" dirty="0">
              <a:latin typeface="Aptos" panose="020B0004020202020204" pitchFamily="34" charset="0"/>
            </a:endParaRPr>
          </a:p>
          <a:p>
            <a:endParaRPr lang="en-US" sz="4800" dirty="0">
              <a:latin typeface="Aptos" panose="020B0004020202020204" pitchFamily="34" charset="0"/>
            </a:endParaRPr>
          </a:p>
          <a:p>
            <a:r>
              <a:rPr lang="en-US" sz="4800" dirty="0">
                <a:latin typeface="Aptos"/>
              </a:rPr>
              <a:t>Godwin </a:t>
            </a:r>
            <a:r>
              <a:rPr lang="en-US" sz="4800" dirty="0" err="1">
                <a:latin typeface="Aptos"/>
              </a:rPr>
              <a:t>Ahiase</a:t>
            </a:r>
            <a:r>
              <a:rPr lang="en-US" sz="4800" dirty="0">
                <a:latin typeface="Aptos"/>
              </a:rPr>
              <a:t>, Graduate Service Assistant</a:t>
            </a:r>
            <a:endParaRPr lang="en-US" sz="4800" dirty="0" err="1">
              <a:latin typeface="Aptos"/>
            </a:endParaRPr>
          </a:p>
          <a:p>
            <a:r>
              <a:rPr lang="en-US" sz="4800">
                <a:latin typeface="Aptos"/>
              </a:rPr>
              <a:t>Sharmin Rahman, Communications Intern</a:t>
            </a:r>
            <a:endParaRPr lang="en-US" sz="4800" dirty="0">
              <a:latin typeface="Aptos" panose="020B0004020202020204" pitchFamily="34" charset="0"/>
            </a:endParaRPr>
          </a:p>
        </p:txBody>
      </p:sp>
      <p:pic>
        <p:nvPicPr>
          <p:cNvPr id="7" name="Picture 6" descr="The cover page of the LEADS strategic plan document.">
            <a:extLst>
              <a:ext uri="{FF2B5EF4-FFF2-40B4-BE49-F238E27FC236}">
                <a16:creationId xmlns:a16="http://schemas.microsoft.com/office/drawing/2014/main" id="{510D2D53-03D1-1FF8-35A6-302D5D974431}"/>
              </a:ext>
            </a:extLst>
          </p:cNvPr>
          <p:cNvPicPr>
            <a:picLocks noChangeAspect="1"/>
          </p:cNvPicPr>
          <p:nvPr/>
        </p:nvPicPr>
        <p:blipFill>
          <a:blip r:embed="rId3"/>
          <a:stretch>
            <a:fillRect/>
          </a:stretch>
        </p:blipFill>
        <p:spPr>
          <a:xfrm>
            <a:off x="1146224" y="7163385"/>
            <a:ext cx="13196082" cy="17072318"/>
          </a:xfrm>
          <a:prstGeom prst="rect">
            <a:avLst/>
          </a:prstGeom>
          <a:ln>
            <a:solidFill>
              <a:schemeClr val="tx1"/>
            </a:solidFill>
          </a:ln>
        </p:spPr>
      </p:pic>
    </p:spTree>
    <p:extLst>
      <p:ext uri="{BB962C8B-B14F-4D97-AF65-F5344CB8AC3E}">
        <p14:creationId xmlns:p14="http://schemas.microsoft.com/office/powerpoint/2010/main" val="1871801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62AD900-A957-5BBE-0A7B-E40F855D3AB5}"/>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DC47E51B-861E-BD1C-574C-60A6094A7D7F}"/>
              </a:ext>
            </a:extLst>
          </p:cNvPr>
          <p:cNvSpPr>
            <a:spLocks noGrp="1"/>
          </p:cNvSpPr>
          <p:nvPr>
            <p:ph type="title"/>
          </p:nvPr>
        </p:nvSpPr>
        <p:spPr>
          <a:xfrm>
            <a:off x="451438" y="1335747"/>
            <a:ext cx="42988323" cy="1228361"/>
          </a:xfrm>
        </p:spPr>
        <p:txBody>
          <a:bodyPr/>
          <a:lstStyle/>
          <a:p>
            <a:pPr algn="ctr"/>
            <a:r>
              <a:rPr lang="en-US" sz="12500">
                <a:latin typeface="Aptos" panose="020B0004020202020204" pitchFamily="34" charset="0"/>
              </a:rPr>
              <a:t>LEARNING: </a:t>
            </a:r>
            <a:r>
              <a:rPr lang="en-US" sz="12500" i="1">
                <a:latin typeface="Aptos" panose="020B0004020202020204" pitchFamily="34" charset="0"/>
              </a:rPr>
              <a:t>A Sense of Wonder</a:t>
            </a:r>
            <a:endParaRPr lang="en-US" sz="12500">
              <a:latin typeface="Aptos" panose="020B0004020202020204" pitchFamily="34" charset="0"/>
            </a:endParaRPr>
          </a:p>
        </p:txBody>
      </p:sp>
      <p:sp>
        <p:nvSpPr>
          <p:cNvPr id="7" name="TextBox 6">
            <a:extLst>
              <a:ext uri="{FF2B5EF4-FFF2-40B4-BE49-F238E27FC236}">
                <a16:creationId xmlns:a16="http://schemas.microsoft.com/office/drawing/2014/main" id="{23082A51-3326-FACB-5801-1A53DD754AEC}"/>
              </a:ext>
            </a:extLst>
          </p:cNvPr>
          <p:cNvSpPr txBox="1"/>
          <p:nvPr/>
        </p:nvSpPr>
        <p:spPr>
          <a:xfrm>
            <a:off x="827314" y="3831771"/>
            <a:ext cx="21118286" cy="27464185"/>
          </a:xfrm>
          <a:prstGeom prst="rect">
            <a:avLst/>
          </a:prstGeom>
          <a:noFill/>
        </p:spPr>
        <p:txBody>
          <a:bodyPr wrap="square" rtlCol="0">
            <a:spAutoFit/>
          </a:bodyPr>
          <a:lstStyle/>
          <a:p>
            <a:pPr algn="ctr"/>
            <a:r>
              <a:rPr lang="en-US" i="1" u="sng">
                <a:latin typeface="Aptos" panose="020B0004020202020204" pitchFamily="34" charset="0"/>
              </a:rPr>
              <a:t>What</a:t>
            </a:r>
            <a:r>
              <a:rPr lang="en-US">
                <a:latin typeface="Aptos" panose="020B0004020202020204" pitchFamily="34" charset="0"/>
              </a:rPr>
              <a:t> We’re Doing</a:t>
            </a:r>
          </a:p>
          <a:p>
            <a:pPr algn="ctr"/>
            <a:endParaRPr lang="en-US">
              <a:latin typeface="Aptos" panose="020B0004020202020204" pitchFamily="34" charset="0"/>
            </a:endParaRPr>
          </a:p>
          <a:p>
            <a:r>
              <a:rPr lang="en-US" sz="5400" i="1">
                <a:latin typeface="Aptos" panose="020B0004020202020204" pitchFamily="34" charset="0"/>
              </a:rPr>
              <a:t>The initiatives and activities from across campus that are aligned with the Learning core value of LEADS.</a:t>
            </a:r>
          </a:p>
          <a:p>
            <a:endParaRPr lang="en-US" sz="54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Strategic Investment Funding: FY24, FY25, &amp; FY26 </a:t>
            </a: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pPr lvl="1"/>
            <a:endParaRPr lang="en-US" sz="5400">
              <a:latin typeface="Aptos" panose="020B0004020202020204" pitchFamily="34" charset="0"/>
            </a:endParaRPr>
          </a:p>
          <a:p>
            <a:pPr lvl="1"/>
            <a:endParaRPr lang="en-US" sz="5400">
              <a:latin typeface="Aptos" panose="020B0004020202020204" pitchFamily="34" charset="0"/>
            </a:endParaRPr>
          </a:p>
          <a:p>
            <a:r>
              <a:rPr lang="en-US" sz="4000">
                <a:latin typeface="Aptos" panose="020B0004020202020204" pitchFamily="34" charset="0"/>
              </a:rPr>
              <a:t>     </a:t>
            </a:r>
            <a:r>
              <a:rPr lang="en-US" sz="4000" b="1">
                <a:latin typeface="Aptos" panose="020B0004020202020204" pitchFamily="34" charset="0"/>
              </a:rPr>
              <a:t>7 Total </a:t>
            </a:r>
            <a:r>
              <a:rPr lang="en-US" sz="4000" b="1" i="1">
                <a:latin typeface="Aptos" panose="020B0004020202020204" pitchFamily="34" charset="0"/>
              </a:rPr>
              <a:t>Learning</a:t>
            </a:r>
            <a:r>
              <a:rPr lang="en-US" sz="4000" b="1">
                <a:latin typeface="Aptos" panose="020B0004020202020204" pitchFamily="34" charset="0"/>
              </a:rPr>
              <a:t>-Aligned Projects</a:t>
            </a:r>
          </a:p>
          <a:p>
            <a:pPr lvl="1"/>
            <a:endParaRPr lang="en-US" sz="4000" b="1">
              <a:latin typeface="Aptos" panose="020B0004020202020204" pitchFamily="34" charset="0"/>
            </a:endParaRPr>
          </a:p>
          <a:p>
            <a:pPr marL="571500" indent="-571500">
              <a:buFont typeface="Arial" panose="020B0604020202020204" pitchFamily="34" charset="0"/>
              <a:buChar char="•"/>
            </a:pPr>
            <a:r>
              <a:rPr lang="en-US" sz="3600" i="1">
                <a:latin typeface="Aptos" panose="020B0004020202020204" pitchFamily="34" charset="0"/>
              </a:rPr>
              <a:t>Simulated Emergency Training Program</a:t>
            </a:r>
            <a:r>
              <a:rPr lang="en-US" sz="3600">
                <a:latin typeface="Aptos" panose="020B0004020202020204" pitchFamily="34" charset="0"/>
              </a:rPr>
              <a:t>: Nursing &amp; Professional Disciplines</a:t>
            </a:r>
          </a:p>
          <a:p>
            <a:pPr marL="571500" indent="-571500">
              <a:buFont typeface="Arial" panose="020B0604020202020204" pitchFamily="34" charset="0"/>
              <a:buChar char="•"/>
            </a:pPr>
            <a:r>
              <a:rPr lang="en-US" sz="3600" i="1">
                <a:latin typeface="Aptos" panose="020B0004020202020204" pitchFamily="34" charset="0"/>
              </a:rPr>
              <a:t>Center for Engineering Education Research</a:t>
            </a:r>
            <a:r>
              <a:rPr lang="en-US" sz="3600">
                <a:latin typeface="Aptos" panose="020B0004020202020204" pitchFamily="34" charset="0"/>
              </a:rPr>
              <a:t>: Engineering &amp; Mines and Education &amp; Human Development</a:t>
            </a:r>
          </a:p>
          <a:p>
            <a:pPr marL="571500" indent="-571500">
              <a:buFont typeface="Arial" panose="020B0604020202020204" pitchFamily="34" charset="0"/>
              <a:buChar char="•"/>
            </a:pPr>
            <a:r>
              <a:rPr lang="en-US" sz="3600" i="1">
                <a:latin typeface="Aptos" panose="020B0004020202020204" pitchFamily="34" charset="0"/>
              </a:rPr>
              <a:t>INMED Summer Institute</a:t>
            </a:r>
            <a:r>
              <a:rPr lang="en-US" sz="3600">
                <a:latin typeface="Aptos" panose="020B0004020202020204" pitchFamily="34" charset="0"/>
              </a:rPr>
              <a:t>: Medicine &amp; Health Sciences</a:t>
            </a:r>
          </a:p>
          <a:p>
            <a:pPr marL="571500" indent="-571500">
              <a:buFont typeface="Arial" panose="020B0604020202020204" pitchFamily="34" charset="0"/>
              <a:buChar char="•"/>
            </a:pPr>
            <a:r>
              <a:rPr lang="en-US" sz="3600" i="1">
                <a:latin typeface="Aptos" panose="020B0004020202020204" pitchFamily="34" charset="0"/>
              </a:rPr>
              <a:t>UND UAS Flight Operations and Research Center</a:t>
            </a:r>
            <a:r>
              <a:rPr lang="en-US" sz="3600">
                <a:latin typeface="Aptos" panose="020B0004020202020204" pitchFamily="34" charset="0"/>
              </a:rPr>
              <a:t>: Odegard School of Aerospace Sciences</a:t>
            </a:r>
          </a:p>
          <a:p>
            <a:pPr marL="571500" indent="-571500">
              <a:buFont typeface="Arial" panose="020B0604020202020204" pitchFamily="34" charset="0"/>
              <a:buChar char="•"/>
            </a:pPr>
            <a:r>
              <a:rPr lang="en-US" sz="3600" i="1">
                <a:latin typeface="Aptos" panose="020B0004020202020204" pitchFamily="34" charset="0"/>
              </a:rPr>
              <a:t>Aerospace Experiential Learning Lab</a:t>
            </a:r>
            <a:r>
              <a:rPr lang="en-US" sz="3600">
                <a:latin typeface="Aptos" panose="020B0004020202020204" pitchFamily="34" charset="0"/>
              </a:rPr>
              <a:t>: Odegard School of Aerospace Sciences</a:t>
            </a:r>
          </a:p>
          <a:p>
            <a:pPr marL="571500" indent="-571500">
              <a:buFont typeface="Arial" panose="020B0604020202020204" pitchFamily="34" charset="0"/>
              <a:buChar char="•"/>
            </a:pPr>
            <a:r>
              <a:rPr lang="en-US" sz="3600" i="1">
                <a:latin typeface="Aptos" panose="020B0004020202020204" pitchFamily="34" charset="0"/>
              </a:rPr>
              <a:t>Critical + Creative: Intro to Innovation and Design</a:t>
            </a:r>
            <a:r>
              <a:rPr lang="en-US" sz="3600">
                <a:latin typeface="Aptos" panose="020B0004020202020204" pitchFamily="34" charset="0"/>
              </a:rPr>
              <a:t>: Center for Innovation</a:t>
            </a:r>
          </a:p>
          <a:p>
            <a:pPr marL="571500" indent="-571500">
              <a:buFont typeface="Arial" panose="020B0604020202020204" pitchFamily="34" charset="0"/>
              <a:buChar char="•"/>
            </a:pPr>
            <a:r>
              <a:rPr lang="en-US" sz="3600" i="1">
                <a:latin typeface="Aptos" panose="020B0004020202020204" pitchFamily="34" charset="0"/>
              </a:rPr>
              <a:t>Master of Social Work: Program Expansion</a:t>
            </a:r>
            <a:r>
              <a:rPr lang="en-US" sz="3600">
                <a:latin typeface="Aptos" panose="020B0004020202020204" pitchFamily="34" charset="0"/>
              </a:rPr>
              <a:t>: Nursing &amp; Professional Disciplines</a:t>
            </a:r>
          </a:p>
          <a:p>
            <a:endParaRPr lang="en-US" sz="36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LEADS Activity by </a:t>
            </a:r>
            <a:r>
              <a:rPr lang="en-US" sz="5400" b="1" i="1">
                <a:latin typeface="Aptos" panose="020B0004020202020204" pitchFamily="34" charset="0"/>
              </a:rPr>
              <a:t>Learning</a:t>
            </a:r>
            <a:r>
              <a:rPr lang="en-US" sz="5400" b="1">
                <a:latin typeface="Aptos" panose="020B0004020202020204" pitchFamily="34" charset="0"/>
              </a:rPr>
              <a:t> Strategic Priority</a:t>
            </a: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p:txBody>
      </p:sp>
      <p:sp>
        <p:nvSpPr>
          <p:cNvPr id="8" name="TextBox 7">
            <a:extLst>
              <a:ext uri="{FF2B5EF4-FFF2-40B4-BE49-F238E27FC236}">
                <a16:creationId xmlns:a16="http://schemas.microsoft.com/office/drawing/2014/main" id="{F39BF6DD-1301-63FD-D8E6-58E2C187BA7A}"/>
              </a:ext>
            </a:extLst>
          </p:cNvPr>
          <p:cNvSpPr txBox="1"/>
          <p:nvPr/>
        </p:nvSpPr>
        <p:spPr>
          <a:xfrm>
            <a:off x="22321475" y="3831771"/>
            <a:ext cx="21118286" cy="20200658"/>
          </a:xfrm>
          <a:prstGeom prst="rect">
            <a:avLst/>
          </a:prstGeom>
          <a:noFill/>
        </p:spPr>
        <p:txBody>
          <a:bodyPr wrap="square" rtlCol="0">
            <a:spAutoFit/>
          </a:bodyPr>
          <a:lstStyle/>
          <a:p>
            <a:pPr algn="ctr"/>
            <a:r>
              <a:rPr lang="en-US" i="1" u="sng">
                <a:latin typeface="Aptos" panose="020B0004020202020204" pitchFamily="34" charset="0"/>
              </a:rPr>
              <a:t>How</a:t>
            </a:r>
            <a:r>
              <a:rPr lang="en-US">
                <a:latin typeface="Aptos" panose="020B0004020202020204" pitchFamily="34" charset="0"/>
              </a:rPr>
              <a:t> We’re Doing</a:t>
            </a:r>
          </a:p>
          <a:p>
            <a:pPr algn="ctr"/>
            <a:endParaRPr lang="en-US">
              <a:latin typeface="Aptos" panose="020B0004020202020204" pitchFamily="34" charset="0"/>
            </a:endParaRPr>
          </a:p>
          <a:p>
            <a:r>
              <a:rPr lang="en-US" sz="5400" i="1">
                <a:latin typeface="Aptos" panose="020B0004020202020204" pitchFamily="34" charset="0"/>
              </a:rPr>
              <a:t>The metrics we would expect to be influenced by our collective attention to Learning strategic priorities.</a:t>
            </a:r>
            <a:endParaRPr lang="en-US" sz="5400">
              <a:latin typeface="Aptos" panose="020B0004020202020204" pitchFamily="34" charset="0"/>
            </a:endParaRPr>
          </a:p>
          <a:p>
            <a:endParaRPr lang="en-US" sz="5400">
              <a:latin typeface="Aptos" panose="020B0004020202020204" pitchFamily="34" charset="0"/>
            </a:endParaRPr>
          </a:p>
          <a:p>
            <a:pPr marL="1143000" indent="-1143000">
              <a:buFont typeface="Arial" panose="020B0604020202020204" pitchFamily="34" charset="0"/>
              <a:buChar char="•"/>
            </a:pPr>
            <a:r>
              <a:rPr lang="en-US" sz="5400" b="1" i="1">
                <a:latin typeface="Aptos" panose="020B0004020202020204" pitchFamily="34" charset="0"/>
              </a:rPr>
              <a:t>Learning</a:t>
            </a:r>
            <a:r>
              <a:rPr lang="en-US" sz="5400" b="1">
                <a:latin typeface="Aptos" panose="020B0004020202020204" pitchFamily="34" charset="0"/>
              </a:rPr>
              <a:t> Levels of Achievement by Strategic Priority</a:t>
            </a: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Examples of </a:t>
            </a:r>
            <a:r>
              <a:rPr lang="en-US" sz="5400" b="1" i="1">
                <a:latin typeface="Aptos" panose="020B0004020202020204" pitchFamily="34" charset="0"/>
              </a:rPr>
              <a:t>Learning</a:t>
            </a:r>
            <a:r>
              <a:rPr lang="en-US" sz="5400" b="1">
                <a:latin typeface="Aptos" panose="020B0004020202020204" pitchFamily="34" charset="0"/>
              </a:rPr>
              <a:t> Outcome Metrics</a:t>
            </a:r>
          </a:p>
          <a:p>
            <a:endParaRPr lang="en-US" sz="5400">
              <a:latin typeface="Aptos" panose="020B0004020202020204" pitchFamily="34" charset="0"/>
            </a:endParaRPr>
          </a:p>
          <a:p>
            <a:endParaRPr lang="en-US" sz="5400">
              <a:latin typeface="Aptos" panose="020B0004020202020204" pitchFamily="34" charset="0"/>
            </a:endParaRPr>
          </a:p>
        </p:txBody>
      </p:sp>
      <p:sp>
        <p:nvSpPr>
          <p:cNvPr id="14" name="TextBox 13">
            <a:extLst>
              <a:ext uri="{FF2B5EF4-FFF2-40B4-BE49-F238E27FC236}">
                <a16:creationId xmlns:a16="http://schemas.microsoft.com/office/drawing/2014/main" id="{D83194CC-F7DE-9B14-2658-C24272CA7A03}"/>
              </a:ext>
            </a:extLst>
          </p:cNvPr>
          <p:cNvSpPr txBox="1"/>
          <p:nvPr/>
        </p:nvSpPr>
        <p:spPr>
          <a:xfrm>
            <a:off x="9837165" y="10146137"/>
            <a:ext cx="10061646" cy="6001643"/>
          </a:xfrm>
          <a:prstGeom prst="rect">
            <a:avLst/>
          </a:prstGeom>
          <a:noFill/>
        </p:spPr>
        <p:txBody>
          <a:bodyPr wrap="square" rtlCol="0">
            <a:spAutoFit/>
          </a:bodyPr>
          <a:lstStyle/>
          <a:p>
            <a:pPr marL="685800" indent="-685800">
              <a:buFont typeface="Arial" panose="020B0604020202020204" pitchFamily="34" charset="0"/>
              <a:buChar char="•"/>
            </a:pPr>
            <a:r>
              <a:rPr lang="en-US" sz="4800">
                <a:latin typeface="Aptos" panose="020B0004020202020204" pitchFamily="34" charset="0"/>
              </a:rPr>
              <a:t>Total Strategic Investment Funding Awarded (FY24-26):</a:t>
            </a:r>
          </a:p>
          <a:p>
            <a:r>
              <a:rPr lang="en-US" sz="4800">
                <a:latin typeface="Aptos" panose="020B0004020202020204" pitchFamily="34" charset="0"/>
              </a:rPr>
              <a:t>     $10.87 million</a:t>
            </a:r>
          </a:p>
          <a:p>
            <a:endParaRPr lang="en-US" sz="4800">
              <a:latin typeface="Aptos" panose="020B0004020202020204" pitchFamily="34" charset="0"/>
            </a:endParaRPr>
          </a:p>
          <a:p>
            <a:pPr marL="685800" indent="-685800">
              <a:buFont typeface="Arial" panose="020B0604020202020204" pitchFamily="34" charset="0"/>
              <a:buChar char="•"/>
            </a:pPr>
            <a:r>
              <a:rPr lang="en-US" sz="4800">
                <a:latin typeface="Aptos" panose="020B0004020202020204" pitchFamily="34" charset="0"/>
              </a:rPr>
              <a:t>Total for </a:t>
            </a:r>
            <a:r>
              <a:rPr lang="en-US" sz="4800" i="1">
                <a:latin typeface="Aptos" panose="020B0004020202020204" pitchFamily="34" charset="0"/>
              </a:rPr>
              <a:t>Learning</a:t>
            </a:r>
            <a:r>
              <a:rPr lang="en-US" sz="4800">
                <a:latin typeface="Aptos" panose="020B0004020202020204" pitchFamily="34" charset="0"/>
              </a:rPr>
              <a:t>-Related Initiatives:</a:t>
            </a:r>
          </a:p>
          <a:p>
            <a:r>
              <a:rPr lang="en-US" sz="4800">
                <a:latin typeface="Aptos" panose="020B0004020202020204" pitchFamily="34" charset="0"/>
              </a:rPr>
              <a:t>     </a:t>
            </a:r>
            <a:r>
              <a:rPr lang="en-US" sz="4800" b="1">
                <a:latin typeface="Aptos" panose="020B0004020202020204" pitchFamily="34" charset="0"/>
              </a:rPr>
              <a:t>$2.05 million (18.8%)</a:t>
            </a:r>
          </a:p>
          <a:p>
            <a:endParaRPr lang="en-US" sz="4800">
              <a:latin typeface="Aptos" panose="020B0004020202020204" pitchFamily="34" charset="0"/>
            </a:endParaRPr>
          </a:p>
        </p:txBody>
      </p:sp>
      <p:cxnSp>
        <p:nvCxnSpPr>
          <p:cNvPr id="16" name="Straight Connector 15">
            <a:extLst>
              <a:ext uri="{FF2B5EF4-FFF2-40B4-BE49-F238E27FC236}">
                <a16:creationId xmlns:a16="http://schemas.microsoft.com/office/drawing/2014/main" id="{0FB838D0-576A-65DE-D21E-16D776658035}"/>
              </a:ext>
              <a:ext uri="{C183D7F6-B498-43B3-948B-1728B52AA6E4}">
                <adec:decorative xmlns:adec="http://schemas.microsoft.com/office/drawing/2017/decorative" val="1"/>
              </a:ext>
            </a:extLst>
          </p:cNvPr>
          <p:cNvCxnSpPr>
            <a:cxnSpLocks/>
          </p:cNvCxnSpPr>
          <p:nvPr/>
        </p:nvCxnSpPr>
        <p:spPr>
          <a:xfrm>
            <a:off x="391885" y="6096002"/>
            <a:ext cx="43107429"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A3C7D5-DEBB-3840-A4F6-F6EE709D6DD9}"/>
              </a:ext>
              <a:ext uri="{C183D7F6-B498-43B3-948B-1728B52AA6E4}">
                <adec:decorative xmlns:adec="http://schemas.microsoft.com/office/drawing/2017/decorative" val="1"/>
              </a:ext>
            </a:extLst>
          </p:cNvPr>
          <p:cNvCxnSpPr>
            <a:cxnSpLocks/>
          </p:cNvCxnSpPr>
          <p:nvPr/>
        </p:nvCxnSpPr>
        <p:spPr>
          <a:xfrm>
            <a:off x="21918065" y="3917561"/>
            <a:ext cx="0" cy="28526593"/>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A3AAE0-4532-D8F5-5B38-5F6D14C7EBD0}"/>
              </a:ext>
              <a:ext uri="{C183D7F6-B498-43B3-948B-1728B52AA6E4}">
                <adec:decorative xmlns:adec="http://schemas.microsoft.com/office/drawing/2017/decorative" val="1"/>
              </a:ext>
            </a:extLst>
          </p:cNvPr>
          <p:cNvCxnSpPr>
            <a:cxnSpLocks/>
          </p:cNvCxnSpPr>
          <p:nvPr/>
        </p:nvCxnSpPr>
        <p:spPr>
          <a:xfrm>
            <a:off x="413656" y="8425550"/>
            <a:ext cx="43107429"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6CF4FDE-952F-5B53-A6FC-48DE00B8C57B}"/>
              </a:ext>
            </a:extLst>
          </p:cNvPr>
          <p:cNvSpPr txBox="1"/>
          <p:nvPr/>
        </p:nvSpPr>
        <p:spPr>
          <a:xfrm>
            <a:off x="39129634" y="10284374"/>
            <a:ext cx="4295879" cy="4076164"/>
          </a:xfrm>
          <a:prstGeom prst="rect">
            <a:avLst/>
          </a:prstGeom>
          <a:noFill/>
          <a:ln>
            <a:solidFill>
              <a:schemeClr val="tx1"/>
            </a:solidFill>
          </a:ln>
        </p:spPr>
        <p:txBody>
          <a:bodyPr wrap="square" rtlCol="0">
            <a:spAutoFit/>
          </a:bodyPr>
          <a:lstStyle/>
          <a:p>
            <a:r>
              <a:rPr lang="en-US" sz="2800">
                <a:latin typeface="Aptos" panose="020B0004020202020204" pitchFamily="34" charset="0"/>
              </a:rPr>
              <a:t>1. Students’ reported HIP involvement from NSSE</a:t>
            </a:r>
          </a:p>
          <a:p>
            <a:r>
              <a:rPr lang="en-US" sz="2800" b="1">
                <a:solidFill>
                  <a:srgbClr val="009A44"/>
                </a:solidFill>
                <a:latin typeface="Aptos" panose="020B0004020202020204" pitchFamily="34" charset="0"/>
              </a:rPr>
              <a:t>2. Trends in NSSE indicators related to Discussions with Diverse Others (see below left)</a:t>
            </a:r>
          </a:p>
          <a:p>
            <a:r>
              <a:rPr lang="en-US" sz="2800">
                <a:latin typeface="Aptos" panose="020B0004020202020204" pitchFamily="34" charset="0"/>
              </a:rPr>
              <a:t>3. Trends in student participation in living-learning communities</a:t>
            </a:r>
          </a:p>
        </p:txBody>
      </p:sp>
      <p:sp>
        <p:nvSpPr>
          <p:cNvPr id="41" name="TextBox 40">
            <a:extLst>
              <a:ext uri="{FF2B5EF4-FFF2-40B4-BE49-F238E27FC236}">
                <a16:creationId xmlns:a16="http://schemas.microsoft.com/office/drawing/2014/main" id="{B57C5848-4F85-8A69-6741-2A22612E0354}"/>
              </a:ext>
            </a:extLst>
          </p:cNvPr>
          <p:cNvSpPr txBox="1"/>
          <p:nvPr/>
        </p:nvSpPr>
        <p:spPr>
          <a:xfrm>
            <a:off x="39125503" y="18180267"/>
            <a:ext cx="4313521" cy="3970318"/>
          </a:xfrm>
          <a:prstGeom prst="rect">
            <a:avLst/>
          </a:prstGeom>
          <a:noFill/>
          <a:ln>
            <a:solidFill>
              <a:schemeClr val="tx1"/>
            </a:solidFill>
          </a:ln>
        </p:spPr>
        <p:txBody>
          <a:bodyPr wrap="square" rtlCol="0">
            <a:spAutoFit/>
          </a:bodyPr>
          <a:lstStyle/>
          <a:p>
            <a:r>
              <a:rPr lang="en-US" sz="2800" b="1">
                <a:solidFill>
                  <a:srgbClr val="009A44"/>
                </a:solidFill>
                <a:latin typeface="Aptos" panose="020B0004020202020204" pitchFamily="34" charset="0"/>
              </a:rPr>
              <a:t>1. Trends in courses/sections offered, SCH generated, and available fields of study (see below right)</a:t>
            </a:r>
          </a:p>
          <a:p>
            <a:r>
              <a:rPr lang="en-US" sz="2800">
                <a:latin typeface="Aptos" panose="020B0004020202020204" pitchFamily="34" charset="0"/>
              </a:rPr>
              <a:t>2. Trends in numbers of attendees at campus events, gatherings, camps, and conferences</a:t>
            </a:r>
          </a:p>
        </p:txBody>
      </p:sp>
      <p:sp>
        <p:nvSpPr>
          <p:cNvPr id="42" name="TextBox 41">
            <a:extLst>
              <a:ext uri="{FF2B5EF4-FFF2-40B4-BE49-F238E27FC236}">
                <a16:creationId xmlns:a16="http://schemas.microsoft.com/office/drawing/2014/main" id="{AA0ABD5E-5014-74A2-FBBA-8085B061B280}"/>
              </a:ext>
            </a:extLst>
          </p:cNvPr>
          <p:cNvSpPr txBox="1"/>
          <p:nvPr/>
        </p:nvSpPr>
        <p:spPr>
          <a:xfrm>
            <a:off x="32680810" y="22740873"/>
            <a:ext cx="10961270" cy="646331"/>
          </a:xfrm>
          <a:prstGeom prst="rect">
            <a:avLst/>
          </a:prstGeom>
          <a:noFill/>
        </p:spPr>
        <p:txBody>
          <a:bodyPr wrap="square" rtlCol="0">
            <a:spAutoFit/>
          </a:bodyPr>
          <a:lstStyle/>
          <a:p>
            <a:pPr algn="ctr"/>
            <a:r>
              <a:rPr lang="en-US" sz="3600" b="1">
                <a:latin typeface="Aptos" panose="020B0004020202020204" pitchFamily="34" charset="0"/>
              </a:rPr>
              <a:t>Provide credit and non-credit learning opportunities</a:t>
            </a:r>
          </a:p>
        </p:txBody>
      </p:sp>
      <p:sp>
        <p:nvSpPr>
          <p:cNvPr id="43" name="TextBox 42">
            <a:extLst>
              <a:ext uri="{FF2B5EF4-FFF2-40B4-BE49-F238E27FC236}">
                <a16:creationId xmlns:a16="http://schemas.microsoft.com/office/drawing/2014/main" id="{CCDC41B2-2A67-B29F-3BAD-3AEE80AC6411}"/>
              </a:ext>
            </a:extLst>
          </p:cNvPr>
          <p:cNvSpPr txBox="1"/>
          <p:nvPr/>
        </p:nvSpPr>
        <p:spPr>
          <a:xfrm>
            <a:off x="22762662" y="22738333"/>
            <a:ext cx="9862452" cy="646331"/>
          </a:xfrm>
          <a:prstGeom prst="rect">
            <a:avLst/>
          </a:prstGeom>
          <a:noFill/>
        </p:spPr>
        <p:txBody>
          <a:bodyPr wrap="square" rtlCol="0">
            <a:spAutoFit/>
          </a:bodyPr>
          <a:lstStyle/>
          <a:p>
            <a:pPr algn="ctr"/>
            <a:r>
              <a:rPr lang="en-US" sz="3600" b="1">
                <a:latin typeface="Aptos" panose="020B0004020202020204" pitchFamily="34" charset="0"/>
              </a:rPr>
              <a:t>Foster a global perspective</a:t>
            </a:r>
          </a:p>
        </p:txBody>
      </p:sp>
      <p:graphicFrame>
        <p:nvGraphicFramePr>
          <p:cNvPr id="44" name="Chart 43" descr="A pie chart showing the level of strategic investment funding by LEADS core value.">
            <a:extLst>
              <a:ext uri="{FF2B5EF4-FFF2-40B4-BE49-F238E27FC236}">
                <a16:creationId xmlns:a16="http://schemas.microsoft.com/office/drawing/2014/main" id="{A76A563D-5567-0515-EE25-9181620C4222}"/>
              </a:ext>
            </a:extLst>
          </p:cNvPr>
          <p:cNvGraphicFramePr>
            <a:graphicFrameLocks/>
          </p:cNvGraphicFramePr>
          <p:nvPr>
            <p:extLst>
              <p:ext uri="{D42A27DB-BD31-4B8C-83A1-F6EECF244321}">
                <p14:modId xmlns:p14="http://schemas.microsoft.com/office/powerpoint/2010/main" val="1825707271"/>
              </p:ext>
            </p:extLst>
          </p:nvPr>
        </p:nvGraphicFramePr>
        <p:xfrm>
          <a:off x="1204284" y="10065912"/>
          <a:ext cx="7705725" cy="5999163"/>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descr="A bar chart showing the level of institutional activity per strategic priority.">
            <a:extLst>
              <a:ext uri="{FF2B5EF4-FFF2-40B4-BE49-F238E27FC236}">
                <a16:creationId xmlns:a16="http://schemas.microsoft.com/office/drawing/2014/main" id="{378633EC-8157-7782-F0D0-A6C0702A708B}"/>
              </a:ext>
            </a:extLst>
          </p:cNvPr>
          <p:cNvPicPr>
            <a:picLocks noChangeAspect="1"/>
          </p:cNvPicPr>
          <p:nvPr/>
        </p:nvPicPr>
        <p:blipFill>
          <a:blip r:embed="rId4"/>
          <a:stretch>
            <a:fillRect/>
          </a:stretch>
        </p:blipFill>
        <p:spPr>
          <a:xfrm>
            <a:off x="1055077" y="23622490"/>
            <a:ext cx="14391250" cy="8336470"/>
          </a:xfrm>
          <a:prstGeom prst="rect">
            <a:avLst/>
          </a:prstGeom>
        </p:spPr>
      </p:pic>
      <p:sp>
        <p:nvSpPr>
          <p:cNvPr id="4" name="TextBox 3">
            <a:extLst>
              <a:ext uri="{FF2B5EF4-FFF2-40B4-BE49-F238E27FC236}">
                <a16:creationId xmlns:a16="http://schemas.microsoft.com/office/drawing/2014/main" id="{0040F8E7-0BFB-199C-DC6C-AD56D47F57AC}"/>
              </a:ext>
            </a:extLst>
          </p:cNvPr>
          <p:cNvSpPr txBox="1"/>
          <p:nvPr/>
        </p:nvSpPr>
        <p:spPr>
          <a:xfrm>
            <a:off x="14412685" y="23446341"/>
            <a:ext cx="6829183" cy="6740307"/>
          </a:xfrm>
          <a:prstGeom prst="rect">
            <a:avLst/>
          </a:prstGeom>
          <a:solidFill>
            <a:schemeClr val="bg1"/>
          </a:solidFill>
        </p:spPr>
        <p:txBody>
          <a:bodyPr wrap="square" rtlCol="0">
            <a:spAutoFit/>
          </a:bodyPr>
          <a:lstStyle/>
          <a:p>
            <a:r>
              <a:rPr lang="en-US" sz="4800">
                <a:latin typeface="Aptos" panose="020B0004020202020204" pitchFamily="34" charset="0"/>
              </a:rPr>
              <a:t>Although this only represents a sample of all </a:t>
            </a:r>
            <a:r>
              <a:rPr lang="en-US" sz="4800" i="1">
                <a:latin typeface="Aptos" panose="020B0004020202020204" pitchFamily="34" charset="0"/>
              </a:rPr>
              <a:t>Learning</a:t>
            </a:r>
            <a:r>
              <a:rPr lang="en-US" sz="4800">
                <a:latin typeface="Aptos" panose="020B0004020202020204" pitchFamily="34" charset="0"/>
              </a:rPr>
              <a:t>-aligned activity, it gives a sense of which priority areas are receiving more/less attention…thereby informing plans for future efforts.</a:t>
            </a:r>
          </a:p>
        </p:txBody>
      </p:sp>
      <p:pic>
        <p:nvPicPr>
          <p:cNvPr id="5" name="Picture 4" descr="A bar chart showing the level of achievement by strategic priority.">
            <a:extLst>
              <a:ext uri="{FF2B5EF4-FFF2-40B4-BE49-F238E27FC236}">
                <a16:creationId xmlns:a16="http://schemas.microsoft.com/office/drawing/2014/main" id="{E51B3CD6-9DD0-EA71-70A0-ADFA085220FA}"/>
              </a:ext>
            </a:extLst>
          </p:cNvPr>
          <p:cNvPicPr>
            <a:picLocks noChangeAspect="1"/>
          </p:cNvPicPr>
          <p:nvPr/>
        </p:nvPicPr>
        <p:blipFill>
          <a:blip r:embed="rId5"/>
          <a:stretch>
            <a:fillRect/>
          </a:stretch>
        </p:blipFill>
        <p:spPr>
          <a:xfrm>
            <a:off x="22494241" y="10295464"/>
            <a:ext cx="16374794" cy="10132912"/>
          </a:xfrm>
          <a:prstGeom prst="rect">
            <a:avLst/>
          </a:prstGeom>
        </p:spPr>
      </p:pic>
      <p:pic>
        <p:nvPicPr>
          <p:cNvPr id="9" name="Picture 8" descr="A line graph showing the trends over time in NSSE indicators related to fostering a global perspective.">
            <a:extLst>
              <a:ext uri="{FF2B5EF4-FFF2-40B4-BE49-F238E27FC236}">
                <a16:creationId xmlns:a16="http://schemas.microsoft.com/office/drawing/2014/main" id="{2A720D4D-5A75-ABB0-4545-2BF457FA61D6}"/>
              </a:ext>
            </a:extLst>
          </p:cNvPr>
          <p:cNvPicPr>
            <a:picLocks noChangeAspect="1"/>
          </p:cNvPicPr>
          <p:nvPr/>
        </p:nvPicPr>
        <p:blipFill>
          <a:blip r:embed="rId6"/>
          <a:stretch>
            <a:fillRect/>
          </a:stretch>
        </p:blipFill>
        <p:spPr>
          <a:xfrm>
            <a:off x="22333376" y="23802535"/>
            <a:ext cx="10197249" cy="8356211"/>
          </a:xfrm>
          <a:prstGeom prst="rect">
            <a:avLst/>
          </a:prstGeom>
        </p:spPr>
      </p:pic>
      <p:pic>
        <p:nvPicPr>
          <p:cNvPr id="10" name="Picture 9" descr="A bar chart showing trends over time in the number of programs by modality.">
            <a:extLst>
              <a:ext uri="{FF2B5EF4-FFF2-40B4-BE49-F238E27FC236}">
                <a16:creationId xmlns:a16="http://schemas.microsoft.com/office/drawing/2014/main" id="{832E4999-D487-9C9C-FC4E-DAEA5550F39B}"/>
              </a:ext>
            </a:extLst>
          </p:cNvPr>
          <p:cNvPicPr>
            <a:picLocks noChangeAspect="1"/>
          </p:cNvPicPr>
          <p:nvPr/>
        </p:nvPicPr>
        <p:blipFill>
          <a:blip r:embed="rId7"/>
          <a:stretch>
            <a:fillRect/>
          </a:stretch>
        </p:blipFill>
        <p:spPr>
          <a:xfrm>
            <a:off x="32664692" y="23633723"/>
            <a:ext cx="10931575" cy="9031459"/>
          </a:xfrm>
          <a:prstGeom prst="rect">
            <a:avLst/>
          </a:prstGeom>
        </p:spPr>
      </p:pic>
      <p:sp>
        <p:nvSpPr>
          <p:cNvPr id="12" name="Rectangle 11">
            <a:extLst>
              <a:ext uri="{FF2B5EF4-FFF2-40B4-BE49-F238E27FC236}">
                <a16:creationId xmlns:a16="http://schemas.microsoft.com/office/drawing/2014/main" id="{29524F5A-D307-1DC6-871E-3F7B87D40671}"/>
              </a:ext>
              <a:ext uri="{C183D7F6-B498-43B3-948B-1728B52AA6E4}">
                <adec:decorative xmlns:adec="http://schemas.microsoft.com/office/drawing/2017/decorative" val="1"/>
              </a:ext>
            </a:extLst>
          </p:cNvPr>
          <p:cNvSpPr/>
          <p:nvPr/>
        </p:nvSpPr>
        <p:spPr>
          <a:xfrm>
            <a:off x="15416724" y="30094779"/>
            <a:ext cx="166796" cy="18347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9BE079-532C-2980-E08D-B34FD17C5AF3}"/>
              </a:ext>
              <a:ext uri="{C183D7F6-B498-43B3-948B-1728B52AA6E4}">
                <adec:decorative xmlns:adec="http://schemas.microsoft.com/office/drawing/2017/decorative" val="1"/>
              </a:ext>
            </a:extLst>
          </p:cNvPr>
          <p:cNvSpPr/>
          <p:nvPr/>
        </p:nvSpPr>
        <p:spPr>
          <a:xfrm>
            <a:off x="643356" y="23339538"/>
            <a:ext cx="13903645" cy="2859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E8975F5-8FA9-1D4E-2AE5-B968C9F40A90}"/>
              </a:ext>
              <a:ext uri="{C183D7F6-B498-43B3-948B-1728B52AA6E4}">
                <adec:decorative xmlns:adec="http://schemas.microsoft.com/office/drawing/2017/decorative" val="1"/>
              </a:ext>
            </a:extLst>
          </p:cNvPr>
          <p:cNvSpPr/>
          <p:nvPr/>
        </p:nvSpPr>
        <p:spPr>
          <a:xfrm>
            <a:off x="22160051" y="32081316"/>
            <a:ext cx="10317529" cy="2025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0A40C5F-3499-C569-9264-4CB173DFB422}"/>
              </a:ext>
              <a:ext uri="{C183D7F6-B498-43B3-948B-1728B52AA6E4}">
                <adec:decorative xmlns:adec="http://schemas.microsoft.com/office/drawing/2017/decorative" val="1"/>
              </a:ext>
            </a:extLst>
          </p:cNvPr>
          <p:cNvSpPr/>
          <p:nvPr/>
        </p:nvSpPr>
        <p:spPr>
          <a:xfrm>
            <a:off x="32537151" y="32630911"/>
            <a:ext cx="11091940" cy="178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A6B5B15-467C-21D9-A469-7A963B5D0C96}"/>
              </a:ext>
              <a:ext uri="{C183D7F6-B498-43B3-948B-1728B52AA6E4}">
                <adec:decorative xmlns:adec="http://schemas.microsoft.com/office/drawing/2017/decorative" val="1"/>
              </a:ext>
            </a:extLst>
          </p:cNvPr>
          <p:cNvSpPr/>
          <p:nvPr/>
        </p:nvSpPr>
        <p:spPr>
          <a:xfrm>
            <a:off x="43486123" y="23322419"/>
            <a:ext cx="163692" cy="93696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556D4B3-A6B4-8159-BD33-C8D6B397885F}"/>
              </a:ext>
              <a:ext uri="{C183D7F6-B498-43B3-948B-1728B52AA6E4}">
                <adec:decorative xmlns:adec="http://schemas.microsoft.com/office/drawing/2017/decorative" val="1"/>
              </a:ext>
            </a:extLst>
          </p:cNvPr>
          <p:cNvSpPr/>
          <p:nvPr/>
        </p:nvSpPr>
        <p:spPr>
          <a:xfrm>
            <a:off x="32596721" y="23623922"/>
            <a:ext cx="10937057" cy="461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3047897-B487-255F-0C7B-727EF3C924A5}"/>
              </a:ext>
              <a:ext uri="{C183D7F6-B498-43B3-948B-1728B52AA6E4}">
                <adec:decorative xmlns:adec="http://schemas.microsoft.com/office/drawing/2017/decorative" val="1"/>
              </a:ext>
            </a:extLst>
          </p:cNvPr>
          <p:cNvSpPr/>
          <p:nvPr/>
        </p:nvSpPr>
        <p:spPr>
          <a:xfrm>
            <a:off x="22386417" y="10186474"/>
            <a:ext cx="16631953" cy="833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071BFB6-9460-D2C9-F1AB-A1E182A75D98}"/>
              </a:ext>
              <a:ext uri="{C183D7F6-B498-43B3-948B-1728B52AA6E4}">
                <adec:decorative xmlns:adec="http://schemas.microsoft.com/office/drawing/2017/decorative" val="1"/>
              </a:ext>
            </a:extLst>
          </p:cNvPr>
          <p:cNvSpPr/>
          <p:nvPr/>
        </p:nvSpPr>
        <p:spPr>
          <a:xfrm>
            <a:off x="22340313" y="20375502"/>
            <a:ext cx="16631953" cy="833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444DCF0-7D5F-6849-579B-901039C3C8A7}"/>
              </a:ext>
              <a:ext uri="{C183D7F6-B498-43B3-948B-1728B52AA6E4}">
                <adec:decorative xmlns:adec="http://schemas.microsoft.com/office/drawing/2017/decorative" val="1"/>
              </a:ext>
            </a:extLst>
          </p:cNvPr>
          <p:cNvSpPr/>
          <p:nvPr/>
        </p:nvSpPr>
        <p:spPr>
          <a:xfrm>
            <a:off x="22106689" y="10246046"/>
            <a:ext cx="405076" cy="102260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7443EAB-B663-0C28-0BB0-C1F111AD5C44}"/>
              </a:ext>
              <a:ext uri="{C183D7F6-B498-43B3-948B-1728B52AA6E4}">
                <adec:decorative xmlns:adec="http://schemas.microsoft.com/office/drawing/2017/decorative" val="1"/>
              </a:ext>
            </a:extLst>
          </p:cNvPr>
          <p:cNvSpPr/>
          <p:nvPr/>
        </p:nvSpPr>
        <p:spPr>
          <a:xfrm>
            <a:off x="38815833" y="10269873"/>
            <a:ext cx="71484" cy="72079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9DC1E8D-803B-166C-8965-BB9A67E57E92}"/>
              </a:ext>
              <a:ext uri="{C183D7F6-B498-43B3-948B-1728B52AA6E4}">
                <adec:decorative xmlns:adec="http://schemas.microsoft.com/office/drawing/2017/decorative" val="1"/>
              </a:ext>
            </a:extLst>
          </p:cNvPr>
          <p:cNvSpPr/>
          <p:nvPr/>
        </p:nvSpPr>
        <p:spPr>
          <a:xfrm>
            <a:off x="38815833" y="13497166"/>
            <a:ext cx="71484" cy="72079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2FDB54DE-68C6-1838-8354-E88C550D0547}"/>
              </a:ext>
              <a:ext uri="{C183D7F6-B498-43B3-948B-1728B52AA6E4}">
                <adec:decorative xmlns:adec="http://schemas.microsoft.com/office/drawing/2017/decorative" val="1"/>
              </a:ext>
            </a:extLst>
          </p:cNvPr>
          <p:cNvCxnSpPr>
            <a:cxnSpLocks/>
          </p:cNvCxnSpPr>
          <p:nvPr/>
        </p:nvCxnSpPr>
        <p:spPr>
          <a:xfrm>
            <a:off x="37185600" y="12281647"/>
            <a:ext cx="192226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E72F0C3-0204-822E-B3E4-4D4366040532}"/>
              </a:ext>
              <a:ext uri="{C183D7F6-B498-43B3-948B-1728B52AA6E4}">
                <adec:decorative xmlns:adec="http://schemas.microsoft.com/office/drawing/2017/decorative" val="1"/>
              </a:ext>
            </a:extLst>
          </p:cNvPr>
          <p:cNvCxnSpPr>
            <a:cxnSpLocks/>
          </p:cNvCxnSpPr>
          <p:nvPr/>
        </p:nvCxnSpPr>
        <p:spPr>
          <a:xfrm>
            <a:off x="37749096" y="19349682"/>
            <a:ext cx="133443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591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981B574-E6AC-E81C-C767-6E41CC4C3836}"/>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EE6ED0FD-E658-AAB5-DFFA-68DA5B4CF487}"/>
              </a:ext>
            </a:extLst>
          </p:cNvPr>
          <p:cNvSpPr>
            <a:spLocks noGrp="1"/>
          </p:cNvSpPr>
          <p:nvPr>
            <p:ph type="title"/>
          </p:nvPr>
        </p:nvSpPr>
        <p:spPr>
          <a:xfrm>
            <a:off x="451438" y="1335747"/>
            <a:ext cx="42988323" cy="1228361"/>
          </a:xfrm>
        </p:spPr>
        <p:txBody>
          <a:bodyPr/>
          <a:lstStyle/>
          <a:p>
            <a:pPr algn="ctr"/>
            <a:r>
              <a:rPr lang="en-US" sz="12500">
                <a:latin typeface="Aptos" panose="020B0004020202020204" pitchFamily="34" charset="0"/>
              </a:rPr>
              <a:t>EQUITY: </a:t>
            </a:r>
            <a:r>
              <a:rPr lang="en-US" sz="12500" i="1">
                <a:latin typeface="Aptos" panose="020B0004020202020204" pitchFamily="34" charset="0"/>
              </a:rPr>
              <a:t>Opportunities for Success</a:t>
            </a:r>
            <a:endParaRPr lang="en-US" sz="12500">
              <a:latin typeface="Aptos" panose="020B0004020202020204" pitchFamily="34" charset="0"/>
            </a:endParaRPr>
          </a:p>
        </p:txBody>
      </p:sp>
      <p:sp>
        <p:nvSpPr>
          <p:cNvPr id="7" name="TextBox 6">
            <a:extLst>
              <a:ext uri="{FF2B5EF4-FFF2-40B4-BE49-F238E27FC236}">
                <a16:creationId xmlns:a16="http://schemas.microsoft.com/office/drawing/2014/main" id="{D153FC60-30F4-347B-AABF-5CA9C056705D}"/>
              </a:ext>
            </a:extLst>
          </p:cNvPr>
          <p:cNvSpPr txBox="1"/>
          <p:nvPr/>
        </p:nvSpPr>
        <p:spPr>
          <a:xfrm>
            <a:off x="827314" y="3831771"/>
            <a:ext cx="21118286" cy="28079738"/>
          </a:xfrm>
          <a:prstGeom prst="rect">
            <a:avLst/>
          </a:prstGeom>
          <a:noFill/>
        </p:spPr>
        <p:txBody>
          <a:bodyPr wrap="square" rtlCol="0">
            <a:spAutoFit/>
          </a:bodyPr>
          <a:lstStyle/>
          <a:p>
            <a:pPr algn="ctr"/>
            <a:r>
              <a:rPr lang="en-US" i="1" u="sng">
                <a:latin typeface="Aptos" panose="020B0004020202020204" pitchFamily="34" charset="0"/>
              </a:rPr>
              <a:t>What</a:t>
            </a:r>
            <a:r>
              <a:rPr lang="en-US">
                <a:latin typeface="Aptos" panose="020B0004020202020204" pitchFamily="34" charset="0"/>
              </a:rPr>
              <a:t> We’re Doing</a:t>
            </a:r>
          </a:p>
          <a:p>
            <a:pPr algn="ctr"/>
            <a:endParaRPr lang="en-US">
              <a:latin typeface="Aptos" panose="020B0004020202020204" pitchFamily="34" charset="0"/>
            </a:endParaRPr>
          </a:p>
          <a:p>
            <a:r>
              <a:rPr lang="en-US" sz="5400" i="1">
                <a:latin typeface="Aptos" panose="020B0004020202020204" pitchFamily="34" charset="0"/>
              </a:rPr>
              <a:t>The initiatives and activities from across campus that are aligned with the Equity core value of LEADS.</a:t>
            </a:r>
          </a:p>
          <a:p>
            <a:endParaRPr lang="en-US" sz="54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Strategic Investment Funding: FY24, FY25, &amp; FY26 </a:t>
            </a: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pPr lvl="1"/>
            <a:endParaRPr lang="en-US" sz="5400">
              <a:latin typeface="Aptos" panose="020B0004020202020204" pitchFamily="34" charset="0"/>
            </a:endParaRPr>
          </a:p>
          <a:p>
            <a:pPr lvl="1"/>
            <a:endParaRPr lang="en-US" sz="5400">
              <a:latin typeface="Aptos" panose="020B0004020202020204" pitchFamily="34" charset="0"/>
            </a:endParaRPr>
          </a:p>
          <a:p>
            <a:r>
              <a:rPr lang="en-US" sz="4000">
                <a:latin typeface="Aptos" panose="020B0004020202020204" pitchFamily="34" charset="0"/>
              </a:rPr>
              <a:t>     </a:t>
            </a:r>
            <a:r>
              <a:rPr lang="en-US" sz="4000" b="1">
                <a:latin typeface="Aptos" panose="020B0004020202020204" pitchFamily="34" charset="0"/>
              </a:rPr>
              <a:t>3 Total </a:t>
            </a:r>
            <a:r>
              <a:rPr lang="en-US" sz="4000" b="1" i="1">
                <a:latin typeface="Aptos" panose="020B0004020202020204" pitchFamily="34" charset="0"/>
              </a:rPr>
              <a:t>Equity</a:t>
            </a:r>
            <a:r>
              <a:rPr lang="en-US" sz="4000" b="1">
                <a:latin typeface="Aptos" panose="020B0004020202020204" pitchFamily="34" charset="0"/>
              </a:rPr>
              <a:t>-Aligned Projects</a:t>
            </a:r>
          </a:p>
          <a:p>
            <a:pPr lvl="1"/>
            <a:endParaRPr lang="en-US" sz="4000" b="1">
              <a:latin typeface="Aptos" panose="020B0004020202020204" pitchFamily="34" charset="0"/>
            </a:endParaRPr>
          </a:p>
          <a:p>
            <a:pPr marL="571500" indent="-571500">
              <a:buFont typeface="Arial" panose="020B0604020202020204" pitchFamily="34" charset="0"/>
              <a:buChar char="•"/>
            </a:pPr>
            <a:r>
              <a:rPr lang="en-US" sz="3600" i="1">
                <a:latin typeface="Aptos" panose="020B0004020202020204" pitchFamily="34" charset="0"/>
              </a:rPr>
              <a:t>Center for Engineering Education Research</a:t>
            </a:r>
            <a:r>
              <a:rPr lang="en-US" sz="3600">
                <a:latin typeface="Aptos" panose="020B0004020202020204" pitchFamily="34" charset="0"/>
              </a:rPr>
              <a:t>: Engineering &amp; Mines and Education &amp; Human Development</a:t>
            </a:r>
          </a:p>
          <a:p>
            <a:pPr marL="571500" indent="-571500">
              <a:buFont typeface="Arial" panose="020B0604020202020204" pitchFamily="34" charset="0"/>
              <a:buChar char="•"/>
            </a:pPr>
            <a:r>
              <a:rPr lang="en-US" sz="3600" i="1">
                <a:latin typeface="Aptos" panose="020B0004020202020204" pitchFamily="34" charset="0"/>
              </a:rPr>
              <a:t>Alston Academic Awards</a:t>
            </a:r>
            <a:r>
              <a:rPr lang="en-US" sz="3600">
                <a:latin typeface="Aptos" panose="020B0004020202020204" pitchFamily="34" charset="0"/>
              </a:rPr>
              <a:t>: Athletics</a:t>
            </a:r>
            <a:endParaRPr lang="en-US" sz="3600" i="1">
              <a:latin typeface="Aptos" panose="020B0004020202020204" pitchFamily="34" charset="0"/>
            </a:endParaRPr>
          </a:p>
          <a:p>
            <a:pPr marL="571500" indent="-571500">
              <a:buFont typeface="Arial" panose="020B0604020202020204" pitchFamily="34" charset="0"/>
              <a:buChar char="•"/>
            </a:pPr>
            <a:r>
              <a:rPr lang="en-US" sz="3600" i="1">
                <a:latin typeface="Aptos" panose="020B0004020202020204" pitchFamily="34" charset="0"/>
              </a:rPr>
              <a:t>Master of Social Work: Program Expansion</a:t>
            </a:r>
            <a:r>
              <a:rPr lang="en-US" sz="3600">
                <a:latin typeface="Aptos" panose="020B0004020202020204" pitchFamily="34" charset="0"/>
              </a:rPr>
              <a:t>: Nursing &amp; Professional Disciplines</a:t>
            </a:r>
          </a:p>
          <a:p>
            <a:endParaRPr lang="en-US" sz="3600">
              <a:latin typeface="Aptos" panose="020B0004020202020204" pitchFamily="34" charset="0"/>
            </a:endParaRPr>
          </a:p>
          <a:p>
            <a:endParaRPr lang="en-US" sz="3600">
              <a:latin typeface="Aptos" panose="020B0004020202020204" pitchFamily="34" charset="0"/>
            </a:endParaRPr>
          </a:p>
          <a:p>
            <a:endParaRPr lang="en-US" sz="3600">
              <a:latin typeface="Aptos" panose="020B0004020202020204" pitchFamily="34" charset="0"/>
            </a:endParaRPr>
          </a:p>
          <a:p>
            <a:endParaRPr lang="en-US" sz="3600">
              <a:latin typeface="Aptos" panose="020B0004020202020204" pitchFamily="34" charset="0"/>
            </a:endParaRPr>
          </a:p>
          <a:p>
            <a:endParaRPr lang="en-US" sz="36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LEADS Activity by </a:t>
            </a:r>
            <a:r>
              <a:rPr lang="en-US" sz="5400" b="1" i="1">
                <a:latin typeface="Aptos" panose="020B0004020202020204" pitchFamily="34" charset="0"/>
              </a:rPr>
              <a:t>Equity</a:t>
            </a:r>
            <a:r>
              <a:rPr lang="en-US" sz="5400" b="1">
                <a:latin typeface="Aptos" panose="020B0004020202020204" pitchFamily="34" charset="0"/>
              </a:rPr>
              <a:t> Strategic Priority</a:t>
            </a: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p:txBody>
      </p:sp>
      <p:sp>
        <p:nvSpPr>
          <p:cNvPr id="8" name="TextBox 7">
            <a:extLst>
              <a:ext uri="{FF2B5EF4-FFF2-40B4-BE49-F238E27FC236}">
                <a16:creationId xmlns:a16="http://schemas.microsoft.com/office/drawing/2014/main" id="{C2F3FA2D-7053-3215-6599-EA3FD58F0C93}"/>
              </a:ext>
            </a:extLst>
          </p:cNvPr>
          <p:cNvSpPr txBox="1"/>
          <p:nvPr/>
        </p:nvSpPr>
        <p:spPr>
          <a:xfrm>
            <a:off x="22321475" y="3831771"/>
            <a:ext cx="21118286" cy="20200658"/>
          </a:xfrm>
          <a:prstGeom prst="rect">
            <a:avLst/>
          </a:prstGeom>
          <a:noFill/>
        </p:spPr>
        <p:txBody>
          <a:bodyPr wrap="square" rtlCol="0">
            <a:spAutoFit/>
          </a:bodyPr>
          <a:lstStyle/>
          <a:p>
            <a:pPr algn="ctr"/>
            <a:r>
              <a:rPr lang="en-US" i="1" u="sng">
                <a:latin typeface="Aptos" panose="020B0004020202020204" pitchFamily="34" charset="0"/>
              </a:rPr>
              <a:t>How</a:t>
            </a:r>
            <a:r>
              <a:rPr lang="en-US">
                <a:latin typeface="Aptos" panose="020B0004020202020204" pitchFamily="34" charset="0"/>
              </a:rPr>
              <a:t> We’re Doing</a:t>
            </a:r>
          </a:p>
          <a:p>
            <a:pPr algn="ctr"/>
            <a:endParaRPr lang="en-US">
              <a:latin typeface="Aptos" panose="020B0004020202020204" pitchFamily="34" charset="0"/>
            </a:endParaRPr>
          </a:p>
          <a:p>
            <a:r>
              <a:rPr lang="en-US" sz="5400" i="1">
                <a:latin typeface="Aptos" panose="020B0004020202020204" pitchFamily="34" charset="0"/>
              </a:rPr>
              <a:t>The metrics we would expect to be influenced by our collective attention to Equity strategic priorities.</a:t>
            </a:r>
            <a:endParaRPr lang="en-US" sz="5400">
              <a:latin typeface="Aptos" panose="020B0004020202020204" pitchFamily="34" charset="0"/>
            </a:endParaRPr>
          </a:p>
          <a:p>
            <a:endParaRPr lang="en-US" sz="5400">
              <a:latin typeface="Aptos" panose="020B0004020202020204" pitchFamily="34" charset="0"/>
            </a:endParaRPr>
          </a:p>
          <a:p>
            <a:pPr marL="1143000" indent="-1143000">
              <a:buFont typeface="Arial" panose="020B0604020202020204" pitchFamily="34" charset="0"/>
              <a:buChar char="•"/>
            </a:pPr>
            <a:r>
              <a:rPr lang="en-US" sz="5400" b="1" i="1">
                <a:latin typeface="Aptos" panose="020B0004020202020204" pitchFamily="34" charset="0"/>
              </a:rPr>
              <a:t>Equity</a:t>
            </a:r>
            <a:r>
              <a:rPr lang="en-US" sz="5400" b="1">
                <a:latin typeface="Aptos" panose="020B0004020202020204" pitchFamily="34" charset="0"/>
              </a:rPr>
              <a:t> Levels of Achievement by Strategic Priority</a:t>
            </a: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Examples of </a:t>
            </a:r>
            <a:r>
              <a:rPr lang="en-US" sz="5400" b="1" i="1">
                <a:latin typeface="Aptos" panose="020B0004020202020204" pitchFamily="34" charset="0"/>
              </a:rPr>
              <a:t>Equity</a:t>
            </a:r>
            <a:r>
              <a:rPr lang="en-US" sz="5400" b="1">
                <a:latin typeface="Aptos" panose="020B0004020202020204" pitchFamily="34" charset="0"/>
              </a:rPr>
              <a:t> Outcome Metrics</a:t>
            </a:r>
          </a:p>
          <a:p>
            <a:endParaRPr lang="en-US" sz="5400">
              <a:latin typeface="Aptos" panose="020B0004020202020204" pitchFamily="34" charset="0"/>
            </a:endParaRPr>
          </a:p>
          <a:p>
            <a:endParaRPr lang="en-US" sz="5400">
              <a:latin typeface="Aptos" panose="020B0004020202020204" pitchFamily="34" charset="0"/>
            </a:endParaRPr>
          </a:p>
        </p:txBody>
      </p:sp>
      <p:sp>
        <p:nvSpPr>
          <p:cNvPr id="14" name="TextBox 13">
            <a:extLst>
              <a:ext uri="{FF2B5EF4-FFF2-40B4-BE49-F238E27FC236}">
                <a16:creationId xmlns:a16="http://schemas.microsoft.com/office/drawing/2014/main" id="{A5E11AA5-2895-E516-144B-393188C94E32}"/>
              </a:ext>
            </a:extLst>
          </p:cNvPr>
          <p:cNvSpPr txBox="1"/>
          <p:nvPr/>
        </p:nvSpPr>
        <p:spPr>
          <a:xfrm>
            <a:off x="9837165" y="10146137"/>
            <a:ext cx="10061646" cy="5262979"/>
          </a:xfrm>
          <a:prstGeom prst="rect">
            <a:avLst/>
          </a:prstGeom>
          <a:noFill/>
        </p:spPr>
        <p:txBody>
          <a:bodyPr wrap="square" rtlCol="0">
            <a:spAutoFit/>
          </a:bodyPr>
          <a:lstStyle/>
          <a:p>
            <a:pPr marL="685800" indent="-685800">
              <a:buFont typeface="Arial" panose="020B0604020202020204" pitchFamily="34" charset="0"/>
              <a:buChar char="•"/>
            </a:pPr>
            <a:r>
              <a:rPr lang="en-US" sz="4800">
                <a:latin typeface="Aptos" panose="020B0004020202020204" pitchFamily="34" charset="0"/>
              </a:rPr>
              <a:t>Total Strategic Investment Funding Awarded (FY24-26):</a:t>
            </a:r>
          </a:p>
          <a:p>
            <a:r>
              <a:rPr lang="en-US" sz="4800">
                <a:latin typeface="Aptos" panose="020B0004020202020204" pitchFamily="34" charset="0"/>
              </a:rPr>
              <a:t>     $10.87 million</a:t>
            </a:r>
          </a:p>
          <a:p>
            <a:endParaRPr lang="en-US" sz="4800">
              <a:latin typeface="Aptos" panose="020B0004020202020204" pitchFamily="34" charset="0"/>
            </a:endParaRPr>
          </a:p>
          <a:p>
            <a:pPr marL="685800" indent="-685800">
              <a:buFont typeface="Arial" panose="020B0604020202020204" pitchFamily="34" charset="0"/>
              <a:buChar char="•"/>
            </a:pPr>
            <a:r>
              <a:rPr lang="en-US" sz="4800">
                <a:latin typeface="Aptos" panose="020B0004020202020204" pitchFamily="34" charset="0"/>
              </a:rPr>
              <a:t>Total for </a:t>
            </a:r>
            <a:r>
              <a:rPr lang="en-US" sz="4800" i="1">
                <a:latin typeface="Aptos" panose="020B0004020202020204" pitchFamily="34" charset="0"/>
              </a:rPr>
              <a:t>Equity</a:t>
            </a:r>
            <a:r>
              <a:rPr lang="en-US" sz="4800">
                <a:latin typeface="Aptos" panose="020B0004020202020204" pitchFamily="34" charset="0"/>
              </a:rPr>
              <a:t>-Related Initiatives:</a:t>
            </a:r>
          </a:p>
          <a:p>
            <a:r>
              <a:rPr lang="en-US" sz="4800">
                <a:latin typeface="Aptos" panose="020B0004020202020204" pitchFamily="34" charset="0"/>
              </a:rPr>
              <a:t>     </a:t>
            </a:r>
            <a:r>
              <a:rPr lang="en-US" sz="4800" b="1">
                <a:latin typeface="Aptos" panose="020B0004020202020204" pitchFamily="34" charset="0"/>
              </a:rPr>
              <a:t>$1.41 million (13.0%)</a:t>
            </a:r>
          </a:p>
          <a:p>
            <a:endParaRPr lang="en-US" sz="4800">
              <a:latin typeface="Aptos" panose="020B0004020202020204" pitchFamily="34" charset="0"/>
            </a:endParaRPr>
          </a:p>
        </p:txBody>
      </p:sp>
      <p:cxnSp>
        <p:nvCxnSpPr>
          <p:cNvPr id="16" name="Straight Connector 15">
            <a:extLst>
              <a:ext uri="{FF2B5EF4-FFF2-40B4-BE49-F238E27FC236}">
                <a16:creationId xmlns:a16="http://schemas.microsoft.com/office/drawing/2014/main" id="{66D81B37-EB8F-B6A2-C416-91F25C111C04}"/>
              </a:ext>
              <a:ext uri="{C183D7F6-B498-43B3-948B-1728B52AA6E4}">
                <adec:decorative xmlns:adec="http://schemas.microsoft.com/office/drawing/2017/decorative" val="1"/>
              </a:ext>
            </a:extLst>
          </p:cNvPr>
          <p:cNvCxnSpPr>
            <a:cxnSpLocks/>
          </p:cNvCxnSpPr>
          <p:nvPr/>
        </p:nvCxnSpPr>
        <p:spPr>
          <a:xfrm>
            <a:off x="391885" y="6096002"/>
            <a:ext cx="43107429"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F5ACA64-6FE6-1E0F-3156-8B8DF54ABB7B}"/>
              </a:ext>
              <a:ext uri="{C183D7F6-B498-43B3-948B-1728B52AA6E4}">
                <adec:decorative xmlns:adec="http://schemas.microsoft.com/office/drawing/2017/decorative" val="1"/>
              </a:ext>
            </a:extLst>
          </p:cNvPr>
          <p:cNvCxnSpPr>
            <a:cxnSpLocks/>
          </p:cNvCxnSpPr>
          <p:nvPr/>
        </p:nvCxnSpPr>
        <p:spPr>
          <a:xfrm>
            <a:off x="21918065" y="3917561"/>
            <a:ext cx="0" cy="28526593"/>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71A1CB-C76B-9F87-67EC-C690B3C8C3D5}"/>
              </a:ext>
              <a:ext uri="{C183D7F6-B498-43B3-948B-1728B52AA6E4}">
                <adec:decorative xmlns:adec="http://schemas.microsoft.com/office/drawing/2017/decorative" val="1"/>
              </a:ext>
            </a:extLst>
          </p:cNvPr>
          <p:cNvCxnSpPr>
            <a:cxnSpLocks/>
          </p:cNvCxnSpPr>
          <p:nvPr/>
        </p:nvCxnSpPr>
        <p:spPr>
          <a:xfrm>
            <a:off x="413656" y="8425550"/>
            <a:ext cx="43107429"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A841DD4-1993-539A-1584-6D428DE2BEB0}"/>
              </a:ext>
            </a:extLst>
          </p:cNvPr>
          <p:cNvSpPr txBox="1"/>
          <p:nvPr/>
        </p:nvSpPr>
        <p:spPr>
          <a:xfrm>
            <a:off x="39808082" y="15405955"/>
            <a:ext cx="3635072" cy="5262979"/>
          </a:xfrm>
          <a:prstGeom prst="rect">
            <a:avLst/>
          </a:prstGeom>
          <a:noFill/>
          <a:ln>
            <a:solidFill>
              <a:schemeClr val="tx1"/>
            </a:solidFill>
          </a:ln>
        </p:spPr>
        <p:txBody>
          <a:bodyPr wrap="square" rtlCol="0">
            <a:spAutoFit/>
          </a:bodyPr>
          <a:lstStyle/>
          <a:p>
            <a:r>
              <a:rPr lang="en-US" sz="2800" b="1">
                <a:solidFill>
                  <a:srgbClr val="009A44"/>
                </a:solidFill>
                <a:latin typeface="Aptos" panose="020B0004020202020204" pitchFamily="34" charset="0"/>
              </a:rPr>
              <a:t>1. Trends in student enrollment by demographic group (see below right)</a:t>
            </a:r>
            <a:endParaRPr lang="en-US" sz="2800">
              <a:latin typeface="Aptos" panose="020B0004020202020204" pitchFamily="34" charset="0"/>
            </a:endParaRPr>
          </a:p>
          <a:p>
            <a:r>
              <a:rPr lang="en-US" sz="2800">
                <a:latin typeface="Aptos" panose="020B0004020202020204" pitchFamily="34" charset="0"/>
              </a:rPr>
              <a:t>2. Trends in textbook and course resource costs</a:t>
            </a:r>
          </a:p>
          <a:p>
            <a:r>
              <a:rPr lang="en-US" sz="2800">
                <a:latin typeface="Aptos" panose="020B0004020202020204" pitchFamily="34" charset="0"/>
              </a:rPr>
              <a:t>3. Trends in retention and degree-completion for different student populations</a:t>
            </a:r>
          </a:p>
        </p:txBody>
      </p:sp>
      <p:sp>
        <p:nvSpPr>
          <p:cNvPr id="42" name="TextBox 41">
            <a:extLst>
              <a:ext uri="{FF2B5EF4-FFF2-40B4-BE49-F238E27FC236}">
                <a16:creationId xmlns:a16="http://schemas.microsoft.com/office/drawing/2014/main" id="{D873050E-9C83-6FA8-9907-A697AA2770E7}"/>
              </a:ext>
            </a:extLst>
          </p:cNvPr>
          <p:cNvSpPr txBox="1"/>
          <p:nvPr/>
        </p:nvSpPr>
        <p:spPr>
          <a:xfrm>
            <a:off x="33213402" y="22679690"/>
            <a:ext cx="10473337" cy="646331"/>
          </a:xfrm>
          <a:prstGeom prst="rect">
            <a:avLst/>
          </a:prstGeom>
          <a:noFill/>
        </p:spPr>
        <p:txBody>
          <a:bodyPr wrap="square" rtlCol="0">
            <a:spAutoFit/>
          </a:bodyPr>
          <a:lstStyle/>
          <a:p>
            <a:pPr algn="ctr"/>
            <a:r>
              <a:rPr lang="en-US" sz="3600" b="1">
                <a:latin typeface="Aptos" panose="020B0004020202020204" pitchFamily="34" charset="0"/>
              </a:rPr>
              <a:t>Reduce barriers to higher education</a:t>
            </a:r>
          </a:p>
        </p:txBody>
      </p:sp>
      <p:sp>
        <p:nvSpPr>
          <p:cNvPr id="43" name="TextBox 42">
            <a:extLst>
              <a:ext uri="{FF2B5EF4-FFF2-40B4-BE49-F238E27FC236}">
                <a16:creationId xmlns:a16="http://schemas.microsoft.com/office/drawing/2014/main" id="{A958ED8D-1529-DE4D-F8B2-0573CD305EEF}"/>
              </a:ext>
            </a:extLst>
          </p:cNvPr>
          <p:cNvSpPr txBox="1"/>
          <p:nvPr/>
        </p:nvSpPr>
        <p:spPr>
          <a:xfrm>
            <a:off x="22064696" y="22694790"/>
            <a:ext cx="10473337" cy="1200329"/>
          </a:xfrm>
          <a:prstGeom prst="rect">
            <a:avLst/>
          </a:prstGeom>
          <a:noFill/>
        </p:spPr>
        <p:txBody>
          <a:bodyPr wrap="square" rtlCol="0">
            <a:spAutoFit/>
          </a:bodyPr>
          <a:lstStyle/>
          <a:p>
            <a:pPr algn="ctr"/>
            <a:r>
              <a:rPr lang="en-US" sz="3600" b="1">
                <a:latin typeface="Aptos" panose="020B0004020202020204" pitchFamily="34" charset="0"/>
              </a:rPr>
              <a:t>Promote diverse perspectives and inclusive worldviews</a:t>
            </a:r>
          </a:p>
        </p:txBody>
      </p:sp>
      <p:graphicFrame>
        <p:nvGraphicFramePr>
          <p:cNvPr id="44" name="Chart 43" descr="A pie chart showing the level of strategic investment funding by core value.">
            <a:extLst>
              <a:ext uri="{FF2B5EF4-FFF2-40B4-BE49-F238E27FC236}">
                <a16:creationId xmlns:a16="http://schemas.microsoft.com/office/drawing/2014/main" id="{CD5847C4-5529-5795-2840-B66890F115E7}"/>
              </a:ext>
            </a:extLst>
          </p:cNvPr>
          <p:cNvGraphicFramePr>
            <a:graphicFrameLocks/>
          </p:cNvGraphicFramePr>
          <p:nvPr>
            <p:extLst>
              <p:ext uri="{D42A27DB-BD31-4B8C-83A1-F6EECF244321}">
                <p14:modId xmlns:p14="http://schemas.microsoft.com/office/powerpoint/2010/main" val="3745565947"/>
              </p:ext>
            </p:extLst>
          </p:nvPr>
        </p:nvGraphicFramePr>
        <p:xfrm>
          <a:off x="1204284" y="10065912"/>
          <a:ext cx="7705725" cy="599916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B73A77AF-D643-3AB1-BB53-FDDAF2EB1F7E}"/>
              </a:ext>
            </a:extLst>
          </p:cNvPr>
          <p:cNvSpPr txBox="1"/>
          <p:nvPr/>
        </p:nvSpPr>
        <p:spPr>
          <a:xfrm>
            <a:off x="39808082" y="10433805"/>
            <a:ext cx="3635072" cy="4832092"/>
          </a:xfrm>
          <a:prstGeom prst="rect">
            <a:avLst/>
          </a:prstGeom>
          <a:noFill/>
          <a:ln>
            <a:solidFill>
              <a:schemeClr val="tx1"/>
            </a:solidFill>
          </a:ln>
        </p:spPr>
        <p:txBody>
          <a:bodyPr wrap="square" rtlCol="0">
            <a:spAutoFit/>
          </a:bodyPr>
          <a:lstStyle/>
          <a:p>
            <a:r>
              <a:rPr lang="en-US" sz="2800" b="1">
                <a:solidFill>
                  <a:srgbClr val="009A44"/>
                </a:solidFill>
                <a:latin typeface="Aptos" panose="020B0004020202020204" pitchFamily="34" charset="0"/>
              </a:rPr>
              <a:t>1. Trends in NSSE indicators related to interactions with others (see below left)</a:t>
            </a:r>
            <a:endParaRPr lang="en-US" sz="2800">
              <a:latin typeface="Aptos" panose="020B0004020202020204" pitchFamily="34" charset="0"/>
            </a:endParaRPr>
          </a:p>
          <a:p>
            <a:r>
              <a:rPr lang="en-US" sz="2800">
                <a:latin typeface="Aptos" panose="020B0004020202020204" pitchFamily="34" charset="0"/>
              </a:rPr>
              <a:t>2. Trends in student enrollment by demographic group</a:t>
            </a:r>
          </a:p>
          <a:p>
            <a:r>
              <a:rPr lang="en-US" sz="2800">
                <a:latin typeface="Aptos" panose="020B0004020202020204" pitchFamily="34" charset="0"/>
              </a:rPr>
              <a:t>3. Trends in military-affiliated student enrollment</a:t>
            </a:r>
          </a:p>
        </p:txBody>
      </p:sp>
      <p:sp>
        <p:nvSpPr>
          <p:cNvPr id="49" name="TextBox 48">
            <a:extLst>
              <a:ext uri="{FF2B5EF4-FFF2-40B4-BE49-F238E27FC236}">
                <a16:creationId xmlns:a16="http://schemas.microsoft.com/office/drawing/2014/main" id="{248ED555-57B0-F9B7-D23A-015200D895FE}"/>
              </a:ext>
            </a:extLst>
          </p:cNvPr>
          <p:cNvSpPr txBox="1"/>
          <p:nvPr/>
        </p:nvSpPr>
        <p:spPr>
          <a:xfrm>
            <a:off x="38555917" y="24458726"/>
            <a:ext cx="4206505" cy="1384995"/>
          </a:xfrm>
          <a:prstGeom prst="rect">
            <a:avLst/>
          </a:prstGeom>
          <a:noFill/>
        </p:spPr>
        <p:txBody>
          <a:bodyPr wrap="square" rtlCol="0">
            <a:spAutoFit/>
          </a:bodyPr>
          <a:lstStyle/>
          <a:p>
            <a:r>
              <a:rPr lang="en-US" sz="2800">
                <a:latin typeface="Aptos" panose="020B0004020202020204" pitchFamily="34" charset="0"/>
              </a:rPr>
              <a:t>Undergraduate Student Enrollment by Demographic Category</a:t>
            </a:r>
          </a:p>
        </p:txBody>
      </p:sp>
      <p:pic>
        <p:nvPicPr>
          <p:cNvPr id="2" name="Picture 1" descr="A graph with blue and orange bars">
            <a:extLst>
              <a:ext uri="{FF2B5EF4-FFF2-40B4-BE49-F238E27FC236}">
                <a16:creationId xmlns:a16="http://schemas.microsoft.com/office/drawing/2014/main" id="{D08A76DE-EFAB-B89A-6751-B415FB2F4920}"/>
              </a:ext>
            </a:extLst>
          </p:cNvPr>
          <p:cNvPicPr>
            <a:picLocks noChangeAspect="1"/>
          </p:cNvPicPr>
          <p:nvPr/>
        </p:nvPicPr>
        <p:blipFill>
          <a:blip r:embed="rId4"/>
          <a:stretch>
            <a:fillRect/>
          </a:stretch>
        </p:blipFill>
        <p:spPr>
          <a:xfrm>
            <a:off x="1192696" y="23569416"/>
            <a:ext cx="15314212" cy="8631617"/>
          </a:xfrm>
          <a:prstGeom prst="rect">
            <a:avLst/>
          </a:prstGeom>
        </p:spPr>
      </p:pic>
      <p:sp>
        <p:nvSpPr>
          <p:cNvPr id="4" name="TextBox 3">
            <a:extLst>
              <a:ext uri="{FF2B5EF4-FFF2-40B4-BE49-F238E27FC236}">
                <a16:creationId xmlns:a16="http://schemas.microsoft.com/office/drawing/2014/main" id="{7359BB07-A30F-F352-484A-8E9818749F59}"/>
              </a:ext>
            </a:extLst>
          </p:cNvPr>
          <p:cNvSpPr txBox="1"/>
          <p:nvPr/>
        </p:nvSpPr>
        <p:spPr>
          <a:xfrm>
            <a:off x="14412685" y="23446341"/>
            <a:ext cx="6829183" cy="6740307"/>
          </a:xfrm>
          <a:prstGeom prst="rect">
            <a:avLst/>
          </a:prstGeom>
          <a:solidFill>
            <a:schemeClr val="bg1"/>
          </a:solidFill>
        </p:spPr>
        <p:txBody>
          <a:bodyPr wrap="square" rtlCol="0">
            <a:spAutoFit/>
          </a:bodyPr>
          <a:lstStyle/>
          <a:p>
            <a:r>
              <a:rPr lang="en-US" sz="4800">
                <a:latin typeface="Aptos" panose="020B0004020202020204" pitchFamily="34" charset="0"/>
              </a:rPr>
              <a:t>Although this only represents a sample of all </a:t>
            </a:r>
            <a:r>
              <a:rPr lang="en-US" sz="4800" i="1">
                <a:latin typeface="Aptos" panose="020B0004020202020204" pitchFamily="34" charset="0"/>
              </a:rPr>
              <a:t>Equity</a:t>
            </a:r>
            <a:r>
              <a:rPr lang="en-US" sz="4800">
                <a:latin typeface="Aptos" panose="020B0004020202020204" pitchFamily="34" charset="0"/>
              </a:rPr>
              <a:t>-aligned activity, it gives a sense of which priority areas are receiving more/less attention…thereby informing plans for future efforts.</a:t>
            </a:r>
          </a:p>
        </p:txBody>
      </p:sp>
      <p:pic>
        <p:nvPicPr>
          <p:cNvPr id="3" name="Picture 2" descr="A bar chart showing the level of achievement by strategic priority.">
            <a:extLst>
              <a:ext uri="{FF2B5EF4-FFF2-40B4-BE49-F238E27FC236}">
                <a16:creationId xmlns:a16="http://schemas.microsoft.com/office/drawing/2014/main" id="{FFFA9872-F9DF-515C-7DF5-E26D83A13C7D}"/>
              </a:ext>
            </a:extLst>
          </p:cNvPr>
          <p:cNvPicPr>
            <a:picLocks noChangeAspect="1"/>
          </p:cNvPicPr>
          <p:nvPr/>
        </p:nvPicPr>
        <p:blipFill>
          <a:blip r:embed="rId5"/>
          <a:stretch>
            <a:fillRect/>
          </a:stretch>
        </p:blipFill>
        <p:spPr>
          <a:xfrm>
            <a:off x="22470386" y="10408853"/>
            <a:ext cx="17174817" cy="10764871"/>
          </a:xfrm>
          <a:prstGeom prst="rect">
            <a:avLst/>
          </a:prstGeom>
        </p:spPr>
      </p:pic>
      <p:pic>
        <p:nvPicPr>
          <p:cNvPr id="9" name="Picture 8" descr="A line chart showing trends over time in NSSE indicators related to promoting diverse perspectives.">
            <a:extLst>
              <a:ext uri="{FF2B5EF4-FFF2-40B4-BE49-F238E27FC236}">
                <a16:creationId xmlns:a16="http://schemas.microsoft.com/office/drawing/2014/main" id="{93F46727-07D1-4AA1-8B8E-FA23C45C75E2}"/>
              </a:ext>
            </a:extLst>
          </p:cNvPr>
          <p:cNvPicPr>
            <a:picLocks noChangeAspect="1"/>
          </p:cNvPicPr>
          <p:nvPr/>
        </p:nvPicPr>
        <p:blipFill>
          <a:blip r:embed="rId6"/>
          <a:stretch>
            <a:fillRect/>
          </a:stretch>
        </p:blipFill>
        <p:spPr>
          <a:xfrm>
            <a:off x="22096570" y="24044743"/>
            <a:ext cx="9955243" cy="8110332"/>
          </a:xfrm>
          <a:prstGeom prst="rect">
            <a:avLst/>
          </a:prstGeom>
        </p:spPr>
      </p:pic>
      <p:pic>
        <p:nvPicPr>
          <p:cNvPr id="10" name="Picture 9" descr="A bar chart showing trends over time in the enrollment of students in various demographic groups.">
            <a:extLst>
              <a:ext uri="{FF2B5EF4-FFF2-40B4-BE49-F238E27FC236}">
                <a16:creationId xmlns:a16="http://schemas.microsoft.com/office/drawing/2014/main" id="{E0A7975F-7EC4-5EA8-2F0D-FF6C056F6D06}"/>
              </a:ext>
            </a:extLst>
          </p:cNvPr>
          <p:cNvPicPr>
            <a:picLocks noChangeAspect="1"/>
          </p:cNvPicPr>
          <p:nvPr/>
        </p:nvPicPr>
        <p:blipFill>
          <a:blip r:embed="rId7"/>
          <a:stretch>
            <a:fillRect/>
          </a:stretch>
        </p:blipFill>
        <p:spPr>
          <a:xfrm>
            <a:off x="32080499" y="23663083"/>
            <a:ext cx="11618864" cy="8921364"/>
          </a:xfrm>
          <a:prstGeom prst="rect">
            <a:avLst/>
          </a:prstGeom>
        </p:spPr>
      </p:pic>
      <p:sp>
        <p:nvSpPr>
          <p:cNvPr id="11" name="Rectangle 10">
            <a:extLst>
              <a:ext uri="{FF2B5EF4-FFF2-40B4-BE49-F238E27FC236}">
                <a16:creationId xmlns:a16="http://schemas.microsoft.com/office/drawing/2014/main" id="{FF382D3F-20B6-6B76-CE92-3605B4F7EEBC}"/>
              </a:ext>
              <a:ext uri="{C183D7F6-B498-43B3-948B-1728B52AA6E4}">
                <adec:decorative xmlns:adec="http://schemas.microsoft.com/office/drawing/2017/decorative" val="1"/>
              </a:ext>
            </a:extLst>
          </p:cNvPr>
          <p:cNvSpPr/>
          <p:nvPr/>
        </p:nvSpPr>
        <p:spPr>
          <a:xfrm>
            <a:off x="1072260" y="23494472"/>
            <a:ext cx="13391343" cy="119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8AF1DA-8BF4-CD04-2300-31BE8497CB98}"/>
              </a:ext>
              <a:ext uri="{C183D7F6-B498-43B3-948B-1728B52AA6E4}">
                <adec:decorative xmlns:adec="http://schemas.microsoft.com/office/drawing/2017/decorative" val="1"/>
              </a:ext>
            </a:extLst>
          </p:cNvPr>
          <p:cNvSpPr/>
          <p:nvPr/>
        </p:nvSpPr>
        <p:spPr>
          <a:xfrm>
            <a:off x="857860" y="23506335"/>
            <a:ext cx="321678" cy="89116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0A5B70-FBBA-C670-7807-123C0A3AF40C}"/>
              </a:ext>
              <a:ext uri="{C183D7F6-B498-43B3-948B-1728B52AA6E4}">
                <adec:decorative xmlns:adec="http://schemas.microsoft.com/office/drawing/2017/decorative" val="1"/>
              </a:ext>
            </a:extLst>
          </p:cNvPr>
          <p:cNvSpPr/>
          <p:nvPr/>
        </p:nvSpPr>
        <p:spPr>
          <a:xfrm>
            <a:off x="1012690" y="32072453"/>
            <a:ext cx="15750316" cy="2382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4E0E342-B986-DBD2-D914-EE727AF0170E}"/>
              </a:ext>
              <a:ext uri="{C183D7F6-B498-43B3-948B-1728B52AA6E4}">
                <adec:decorative xmlns:adec="http://schemas.microsoft.com/office/drawing/2017/decorative" val="1"/>
              </a:ext>
            </a:extLst>
          </p:cNvPr>
          <p:cNvSpPr/>
          <p:nvPr/>
        </p:nvSpPr>
        <p:spPr>
          <a:xfrm>
            <a:off x="16429363" y="30106694"/>
            <a:ext cx="154882" cy="20372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7003D67-51EF-1F03-A921-EEBC839C6106}"/>
              </a:ext>
              <a:ext uri="{C183D7F6-B498-43B3-948B-1728B52AA6E4}">
                <adec:decorative xmlns:adec="http://schemas.microsoft.com/office/drawing/2017/decorative" val="1"/>
              </a:ext>
            </a:extLst>
          </p:cNvPr>
          <p:cNvSpPr/>
          <p:nvPr/>
        </p:nvSpPr>
        <p:spPr>
          <a:xfrm>
            <a:off x="22388110" y="10346561"/>
            <a:ext cx="54455" cy="109183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42F751-5656-398E-2905-5E1923188E99}"/>
              </a:ext>
              <a:ext uri="{C183D7F6-B498-43B3-948B-1728B52AA6E4}">
                <adec:decorative xmlns:adec="http://schemas.microsoft.com/office/drawing/2017/decorative" val="1"/>
              </a:ext>
            </a:extLst>
          </p:cNvPr>
          <p:cNvSpPr/>
          <p:nvPr/>
        </p:nvSpPr>
        <p:spPr>
          <a:xfrm>
            <a:off x="22367631" y="10244397"/>
            <a:ext cx="163366" cy="25185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736956E-6F26-BACE-08F1-682AD249DC4B}"/>
              </a:ext>
              <a:ext uri="{C183D7F6-B498-43B3-948B-1728B52AA6E4}">
                <adec:decorative xmlns:adec="http://schemas.microsoft.com/office/drawing/2017/decorative" val="1"/>
              </a:ext>
            </a:extLst>
          </p:cNvPr>
          <p:cNvSpPr/>
          <p:nvPr/>
        </p:nvSpPr>
        <p:spPr>
          <a:xfrm>
            <a:off x="22381244" y="13096567"/>
            <a:ext cx="190594" cy="81274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A7A6F2C-5909-B32E-E022-82D6E3A9CA2C}"/>
              </a:ext>
              <a:ext uri="{C183D7F6-B498-43B3-948B-1728B52AA6E4}">
                <adec:decorative xmlns:adec="http://schemas.microsoft.com/office/drawing/2017/decorative" val="1"/>
              </a:ext>
            </a:extLst>
          </p:cNvPr>
          <p:cNvSpPr/>
          <p:nvPr/>
        </p:nvSpPr>
        <p:spPr>
          <a:xfrm>
            <a:off x="22476541" y="10258011"/>
            <a:ext cx="17248805" cy="1361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29F75CA-0BC1-0445-31E2-3B727F5FE550}"/>
              </a:ext>
              <a:ext uri="{C183D7F6-B498-43B3-948B-1728B52AA6E4}">
                <adec:decorative xmlns:adec="http://schemas.microsoft.com/office/drawing/2017/decorative" val="1"/>
              </a:ext>
            </a:extLst>
          </p:cNvPr>
          <p:cNvSpPr/>
          <p:nvPr/>
        </p:nvSpPr>
        <p:spPr>
          <a:xfrm>
            <a:off x="22524248" y="21039979"/>
            <a:ext cx="17248805" cy="1361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CA859E3-E2F6-4BA8-7B8A-C6561E555F37}"/>
              </a:ext>
              <a:ext uri="{C183D7F6-B498-43B3-948B-1728B52AA6E4}">
                <adec:decorative xmlns:adec="http://schemas.microsoft.com/office/drawing/2017/decorative" val="1"/>
              </a:ext>
            </a:extLst>
          </p:cNvPr>
          <p:cNvSpPr/>
          <p:nvPr/>
        </p:nvSpPr>
        <p:spPr>
          <a:xfrm>
            <a:off x="39548367" y="10428244"/>
            <a:ext cx="46104" cy="86312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4C8BC45-0335-7943-50A9-380250D82214}"/>
              </a:ext>
              <a:ext uri="{C183D7F6-B498-43B3-948B-1728B52AA6E4}">
                <adec:decorative xmlns:adec="http://schemas.microsoft.com/office/drawing/2017/decorative" val="1"/>
              </a:ext>
            </a:extLst>
          </p:cNvPr>
          <p:cNvSpPr/>
          <p:nvPr/>
        </p:nvSpPr>
        <p:spPr>
          <a:xfrm>
            <a:off x="39548367" y="12575095"/>
            <a:ext cx="46104" cy="86312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1A15E274-C5C6-031B-B3EF-B74AE88BB647}"/>
              </a:ext>
              <a:ext uri="{C183D7F6-B498-43B3-948B-1728B52AA6E4}">
                <adec:decorative xmlns:adec="http://schemas.microsoft.com/office/drawing/2017/decorative" val="1"/>
              </a:ext>
            </a:extLst>
          </p:cNvPr>
          <p:cNvCxnSpPr>
            <a:cxnSpLocks/>
          </p:cNvCxnSpPr>
          <p:nvPr/>
        </p:nvCxnSpPr>
        <p:spPr>
          <a:xfrm>
            <a:off x="37876055" y="11594139"/>
            <a:ext cx="192226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67377B24-6F53-4586-C15A-BB7593AFB1F1}"/>
              </a:ext>
              <a:ext uri="{C183D7F6-B498-43B3-948B-1728B52AA6E4}">
                <adec:decorative xmlns:adec="http://schemas.microsoft.com/office/drawing/2017/decorative" val="1"/>
              </a:ext>
            </a:extLst>
          </p:cNvPr>
          <p:cNvCxnSpPr>
            <a:cxnSpLocks/>
          </p:cNvCxnSpPr>
          <p:nvPr/>
        </p:nvCxnSpPr>
        <p:spPr>
          <a:xfrm>
            <a:off x="37876055" y="14380206"/>
            <a:ext cx="1943038" cy="1875700"/>
          </a:xfrm>
          <a:prstGeom prst="bentConnector3">
            <a:avLst>
              <a:gd name="adj1" fmla="val 50000"/>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FEB0458-3471-87B2-6319-0379C72CA4FA}"/>
              </a:ext>
              <a:ext uri="{C183D7F6-B498-43B3-948B-1728B52AA6E4}">
                <adec:decorative xmlns:adec="http://schemas.microsoft.com/office/drawing/2017/decorative" val="1"/>
              </a:ext>
            </a:extLst>
          </p:cNvPr>
          <p:cNvSpPr/>
          <p:nvPr/>
        </p:nvSpPr>
        <p:spPr>
          <a:xfrm>
            <a:off x="22013669" y="24001298"/>
            <a:ext cx="46104" cy="84133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5A44463-8F61-0F60-9ED8-E70495CD74C1}"/>
              </a:ext>
              <a:ext uri="{C183D7F6-B498-43B3-948B-1728B52AA6E4}">
                <adec:decorative xmlns:adec="http://schemas.microsoft.com/office/drawing/2017/decorative" val="1"/>
              </a:ext>
            </a:extLst>
          </p:cNvPr>
          <p:cNvSpPr/>
          <p:nvPr/>
        </p:nvSpPr>
        <p:spPr>
          <a:xfrm>
            <a:off x="21979575" y="32122046"/>
            <a:ext cx="5118824" cy="2042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F49AF1D-A2A6-FDC8-2100-95C4D41302BC}"/>
              </a:ext>
              <a:ext uri="{C183D7F6-B498-43B3-948B-1728B52AA6E4}">
                <adec:decorative xmlns:adec="http://schemas.microsoft.com/office/drawing/2017/decorative" val="1"/>
              </a:ext>
            </a:extLst>
          </p:cNvPr>
          <p:cNvSpPr/>
          <p:nvPr/>
        </p:nvSpPr>
        <p:spPr>
          <a:xfrm>
            <a:off x="27465975" y="32026630"/>
            <a:ext cx="5118824" cy="2042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07B0E8A-A620-C607-66DC-74FB6280B7B6}"/>
              </a:ext>
              <a:ext uri="{C183D7F6-B498-43B3-948B-1728B52AA6E4}">
                <adec:decorative xmlns:adec="http://schemas.microsoft.com/office/drawing/2017/decorative" val="1"/>
              </a:ext>
            </a:extLst>
          </p:cNvPr>
          <p:cNvSpPr/>
          <p:nvPr/>
        </p:nvSpPr>
        <p:spPr>
          <a:xfrm>
            <a:off x="32006388" y="23579267"/>
            <a:ext cx="163366" cy="90804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F989751-B0F7-B140-2B12-50F34820EE8D}"/>
              </a:ext>
              <a:ext uri="{C183D7F6-B498-43B3-948B-1728B52AA6E4}">
                <adec:decorative xmlns:adec="http://schemas.microsoft.com/office/drawing/2017/decorative" val="1"/>
              </a:ext>
            </a:extLst>
          </p:cNvPr>
          <p:cNvSpPr/>
          <p:nvPr/>
        </p:nvSpPr>
        <p:spPr>
          <a:xfrm>
            <a:off x="31958680" y="23722390"/>
            <a:ext cx="163366" cy="90804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9FFBEF7-C1C2-A144-CE24-C0F54D9E44B4}"/>
              </a:ext>
              <a:ext uri="{C183D7F6-B498-43B3-948B-1728B52AA6E4}">
                <adec:decorative xmlns:adec="http://schemas.microsoft.com/office/drawing/2017/decorative" val="1"/>
              </a:ext>
            </a:extLst>
          </p:cNvPr>
          <p:cNvSpPr/>
          <p:nvPr/>
        </p:nvSpPr>
        <p:spPr>
          <a:xfrm>
            <a:off x="43707353" y="23552039"/>
            <a:ext cx="46104" cy="92029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606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26C7063-A116-CF3D-3A81-DD8FB068060F}"/>
            </a:ext>
          </a:extLst>
        </p:cNvPr>
        <p:cNvGrpSpPr/>
        <p:nvPr/>
      </p:nvGrpSpPr>
      <p:grpSpPr>
        <a:xfrm>
          <a:off x="0" y="0"/>
          <a:ext cx="0" cy="0"/>
          <a:chOff x="0" y="0"/>
          <a:chExt cx="0" cy="0"/>
        </a:xfrm>
      </p:grpSpPr>
      <p:pic>
        <p:nvPicPr>
          <p:cNvPr id="2" name="Picture 1" descr="A bar chart showing the level of achievement by strategic priority.">
            <a:extLst>
              <a:ext uri="{FF2B5EF4-FFF2-40B4-BE49-F238E27FC236}">
                <a16:creationId xmlns:a16="http://schemas.microsoft.com/office/drawing/2014/main" id="{7BA9A0D7-6EDC-AA29-D9DD-78B8682228CB}"/>
              </a:ext>
            </a:extLst>
          </p:cNvPr>
          <p:cNvPicPr>
            <a:picLocks noChangeAspect="1"/>
          </p:cNvPicPr>
          <p:nvPr/>
        </p:nvPicPr>
        <p:blipFill>
          <a:blip r:embed="rId3"/>
          <a:srcRect l="41121" t="23854" r="40220" b="16956"/>
          <a:stretch>
            <a:fillRect/>
          </a:stretch>
        </p:blipFill>
        <p:spPr>
          <a:xfrm>
            <a:off x="22173934" y="10134115"/>
            <a:ext cx="17507747" cy="10136592"/>
          </a:xfrm>
          <a:prstGeom prst="rect">
            <a:avLst/>
          </a:prstGeom>
        </p:spPr>
      </p:pic>
      <p:sp>
        <p:nvSpPr>
          <p:cNvPr id="6" name="Title 2">
            <a:extLst>
              <a:ext uri="{FF2B5EF4-FFF2-40B4-BE49-F238E27FC236}">
                <a16:creationId xmlns:a16="http://schemas.microsoft.com/office/drawing/2014/main" id="{245DF2A1-6CE4-A60D-834E-36205A15F697}"/>
              </a:ext>
            </a:extLst>
          </p:cNvPr>
          <p:cNvSpPr>
            <a:spLocks noGrp="1"/>
          </p:cNvSpPr>
          <p:nvPr>
            <p:ph type="title"/>
          </p:nvPr>
        </p:nvSpPr>
        <p:spPr>
          <a:xfrm>
            <a:off x="451438" y="1335747"/>
            <a:ext cx="42988323" cy="1228361"/>
          </a:xfrm>
        </p:spPr>
        <p:txBody>
          <a:bodyPr/>
          <a:lstStyle/>
          <a:p>
            <a:pPr algn="ctr"/>
            <a:r>
              <a:rPr lang="en-US" sz="12500">
                <a:latin typeface="Aptos" panose="020B0004020202020204" pitchFamily="34" charset="0"/>
              </a:rPr>
              <a:t>AFFINITY: </a:t>
            </a:r>
            <a:r>
              <a:rPr lang="en-US" sz="12500" i="1">
                <a:latin typeface="Aptos" panose="020B0004020202020204" pitchFamily="34" charset="0"/>
              </a:rPr>
              <a:t>A Sense of Belonging</a:t>
            </a:r>
            <a:endParaRPr lang="en-US" sz="12500">
              <a:latin typeface="Aptos" panose="020B0004020202020204" pitchFamily="34" charset="0"/>
            </a:endParaRPr>
          </a:p>
        </p:txBody>
      </p:sp>
      <p:sp>
        <p:nvSpPr>
          <p:cNvPr id="7" name="TextBox 6">
            <a:extLst>
              <a:ext uri="{FF2B5EF4-FFF2-40B4-BE49-F238E27FC236}">
                <a16:creationId xmlns:a16="http://schemas.microsoft.com/office/drawing/2014/main" id="{F787D1F6-FEA3-7DDC-FF31-2D2A6071438B}"/>
              </a:ext>
            </a:extLst>
          </p:cNvPr>
          <p:cNvSpPr txBox="1"/>
          <p:nvPr/>
        </p:nvSpPr>
        <p:spPr>
          <a:xfrm>
            <a:off x="827314" y="3831771"/>
            <a:ext cx="21118286" cy="28079738"/>
          </a:xfrm>
          <a:prstGeom prst="rect">
            <a:avLst/>
          </a:prstGeom>
          <a:noFill/>
        </p:spPr>
        <p:txBody>
          <a:bodyPr wrap="square" rtlCol="0">
            <a:spAutoFit/>
          </a:bodyPr>
          <a:lstStyle/>
          <a:p>
            <a:pPr algn="ctr"/>
            <a:r>
              <a:rPr lang="en-US" i="1" u="sng" dirty="0">
                <a:latin typeface="Aptos" panose="020B0004020202020204" pitchFamily="34" charset="0"/>
              </a:rPr>
              <a:t>What</a:t>
            </a:r>
            <a:r>
              <a:rPr lang="en-US" dirty="0">
                <a:latin typeface="Aptos" panose="020B0004020202020204" pitchFamily="34" charset="0"/>
              </a:rPr>
              <a:t> We’re Doing</a:t>
            </a:r>
          </a:p>
          <a:p>
            <a:pPr algn="ctr"/>
            <a:endParaRPr lang="en-US">
              <a:latin typeface="Aptos" panose="020B0004020202020204" pitchFamily="34" charset="0"/>
            </a:endParaRPr>
          </a:p>
          <a:p>
            <a:r>
              <a:rPr lang="en-US" sz="5400" i="1">
                <a:latin typeface="Aptos" panose="020B0004020202020204" pitchFamily="34" charset="0"/>
              </a:rPr>
              <a:t>The initiatives and activities from across campus that are aligned with the Affinity core value of LEADS.</a:t>
            </a:r>
          </a:p>
          <a:p>
            <a:endParaRPr lang="en-US" sz="54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Strategic Investment Funding: FY24, FY25, &amp; FY26 </a:t>
            </a: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pPr lvl="1"/>
            <a:endParaRPr lang="en-US" sz="5400">
              <a:latin typeface="Aptos" panose="020B0004020202020204" pitchFamily="34" charset="0"/>
            </a:endParaRPr>
          </a:p>
          <a:p>
            <a:pPr lvl="1"/>
            <a:endParaRPr lang="en-US" sz="5400">
              <a:latin typeface="Aptos" panose="020B0004020202020204" pitchFamily="34" charset="0"/>
            </a:endParaRPr>
          </a:p>
          <a:p>
            <a:r>
              <a:rPr lang="en-US" sz="4000">
                <a:latin typeface="Aptos" panose="020B0004020202020204" pitchFamily="34" charset="0"/>
              </a:rPr>
              <a:t>     </a:t>
            </a:r>
            <a:r>
              <a:rPr lang="en-US" sz="4000" b="1">
                <a:latin typeface="Aptos" panose="020B0004020202020204" pitchFamily="34" charset="0"/>
              </a:rPr>
              <a:t>3 Total </a:t>
            </a:r>
            <a:r>
              <a:rPr lang="en-US" sz="4000" b="1" i="1">
                <a:latin typeface="Aptos" panose="020B0004020202020204" pitchFamily="34" charset="0"/>
              </a:rPr>
              <a:t>Affinity</a:t>
            </a:r>
            <a:r>
              <a:rPr lang="en-US" sz="4000" b="1">
                <a:latin typeface="Aptos" panose="020B0004020202020204" pitchFamily="34" charset="0"/>
              </a:rPr>
              <a:t>-Aligned Projects</a:t>
            </a:r>
          </a:p>
          <a:p>
            <a:pPr lvl="1"/>
            <a:endParaRPr lang="en-US" sz="4000" b="1">
              <a:latin typeface="Aptos" panose="020B0004020202020204" pitchFamily="34" charset="0"/>
            </a:endParaRPr>
          </a:p>
          <a:p>
            <a:pPr marL="571500" indent="-571500">
              <a:buFont typeface="Arial" panose="020B0604020202020204" pitchFamily="34" charset="0"/>
              <a:buChar char="•"/>
            </a:pPr>
            <a:r>
              <a:rPr lang="en-US" sz="3600" i="1">
                <a:latin typeface="Aptos" panose="020B0004020202020204" pitchFamily="34" charset="0"/>
              </a:rPr>
              <a:t>Alston Academic Awards</a:t>
            </a:r>
            <a:r>
              <a:rPr lang="en-US" sz="3600">
                <a:latin typeface="Aptos" panose="020B0004020202020204" pitchFamily="34" charset="0"/>
              </a:rPr>
              <a:t>: Athletics</a:t>
            </a:r>
          </a:p>
          <a:p>
            <a:pPr marL="571500" indent="-571500">
              <a:buFont typeface="Arial" panose="020B0604020202020204" pitchFamily="34" charset="0"/>
              <a:buChar char="•"/>
            </a:pPr>
            <a:r>
              <a:rPr lang="en-US" sz="3600" i="1">
                <a:latin typeface="Aptos" panose="020B0004020202020204" pitchFamily="34" charset="0"/>
              </a:rPr>
              <a:t>Netting Curtains Systems for Pollard Athletic Center</a:t>
            </a:r>
            <a:r>
              <a:rPr lang="en-US" sz="3600">
                <a:latin typeface="Aptos" panose="020B0004020202020204" pitchFamily="34" charset="0"/>
              </a:rPr>
              <a:t>: Athletics</a:t>
            </a:r>
            <a:endParaRPr lang="en-US" sz="3600" i="1">
              <a:latin typeface="Aptos" panose="020B0004020202020204" pitchFamily="34" charset="0"/>
            </a:endParaRPr>
          </a:p>
          <a:p>
            <a:pPr marL="571500" indent="-571500">
              <a:buFont typeface="Arial" panose="020B0604020202020204" pitchFamily="34" charset="0"/>
              <a:buChar char="•"/>
            </a:pPr>
            <a:r>
              <a:rPr lang="en-US" sz="3600" i="1">
                <a:latin typeface="Aptos" panose="020B0004020202020204" pitchFamily="34" charset="0"/>
              </a:rPr>
              <a:t>Dream Big! UCLC Outdoor Classroom Renewal</a:t>
            </a:r>
            <a:r>
              <a:rPr lang="en-US" sz="3600">
                <a:latin typeface="Aptos" panose="020B0004020202020204" pitchFamily="34" charset="0"/>
              </a:rPr>
              <a:t>: University Children’s Learning Center</a:t>
            </a:r>
          </a:p>
          <a:p>
            <a:endParaRPr lang="en-US" sz="3600">
              <a:latin typeface="Aptos" panose="020B0004020202020204" pitchFamily="34" charset="0"/>
            </a:endParaRPr>
          </a:p>
          <a:p>
            <a:endParaRPr lang="en-US" sz="3600">
              <a:latin typeface="Aptos" panose="020B0004020202020204" pitchFamily="34" charset="0"/>
            </a:endParaRPr>
          </a:p>
          <a:p>
            <a:endParaRPr lang="en-US" sz="3600">
              <a:latin typeface="Aptos" panose="020B0004020202020204" pitchFamily="34" charset="0"/>
            </a:endParaRPr>
          </a:p>
          <a:p>
            <a:endParaRPr lang="en-US" sz="3600">
              <a:latin typeface="Aptos" panose="020B0004020202020204" pitchFamily="34" charset="0"/>
            </a:endParaRPr>
          </a:p>
          <a:p>
            <a:endParaRPr lang="en-US" sz="36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LEADS Activity by </a:t>
            </a:r>
            <a:r>
              <a:rPr lang="en-US" sz="5400" b="1" i="1">
                <a:latin typeface="Aptos" panose="020B0004020202020204" pitchFamily="34" charset="0"/>
              </a:rPr>
              <a:t>Affinity</a:t>
            </a:r>
            <a:r>
              <a:rPr lang="en-US" sz="5400" b="1">
                <a:latin typeface="Aptos" panose="020B0004020202020204" pitchFamily="34" charset="0"/>
              </a:rPr>
              <a:t> Strategic Priority</a:t>
            </a: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p:txBody>
      </p:sp>
      <p:sp>
        <p:nvSpPr>
          <p:cNvPr id="8" name="TextBox 7">
            <a:extLst>
              <a:ext uri="{FF2B5EF4-FFF2-40B4-BE49-F238E27FC236}">
                <a16:creationId xmlns:a16="http://schemas.microsoft.com/office/drawing/2014/main" id="{99EA0735-5391-3392-2822-0AE92FED78FC}"/>
              </a:ext>
            </a:extLst>
          </p:cNvPr>
          <p:cNvSpPr txBox="1"/>
          <p:nvPr/>
        </p:nvSpPr>
        <p:spPr>
          <a:xfrm>
            <a:off x="22321475" y="3831771"/>
            <a:ext cx="21118286" cy="20200658"/>
          </a:xfrm>
          <a:prstGeom prst="rect">
            <a:avLst/>
          </a:prstGeom>
          <a:noFill/>
        </p:spPr>
        <p:txBody>
          <a:bodyPr wrap="square" rtlCol="0">
            <a:spAutoFit/>
          </a:bodyPr>
          <a:lstStyle/>
          <a:p>
            <a:pPr algn="ctr"/>
            <a:r>
              <a:rPr lang="en-US" i="1" u="sng" dirty="0">
                <a:latin typeface="Aptos" panose="020B0004020202020204" pitchFamily="34" charset="0"/>
              </a:rPr>
              <a:t>How</a:t>
            </a:r>
            <a:r>
              <a:rPr lang="en-US" dirty="0">
                <a:latin typeface="Aptos" panose="020B0004020202020204" pitchFamily="34" charset="0"/>
              </a:rPr>
              <a:t> We’re Doing</a:t>
            </a:r>
          </a:p>
          <a:p>
            <a:pPr algn="ctr"/>
            <a:endParaRPr lang="en-US">
              <a:latin typeface="Aptos" panose="020B0004020202020204" pitchFamily="34" charset="0"/>
            </a:endParaRPr>
          </a:p>
          <a:p>
            <a:r>
              <a:rPr lang="en-US" sz="5400" i="1">
                <a:latin typeface="Aptos" panose="020B0004020202020204" pitchFamily="34" charset="0"/>
              </a:rPr>
              <a:t>The metrics we would expect to be influenced by our collective attention to Affinity strategic priorities.</a:t>
            </a:r>
            <a:endParaRPr lang="en-US" sz="5400">
              <a:latin typeface="Aptos" panose="020B0004020202020204" pitchFamily="34" charset="0"/>
            </a:endParaRPr>
          </a:p>
          <a:p>
            <a:endParaRPr lang="en-US" sz="5400">
              <a:latin typeface="Aptos" panose="020B0004020202020204" pitchFamily="34" charset="0"/>
            </a:endParaRPr>
          </a:p>
          <a:p>
            <a:pPr marL="1143000" indent="-1143000">
              <a:buFont typeface="Arial" panose="020B0604020202020204" pitchFamily="34" charset="0"/>
              <a:buChar char="•"/>
            </a:pPr>
            <a:r>
              <a:rPr lang="en-US" sz="5400" b="1" i="1">
                <a:latin typeface="Aptos" panose="020B0004020202020204" pitchFamily="34" charset="0"/>
              </a:rPr>
              <a:t>Affinity</a:t>
            </a:r>
            <a:r>
              <a:rPr lang="en-US" sz="5400" b="1">
                <a:latin typeface="Aptos" panose="020B0004020202020204" pitchFamily="34" charset="0"/>
              </a:rPr>
              <a:t> Levels of Achievement by Strategic Priority</a:t>
            </a: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Examples of </a:t>
            </a:r>
            <a:r>
              <a:rPr lang="en-US" sz="5400" b="1" i="1">
                <a:latin typeface="Aptos" panose="020B0004020202020204" pitchFamily="34" charset="0"/>
              </a:rPr>
              <a:t>Affinity</a:t>
            </a:r>
            <a:r>
              <a:rPr lang="en-US" sz="5400" b="1">
                <a:latin typeface="Aptos" panose="020B0004020202020204" pitchFamily="34" charset="0"/>
              </a:rPr>
              <a:t> Outcome Metrics</a:t>
            </a:r>
          </a:p>
          <a:p>
            <a:endParaRPr lang="en-US" sz="5400">
              <a:latin typeface="Aptos" panose="020B0004020202020204" pitchFamily="34" charset="0"/>
            </a:endParaRPr>
          </a:p>
          <a:p>
            <a:endParaRPr lang="en-US" sz="5400">
              <a:latin typeface="Aptos" panose="020B0004020202020204" pitchFamily="34" charset="0"/>
            </a:endParaRPr>
          </a:p>
        </p:txBody>
      </p:sp>
      <p:sp>
        <p:nvSpPr>
          <p:cNvPr id="14" name="TextBox 13">
            <a:extLst>
              <a:ext uri="{FF2B5EF4-FFF2-40B4-BE49-F238E27FC236}">
                <a16:creationId xmlns:a16="http://schemas.microsoft.com/office/drawing/2014/main" id="{983097DD-C0E2-2FA0-84B6-29F8485B9ECE}"/>
              </a:ext>
            </a:extLst>
          </p:cNvPr>
          <p:cNvSpPr txBox="1"/>
          <p:nvPr/>
        </p:nvSpPr>
        <p:spPr>
          <a:xfrm>
            <a:off x="9837165" y="10146137"/>
            <a:ext cx="10061646" cy="5262979"/>
          </a:xfrm>
          <a:prstGeom prst="rect">
            <a:avLst/>
          </a:prstGeom>
          <a:noFill/>
        </p:spPr>
        <p:txBody>
          <a:bodyPr wrap="square" rtlCol="0">
            <a:spAutoFit/>
          </a:bodyPr>
          <a:lstStyle/>
          <a:p>
            <a:pPr marL="685800" indent="-685800">
              <a:buFont typeface="Arial" panose="020B0604020202020204" pitchFamily="34" charset="0"/>
              <a:buChar char="•"/>
            </a:pPr>
            <a:r>
              <a:rPr lang="en-US" sz="4800">
                <a:latin typeface="Aptos" panose="020B0004020202020204" pitchFamily="34" charset="0"/>
              </a:rPr>
              <a:t>Total Strategic Investment Funding Awarded (FY24-26):</a:t>
            </a:r>
          </a:p>
          <a:p>
            <a:r>
              <a:rPr lang="en-US" sz="4800">
                <a:latin typeface="Aptos" panose="020B0004020202020204" pitchFamily="34" charset="0"/>
              </a:rPr>
              <a:t>     $10.87 million</a:t>
            </a:r>
          </a:p>
          <a:p>
            <a:endParaRPr lang="en-US" sz="4800">
              <a:latin typeface="Aptos" panose="020B0004020202020204" pitchFamily="34" charset="0"/>
            </a:endParaRPr>
          </a:p>
          <a:p>
            <a:pPr marL="685800" indent="-685800">
              <a:buFont typeface="Arial" panose="020B0604020202020204" pitchFamily="34" charset="0"/>
              <a:buChar char="•"/>
            </a:pPr>
            <a:r>
              <a:rPr lang="en-US" sz="4800">
                <a:latin typeface="Aptos" panose="020B0004020202020204" pitchFamily="34" charset="0"/>
              </a:rPr>
              <a:t>Total for </a:t>
            </a:r>
            <a:r>
              <a:rPr lang="en-US" sz="4800" i="1">
                <a:latin typeface="Aptos" panose="020B0004020202020204" pitchFamily="34" charset="0"/>
              </a:rPr>
              <a:t>Affinity</a:t>
            </a:r>
            <a:r>
              <a:rPr lang="en-US" sz="4800">
                <a:latin typeface="Aptos" panose="020B0004020202020204" pitchFamily="34" charset="0"/>
              </a:rPr>
              <a:t>-Related Initiatives:</a:t>
            </a:r>
          </a:p>
          <a:p>
            <a:r>
              <a:rPr lang="en-US" sz="4800">
                <a:latin typeface="Aptos" panose="020B0004020202020204" pitchFamily="34" charset="0"/>
              </a:rPr>
              <a:t>     </a:t>
            </a:r>
            <a:r>
              <a:rPr lang="en-US" sz="4800" b="1">
                <a:latin typeface="Aptos" panose="020B0004020202020204" pitchFamily="34" charset="0"/>
              </a:rPr>
              <a:t>$0.95 million (8.7%)</a:t>
            </a:r>
          </a:p>
          <a:p>
            <a:endParaRPr lang="en-US" sz="4800">
              <a:latin typeface="Aptos" panose="020B0004020202020204" pitchFamily="34" charset="0"/>
            </a:endParaRPr>
          </a:p>
        </p:txBody>
      </p:sp>
      <p:cxnSp>
        <p:nvCxnSpPr>
          <p:cNvPr id="16" name="Straight Connector 15">
            <a:extLst>
              <a:ext uri="{FF2B5EF4-FFF2-40B4-BE49-F238E27FC236}">
                <a16:creationId xmlns:a16="http://schemas.microsoft.com/office/drawing/2014/main" id="{A0AF3F3F-91FA-563A-B784-BAE7FE2A83B3}"/>
              </a:ext>
              <a:ext uri="{C183D7F6-B498-43B3-948B-1728B52AA6E4}">
                <adec:decorative xmlns:adec="http://schemas.microsoft.com/office/drawing/2017/decorative" val="1"/>
              </a:ext>
            </a:extLst>
          </p:cNvPr>
          <p:cNvCxnSpPr>
            <a:cxnSpLocks/>
          </p:cNvCxnSpPr>
          <p:nvPr/>
        </p:nvCxnSpPr>
        <p:spPr>
          <a:xfrm>
            <a:off x="391885" y="6096002"/>
            <a:ext cx="43107429"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610E8F-F0CF-6E03-75FE-AD37A7E7A1A0}"/>
              </a:ext>
              <a:ext uri="{C183D7F6-B498-43B3-948B-1728B52AA6E4}">
                <adec:decorative xmlns:adec="http://schemas.microsoft.com/office/drawing/2017/decorative" val="1"/>
              </a:ext>
            </a:extLst>
          </p:cNvPr>
          <p:cNvCxnSpPr>
            <a:cxnSpLocks/>
          </p:cNvCxnSpPr>
          <p:nvPr/>
        </p:nvCxnSpPr>
        <p:spPr>
          <a:xfrm>
            <a:off x="21918065" y="3917561"/>
            <a:ext cx="0" cy="28526593"/>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4BE3A44-1D5C-2AFF-5698-94AC1F10E7E0}"/>
              </a:ext>
              <a:ext uri="{C183D7F6-B498-43B3-948B-1728B52AA6E4}">
                <adec:decorative xmlns:adec="http://schemas.microsoft.com/office/drawing/2017/decorative" val="1"/>
              </a:ext>
            </a:extLst>
          </p:cNvPr>
          <p:cNvCxnSpPr>
            <a:cxnSpLocks/>
          </p:cNvCxnSpPr>
          <p:nvPr/>
        </p:nvCxnSpPr>
        <p:spPr>
          <a:xfrm>
            <a:off x="413656" y="8425550"/>
            <a:ext cx="43107429"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F46F9D8-0BBD-0B4B-D8DA-91D11104D5E2}"/>
              </a:ext>
            </a:extLst>
          </p:cNvPr>
          <p:cNvSpPr txBox="1"/>
          <p:nvPr/>
        </p:nvSpPr>
        <p:spPr>
          <a:xfrm>
            <a:off x="39825723" y="18523403"/>
            <a:ext cx="3635073" cy="3539430"/>
          </a:xfrm>
          <a:prstGeom prst="rect">
            <a:avLst/>
          </a:prstGeom>
          <a:noFill/>
          <a:ln>
            <a:solidFill>
              <a:schemeClr val="tx1"/>
            </a:solidFill>
          </a:ln>
        </p:spPr>
        <p:txBody>
          <a:bodyPr wrap="square" rtlCol="0">
            <a:spAutoFit/>
          </a:bodyPr>
          <a:lstStyle/>
          <a:p>
            <a:r>
              <a:rPr lang="en-US" sz="2800" b="1">
                <a:solidFill>
                  <a:srgbClr val="009A44"/>
                </a:solidFill>
                <a:latin typeface="Aptos" panose="020B0004020202020204" pitchFamily="34" charset="0"/>
              </a:rPr>
              <a:t>1. Trends in military-affiliated student enrollment (see below right)</a:t>
            </a:r>
          </a:p>
          <a:p>
            <a:r>
              <a:rPr lang="en-US" sz="2800">
                <a:latin typeface="Aptos" panose="020B0004020202020204" pitchFamily="34" charset="0"/>
              </a:rPr>
              <a:t>2. Trends in retention and graduation rates for military-affiliated students</a:t>
            </a:r>
          </a:p>
        </p:txBody>
      </p:sp>
      <p:sp>
        <p:nvSpPr>
          <p:cNvPr id="42" name="TextBox 41">
            <a:extLst>
              <a:ext uri="{FF2B5EF4-FFF2-40B4-BE49-F238E27FC236}">
                <a16:creationId xmlns:a16="http://schemas.microsoft.com/office/drawing/2014/main" id="{8D379C27-2F39-C2A0-DEFD-E5DE86FA6771}"/>
              </a:ext>
            </a:extLst>
          </p:cNvPr>
          <p:cNvSpPr txBox="1"/>
          <p:nvPr/>
        </p:nvSpPr>
        <p:spPr>
          <a:xfrm>
            <a:off x="32574535" y="22675088"/>
            <a:ext cx="10473337" cy="646331"/>
          </a:xfrm>
          <a:prstGeom prst="rect">
            <a:avLst/>
          </a:prstGeom>
          <a:noFill/>
        </p:spPr>
        <p:txBody>
          <a:bodyPr wrap="square" rtlCol="0">
            <a:spAutoFit/>
          </a:bodyPr>
          <a:lstStyle/>
          <a:p>
            <a:pPr algn="ctr"/>
            <a:r>
              <a:rPr lang="en-US" sz="3600" b="1">
                <a:latin typeface="Aptos" panose="020B0004020202020204" pitchFamily="34" charset="0"/>
              </a:rPr>
              <a:t>Enhance UND’s military-friendly environment</a:t>
            </a:r>
          </a:p>
        </p:txBody>
      </p:sp>
      <p:sp>
        <p:nvSpPr>
          <p:cNvPr id="43" name="TextBox 42">
            <a:extLst>
              <a:ext uri="{FF2B5EF4-FFF2-40B4-BE49-F238E27FC236}">
                <a16:creationId xmlns:a16="http://schemas.microsoft.com/office/drawing/2014/main" id="{89E05F3A-73D1-A348-46F6-F0277FE20380}"/>
              </a:ext>
            </a:extLst>
          </p:cNvPr>
          <p:cNvSpPr txBox="1"/>
          <p:nvPr/>
        </p:nvSpPr>
        <p:spPr>
          <a:xfrm>
            <a:off x="22779536" y="22663884"/>
            <a:ext cx="10473337" cy="646331"/>
          </a:xfrm>
          <a:prstGeom prst="rect">
            <a:avLst/>
          </a:prstGeom>
          <a:noFill/>
        </p:spPr>
        <p:txBody>
          <a:bodyPr wrap="square" rtlCol="0">
            <a:spAutoFit/>
          </a:bodyPr>
          <a:lstStyle/>
          <a:p>
            <a:pPr algn="ctr"/>
            <a:r>
              <a:rPr lang="en-US" sz="3600" b="1">
                <a:latin typeface="Aptos" panose="020B0004020202020204" pitchFamily="34" charset="0"/>
              </a:rPr>
              <a:t>Establish a first-year experience</a:t>
            </a:r>
          </a:p>
        </p:txBody>
      </p:sp>
      <p:graphicFrame>
        <p:nvGraphicFramePr>
          <p:cNvPr id="44" name="Chart 43" descr="A pie chart showing the level of strategic investment funding by core value.">
            <a:extLst>
              <a:ext uri="{FF2B5EF4-FFF2-40B4-BE49-F238E27FC236}">
                <a16:creationId xmlns:a16="http://schemas.microsoft.com/office/drawing/2014/main" id="{01CC9B92-A3C2-39A8-34C0-9BD13930BF4D}"/>
              </a:ext>
            </a:extLst>
          </p:cNvPr>
          <p:cNvGraphicFramePr>
            <a:graphicFrameLocks/>
          </p:cNvGraphicFramePr>
          <p:nvPr>
            <p:extLst>
              <p:ext uri="{D42A27DB-BD31-4B8C-83A1-F6EECF244321}">
                <p14:modId xmlns:p14="http://schemas.microsoft.com/office/powerpoint/2010/main" val="2362905360"/>
              </p:ext>
            </p:extLst>
          </p:nvPr>
        </p:nvGraphicFramePr>
        <p:xfrm>
          <a:off x="1204284" y="10065912"/>
          <a:ext cx="7705725" cy="5999163"/>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11AE2A49-7FA3-0817-FEAA-9ED614C2EE12}"/>
              </a:ext>
            </a:extLst>
          </p:cNvPr>
          <p:cNvSpPr txBox="1"/>
          <p:nvPr/>
        </p:nvSpPr>
        <p:spPr>
          <a:xfrm>
            <a:off x="39825722" y="13419242"/>
            <a:ext cx="3635073" cy="4832092"/>
          </a:xfrm>
          <a:prstGeom prst="rect">
            <a:avLst/>
          </a:prstGeom>
          <a:noFill/>
          <a:ln>
            <a:solidFill>
              <a:schemeClr val="tx1"/>
            </a:solidFill>
          </a:ln>
        </p:spPr>
        <p:txBody>
          <a:bodyPr wrap="square" rtlCol="0">
            <a:spAutoFit/>
          </a:bodyPr>
          <a:lstStyle/>
          <a:p>
            <a:r>
              <a:rPr lang="en-US" sz="2800" b="1">
                <a:solidFill>
                  <a:srgbClr val="009A44"/>
                </a:solidFill>
                <a:latin typeface="Aptos" panose="020B0004020202020204" pitchFamily="34" charset="0"/>
              </a:rPr>
              <a:t>1. Trends in first-to-second year retention by demographic group (see below left)</a:t>
            </a:r>
          </a:p>
          <a:p>
            <a:r>
              <a:rPr lang="en-US" sz="2800">
                <a:latin typeface="Aptos" panose="020B0004020202020204" pitchFamily="34" charset="0"/>
              </a:rPr>
              <a:t>2. Trends in student involvement in first-year experience programming</a:t>
            </a:r>
          </a:p>
          <a:p>
            <a:r>
              <a:rPr lang="en-US" sz="2800">
                <a:latin typeface="Aptos" panose="020B0004020202020204" pitchFamily="34" charset="0"/>
              </a:rPr>
              <a:t>3. Trends in employee retention</a:t>
            </a:r>
          </a:p>
        </p:txBody>
      </p:sp>
      <p:pic>
        <p:nvPicPr>
          <p:cNvPr id="9" name="Picture 8" descr="A graph with blue and orange squares">
            <a:extLst>
              <a:ext uri="{FF2B5EF4-FFF2-40B4-BE49-F238E27FC236}">
                <a16:creationId xmlns:a16="http://schemas.microsoft.com/office/drawing/2014/main" id="{95C62C9A-F3DC-F29D-E5E9-E9247D974E91}"/>
              </a:ext>
            </a:extLst>
          </p:cNvPr>
          <p:cNvPicPr>
            <a:picLocks noChangeAspect="1"/>
          </p:cNvPicPr>
          <p:nvPr/>
        </p:nvPicPr>
        <p:blipFill>
          <a:blip r:embed="rId5"/>
          <a:stretch>
            <a:fillRect/>
          </a:stretch>
        </p:blipFill>
        <p:spPr>
          <a:xfrm>
            <a:off x="429370" y="22961612"/>
            <a:ext cx="16172955" cy="9847225"/>
          </a:xfrm>
          <a:prstGeom prst="rect">
            <a:avLst/>
          </a:prstGeom>
        </p:spPr>
      </p:pic>
      <p:sp>
        <p:nvSpPr>
          <p:cNvPr id="4" name="TextBox 3">
            <a:extLst>
              <a:ext uri="{FF2B5EF4-FFF2-40B4-BE49-F238E27FC236}">
                <a16:creationId xmlns:a16="http://schemas.microsoft.com/office/drawing/2014/main" id="{7EC86C78-3B01-B249-DBDA-84A360AEF17A}"/>
              </a:ext>
            </a:extLst>
          </p:cNvPr>
          <p:cNvSpPr txBox="1"/>
          <p:nvPr/>
        </p:nvSpPr>
        <p:spPr>
          <a:xfrm>
            <a:off x="14412685" y="23446341"/>
            <a:ext cx="6829183" cy="6740307"/>
          </a:xfrm>
          <a:prstGeom prst="rect">
            <a:avLst/>
          </a:prstGeom>
          <a:noFill/>
        </p:spPr>
        <p:txBody>
          <a:bodyPr wrap="square" rtlCol="0">
            <a:spAutoFit/>
          </a:bodyPr>
          <a:lstStyle/>
          <a:p>
            <a:r>
              <a:rPr lang="en-US" sz="4800" dirty="0">
                <a:latin typeface="Aptos" panose="020B0004020202020204" pitchFamily="34" charset="0"/>
              </a:rPr>
              <a:t>Although this only represents a sample of all </a:t>
            </a:r>
            <a:r>
              <a:rPr lang="en-US" sz="4800" i="1" dirty="0">
                <a:latin typeface="Aptos" panose="020B0004020202020204" pitchFamily="34" charset="0"/>
              </a:rPr>
              <a:t>Affinity</a:t>
            </a:r>
            <a:r>
              <a:rPr lang="en-US" sz="4800" dirty="0">
                <a:latin typeface="Aptos" panose="020B0004020202020204" pitchFamily="34" charset="0"/>
              </a:rPr>
              <a:t>-aligned activity, it gives a sense of which priority areas are receiving more/less attention…thereby informing plans for future efforts.</a:t>
            </a:r>
          </a:p>
        </p:txBody>
      </p:sp>
      <p:pic>
        <p:nvPicPr>
          <p:cNvPr id="10" name="Picture 9" descr="A screen shot of a chart">
            <a:extLst>
              <a:ext uri="{FF2B5EF4-FFF2-40B4-BE49-F238E27FC236}">
                <a16:creationId xmlns:a16="http://schemas.microsoft.com/office/drawing/2014/main" id="{3F17CB45-FF17-BD04-9B4D-1DD85933601C}"/>
              </a:ext>
            </a:extLst>
          </p:cNvPr>
          <p:cNvPicPr>
            <a:picLocks noChangeAspect="1"/>
          </p:cNvPicPr>
          <p:nvPr/>
        </p:nvPicPr>
        <p:blipFill>
          <a:blip r:embed="rId6"/>
          <a:stretch>
            <a:fillRect/>
          </a:stretch>
        </p:blipFill>
        <p:spPr>
          <a:xfrm>
            <a:off x="22184140" y="10124423"/>
            <a:ext cx="17508772" cy="10904363"/>
          </a:xfrm>
          <a:prstGeom prst="rect">
            <a:avLst/>
          </a:prstGeom>
        </p:spPr>
      </p:pic>
      <p:cxnSp>
        <p:nvCxnSpPr>
          <p:cNvPr id="17" name="Straight Arrow Connector 16">
            <a:extLst>
              <a:ext uri="{FF2B5EF4-FFF2-40B4-BE49-F238E27FC236}">
                <a16:creationId xmlns:a16="http://schemas.microsoft.com/office/drawing/2014/main" id="{9F65E32B-A93B-B754-EA57-9E6285571601}"/>
              </a:ext>
              <a:ext uri="{C183D7F6-B498-43B3-948B-1728B52AA6E4}">
                <adec:decorative xmlns:adec="http://schemas.microsoft.com/office/drawing/2017/decorative" val="1"/>
              </a:ext>
            </a:extLst>
          </p:cNvPr>
          <p:cNvCxnSpPr>
            <a:cxnSpLocks/>
          </p:cNvCxnSpPr>
          <p:nvPr/>
        </p:nvCxnSpPr>
        <p:spPr>
          <a:xfrm>
            <a:off x="37727227" y="14718030"/>
            <a:ext cx="201937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E20886F-70B3-9BC4-9D4F-C42A7F4120AA}"/>
              </a:ext>
              <a:ext uri="{C183D7F6-B498-43B3-948B-1728B52AA6E4}">
                <adec:decorative xmlns:adec="http://schemas.microsoft.com/office/drawing/2017/decorative" val="1"/>
              </a:ext>
            </a:extLst>
          </p:cNvPr>
          <p:cNvCxnSpPr>
            <a:cxnSpLocks/>
          </p:cNvCxnSpPr>
          <p:nvPr/>
        </p:nvCxnSpPr>
        <p:spPr>
          <a:xfrm>
            <a:off x="38658977" y="19621208"/>
            <a:ext cx="101232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A graph showing the growth of a number of individuals">
            <a:extLst>
              <a:ext uri="{FF2B5EF4-FFF2-40B4-BE49-F238E27FC236}">
                <a16:creationId xmlns:a16="http://schemas.microsoft.com/office/drawing/2014/main" id="{A90B7775-510E-C50B-CC33-D11B017F9295}"/>
              </a:ext>
            </a:extLst>
          </p:cNvPr>
          <p:cNvPicPr>
            <a:picLocks noChangeAspect="1"/>
          </p:cNvPicPr>
          <p:nvPr/>
        </p:nvPicPr>
        <p:blipFill>
          <a:blip r:embed="rId7"/>
          <a:stretch>
            <a:fillRect/>
          </a:stretch>
        </p:blipFill>
        <p:spPr>
          <a:xfrm>
            <a:off x="22088723" y="25273645"/>
            <a:ext cx="11020509" cy="7179180"/>
          </a:xfrm>
          <a:prstGeom prst="rect">
            <a:avLst/>
          </a:prstGeom>
        </p:spPr>
      </p:pic>
      <p:pic>
        <p:nvPicPr>
          <p:cNvPr id="15" name="Picture 14" descr="A bar chart showing trends in enrollments of military affiliated students.">
            <a:extLst>
              <a:ext uri="{FF2B5EF4-FFF2-40B4-BE49-F238E27FC236}">
                <a16:creationId xmlns:a16="http://schemas.microsoft.com/office/drawing/2014/main" id="{9E5907AA-F813-0A98-D496-ED3049AABEF6}"/>
              </a:ext>
            </a:extLst>
          </p:cNvPr>
          <p:cNvPicPr>
            <a:picLocks noChangeAspect="1"/>
          </p:cNvPicPr>
          <p:nvPr/>
        </p:nvPicPr>
        <p:blipFill>
          <a:blip r:embed="rId8"/>
          <a:stretch>
            <a:fillRect/>
          </a:stretch>
        </p:blipFill>
        <p:spPr>
          <a:xfrm>
            <a:off x="33599091" y="28290741"/>
            <a:ext cx="6033332" cy="4436829"/>
          </a:xfrm>
          <a:prstGeom prst="rect">
            <a:avLst/>
          </a:prstGeom>
        </p:spPr>
      </p:pic>
      <p:pic>
        <p:nvPicPr>
          <p:cNvPr id="18" name="Picture 17" descr="A bar chart showing trends in enrollments of military-affiliated students.">
            <a:extLst>
              <a:ext uri="{FF2B5EF4-FFF2-40B4-BE49-F238E27FC236}">
                <a16:creationId xmlns:a16="http://schemas.microsoft.com/office/drawing/2014/main" id="{B7666B6D-77C0-FB62-1200-CD3718470035}"/>
              </a:ext>
            </a:extLst>
          </p:cNvPr>
          <p:cNvPicPr>
            <a:picLocks noChangeAspect="1"/>
          </p:cNvPicPr>
          <p:nvPr/>
        </p:nvPicPr>
        <p:blipFill>
          <a:blip r:embed="rId9"/>
          <a:stretch>
            <a:fillRect/>
          </a:stretch>
        </p:blipFill>
        <p:spPr>
          <a:xfrm>
            <a:off x="37367898" y="23424543"/>
            <a:ext cx="6367511" cy="4913907"/>
          </a:xfrm>
          <a:prstGeom prst="rect">
            <a:avLst/>
          </a:prstGeom>
        </p:spPr>
      </p:pic>
      <p:sp>
        <p:nvSpPr>
          <p:cNvPr id="20" name="Rectangle 19">
            <a:extLst>
              <a:ext uri="{FF2B5EF4-FFF2-40B4-BE49-F238E27FC236}">
                <a16:creationId xmlns:a16="http://schemas.microsoft.com/office/drawing/2014/main" id="{DE20FCBE-8E51-A480-68E2-1AFEA4422C44}"/>
              </a:ext>
              <a:ext uri="{C183D7F6-B498-43B3-948B-1728B52AA6E4}">
                <adec:decorative xmlns:adec="http://schemas.microsoft.com/office/drawing/2017/decorative" val="1"/>
              </a:ext>
            </a:extLst>
          </p:cNvPr>
          <p:cNvSpPr/>
          <p:nvPr/>
        </p:nvSpPr>
        <p:spPr>
          <a:xfrm>
            <a:off x="22122580" y="20965399"/>
            <a:ext cx="17575539" cy="1633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E56C423-4D5E-3333-C60A-94F2D65392B2}"/>
              </a:ext>
              <a:ext uri="{C183D7F6-B498-43B3-948B-1728B52AA6E4}">
                <adec:decorative xmlns:adec="http://schemas.microsoft.com/office/drawing/2017/decorative" val="1"/>
              </a:ext>
            </a:extLst>
          </p:cNvPr>
          <p:cNvSpPr/>
          <p:nvPr/>
        </p:nvSpPr>
        <p:spPr>
          <a:xfrm>
            <a:off x="22054511" y="32414685"/>
            <a:ext cx="11381216" cy="2995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A14F540-95F0-F0BB-E650-36FA5B2EEAF1}"/>
              </a:ext>
              <a:ext uri="{C183D7F6-B498-43B3-948B-1728B52AA6E4}">
                <adec:decorative xmlns:adec="http://schemas.microsoft.com/office/drawing/2017/decorative" val="1"/>
              </a:ext>
            </a:extLst>
          </p:cNvPr>
          <p:cNvSpPr/>
          <p:nvPr/>
        </p:nvSpPr>
        <p:spPr>
          <a:xfrm>
            <a:off x="33068153" y="25185707"/>
            <a:ext cx="176980" cy="74604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153E035-AEFF-8B32-165B-23434B762F10}"/>
              </a:ext>
              <a:ext uri="{C183D7F6-B498-43B3-948B-1728B52AA6E4}">
                <adec:decorative xmlns:adec="http://schemas.microsoft.com/office/drawing/2017/decorative" val="1"/>
              </a:ext>
            </a:extLst>
          </p:cNvPr>
          <p:cNvSpPr/>
          <p:nvPr/>
        </p:nvSpPr>
        <p:spPr>
          <a:xfrm>
            <a:off x="33544639" y="32700577"/>
            <a:ext cx="6289619" cy="1225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1A0DE97-44CC-1065-5645-E3EB0DDAF875}"/>
              </a:ext>
              <a:ext uri="{C183D7F6-B498-43B3-948B-1728B52AA6E4}">
                <adec:decorative xmlns:adec="http://schemas.microsoft.com/office/drawing/2017/decorative" val="1"/>
              </a:ext>
            </a:extLst>
          </p:cNvPr>
          <p:cNvSpPr/>
          <p:nvPr/>
        </p:nvSpPr>
        <p:spPr>
          <a:xfrm>
            <a:off x="37329302" y="28316903"/>
            <a:ext cx="6466600" cy="1497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6A50C9B-7531-F78F-A53D-E1EA355F80D8}"/>
              </a:ext>
              <a:ext uri="{C183D7F6-B498-43B3-948B-1728B52AA6E4}">
                <adec:decorative xmlns:adec="http://schemas.microsoft.com/office/drawing/2017/decorative" val="1"/>
              </a:ext>
            </a:extLst>
          </p:cNvPr>
          <p:cNvSpPr/>
          <p:nvPr/>
        </p:nvSpPr>
        <p:spPr>
          <a:xfrm>
            <a:off x="43696965" y="23388673"/>
            <a:ext cx="95297" cy="51596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25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A4BCD60-0231-04AF-B594-2879F9E5384B}"/>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026057F0-3BA3-0DFB-C9C7-036EB441D11B}"/>
              </a:ext>
            </a:extLst>
          </p:cNvPr>
          <p:cNvSpPr>
            <a:spLocks noGrp="1"/>
          </p:cNvSpPr>
          <p:nvPr>
            <p:ph type="title"/>
          </p:nvPr>
        </p:nvSpPr>
        <p:spPr>
          <a:xfrm>
            <a:off x="451438" y="1335747"/>
            <a:ext cx="42988323" cy="1228361"/>
          </a:xfrm>
        </p:spPr>
        <p:txBody>
          <a:bodyPr/>
          <a:lstStyle/>
          <a:p>
            <a:pPr algn="ctr"/>
            <a:r>
              <a:rPr lang="en-US" sz="12500">
                <a:latin typeface="Aptos" panose="020B0004020202020204" pitchFamily="34" charset="0"/>
              </a:rPr>
              <a:t>DISCOVERY: </a:t>
            </a:r>
            <a:r>
              <a:rPr lang="en-US" sz="12500" i="1">
                <a:latin typeface="Aptos" panose="020B0004020202020204" pitchFamily="34" charset="0"/>
              </a:rPr>
              <a:t>A Love of Inquiry &amp; Creativity</a:t>
            </a:r>
            <a:endParaRPr lang="en-US" sz="12500">
              <a:latin typeface="Aptos" panose="020B0004020202020204" pitchFamily="34" charset="0"/>
            </a:endParaRPr>
          </a:p>
        </p:txBody>
      </p:sp>
      <p:sp>
        <p:nvSpPr>
          <p:cNvPr id="8" name="TextBox 7">
            <a:extLst>
              <a:ext uri="{FF2B5EF4-FFF2-40B4-BE49-F238E27FC236}">
                <a16:creationId xmlns:a16="http://schemas.microsoft.com/office/drawing/2014/main" id="{A33D4339-C7D8-966B-6E39-BABAF5DDBA6D}"/>
              </a:ext>
            </a:extLst>
          </p:cNvPr>
          <p:cNvSpPr txBox="1"/>
          <p:nvPr/>
        </p:nvSpPr>
        <p:spPr>
          <a:xfrm>
            <a:off x="22321475" y="3831771"/>
            <a:ext cx="21118286" cy="20200658"/>
          </a:xfrm>
          <a:prstGeom prst="rect">
            <a:avLst/>
          </a:prstGeom>
          <a:noFill/>
        </p:spPr>
        <p:txBody>
          <a:bodyPr wrap="square" rtlCol="0">
            <a:spAutoFit/>
          </a:bodyPr>
          <a:lstStyle/>
          <a:p>
            <a:pPr algn="ctr"/>
            <a:r>
              <a:rPr lang="en-US" i="1" u="sng">
                <a:latin typeface="Aptos" panose="020B0004020202020204" pitchFamily="34" charset="0"/>
              </a:rPr>
              <a:t>How</a:t>
            </a:r>
            <a:r>
              <a:rPr lang="en-US">
                <a:latin typeface="Aptos" panose="020B0004020202020204" pitchFamily="34" charset="0"/>
              </a:rPr>
              <a:t> We’re Doing</a:t>
            </a:r>
          </a:p>
          <a:p>
            <a:pPr algn="ctr"/>
            <a:endParaRPr lang="en-US">
              <a:latin typeface="Aptos" panose="020B0004020202020204" pitchFamily="34" charset="0"/>
            </a:endParaRPr>
          </a:p>
          <a:p>
            <a:r>
              <a:rPr lang="en-US" sz="5400" i="1">
                <a:latin typeface="Aptos" panose="020B0004020202020204" pitchFamily="34" charset="0"/>
              </a:rPr>
              <a:t>The metrics we would expect to be influenced by our collective attention to Discovery strategic priorities.</a:t>
            </a:r>
            <a:endParaRPr lang="en-US" sz="5400">
              <a:latin typeface="Aptos" panose="020B0004020202020204" pitchFamily="34" charset="0"/>
            </a:endParaRPr>
          </a:p>
          <a:p>
            <a:endParaRPr lang="en-US" sz="5400">
              <a:latin typeface="Aptos" panose="020B0004020202020204" pitchFamily="34" charset="0"/>
            </a:endParaRPr>
          </a:p>
          <a:p>
            <a:pPr marL="1143000" indent="-1143000">
              <a:buFont typeface="Arial" panose="020B0604020202020204" pitchFamily="34" charset="0"/>
              <a:buChar char="•"/>
            </a:pPr>
            <a:r>
              <a:rPr lang="en-US" sz="5400" b="1" i="1">
                <a:latin typeface="Aptos" panose="020B0004020202020204" pitchFamily="34" charset="0"/>
              </a:rPr>
              <a:t>Discovery</a:t>
            </a:r>
            <a:r>
              <a:rPr lang="en-US" sz="5400" b="1">
                <a:latin typeface="Aptos" panose="020B0004020202020204" pitchFamily="34" charset="0"/>
              </a:rPr>
              <a:t> Levels of Achievement by Strategic Priority</a:t>
            </a: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Examples of </a:t>
            </a:r>
            <a:r>
              <a:rPr lang="en-US" sz="5400" b="1" i="1">
                <a:latin typeface="Aptos" panose="020B0004020202020204" pitchFamily="34" charset="0"/>
              </a:rPr>
              <a:t>Discovery</a:t>
            </a:r>
            <a:r>
              <a:rPr lang="en-US" sz="5400" b="1">
                <a:latin typeface="Aptos" panose="020B0004020202020204" pitchFamily="34" charset="0"/>
              </a:rPr>
              <a:t> Outcome Metrics</a:t>
            </a:r>
          </a:p>
          <a:p>
            <a:endParaRPr lang="en-US" sz="5400">
              <a:latin typeface="Aptos" panose="020B0004020202020204" pitchFamily="34" charset="0"/>
            </a:endParaRPr>
          </a:p>
          <a:p>
            <a:endParaRPr lang="en-US" sz="5400">
              <a:latin typeface="Aptos" panose="020B0004020202020204" pitchFamily="34" charset="0"/>
            </a:endParaRPr>
          </a:p>
        </p:txBody>
      </p:sp>
      <p:sp>
        <p:nvSpPr>
          <p:cNvPr id="14" name="TextBox 13">
            <a:extLst>
              <a:ext uri="{FF2B5EF4-FFF2-40B4-BE49-F238E27FC236}">
                <a16:creationId xmlns:a16="http://schemas.microsoft.com/office/drawing/2014/main" id="{906B47C6-D3B6-1D1A-C870-9017A2CBDF09}"/>
              </a:ext>
            </a:extLst>
          </p:cNvPr>
          <p:cNvSpPr txBox="1"/>
          <p:nvPr/>
        </p:nvSpPr>
        <p:spPr>
          <a:xfrm>
            <a:off x="9837165" y="10146137"/>
            <a:ext cx="10061646" cy="6001643"/>
          </a:xfrm>
          <a:prstGeom prst="rect">
            <a:avLst/>
          </a:prstGeom>
          <a:noFill/>
        </p:spPr>
        <p:txBody>
          <a:bodyPr wrap="square" rtlCol="0">
            <a:spAutoFit/>
          </a:bodyPr>
          <a:lstStyle/>
          <a:p>
            <a:pPr marL="685800" indent="-685800">
              <a:buFont typeface="Arial" panose="020B0604020202020204" pitchFamily="34" charset="0"/>
              <a:buChar char="•"/>
            </a:pPr>
            <a:r>
              <a:rPr lang="en-US" sz="4800">
                <a:latin typeface="Aptos" panose="020B0004020202020204" pitchFamily="34" charset="0"/>
              </a:rPr>
              <a:t>Total Strategic Investment Funding Awarded (FY24-26):</a:t>
            </a:r>
          </a:p>
          <a:p>
            <a:r>
              <a:rPr lang="en-US" sz="4800">
                <a:latin typeface="Aptos" panose="020B0004020202020204" pitchFamily="34" charset="0"/>
              </a:rPr>
              <a:t>     $10.87 million</a:t>
            </a:r>
          </a:p>
          <a:p>
            <a:endParaRPr lang="en-US" sz="4800">
              <a:latin typeface="Aptos" panose="020B0004020202020204" pitchFamily="34" charset="0"/>
            </a:endParaRPr>
          </a:p>
          <a:p>
            <a:pPr marL="685800" indent="-685800">
              <a:buFont typeface="Arial" panose="020B0604020202020204" pitchFamily="34" charset="0"/>
              <a:buChar char="•"/>
            </a:pPr>
            <a:r>
              <a:rPr lang="en-US" sz="4800">
                <a:latin typeface="Aptos" panose="020B0004020202020204" pitchFamily="34" charset="0"/>
              </a:rPr>
              <a:t>Total for </a:t>
            </a:r>
            <a:r>
              <a:rPr lang="en-US" sz="4800" i="1">
                <a:latin typeface="Aptos" panose="020B0004020202020204" pitchFamily="34" charset="0"/>
              </a:rPr>
              <a:t>Discovery</a:t>
            </a:r>
            <a:r>
              <a:rPr lang="en-US" sz="4800">
                <a:latin typeface="Aptos" panose="020B0004020202020204" pitchFamily="34" charset="0"/>
              </a:rPr>
              <a:t>-Related Initiatives:</a:t>
            </a:r>
          </a:p>
          <a:p>
            <a:r>
              <a:rPr lang="en-US" sz="4800">
                <a:latin typeface="Aptos" panose="020B0004020202020204" pitchFamily="34" charset="0"/>
              </a:rPr>
              <a:t>     </a:t>
            </a:r>
            <a:r>
              <a:rPr lang="en-US" sz="4800" b="1">
                <a:latin typeface="Aptos" panose="020B0004020202020204" pitchFamily="34" charset="0"/>
              </a:rPr>
              <a:t>$3.29 million (30.3%)</a:t>
            </a:r>
          </a:p>
          <a:p>
            <a:endParaRPr lang="en-US" sz="4800">
              <a:latin typeface="Aptos" panose="020B0004020202020204" pitchFamily="34" charset="0"/>
            </a:endParaRPr>
          </a:p>
        </p:txBody>
      </p:sp>
      <p:cxnSp>
        <p:nvCxnSpPr>
          <p:cNvPr id="16" name="Straight Connector 15">
            <a:extLst>
              <a:ext uri="{FF2B5EF4-FFF2-40B4-BE49-F238E27FC236}">
                <a16:creationId xmlns:a16="http://schemas.microsoft.com/office/drawing/2014/main" id="{E19E6D0E-7550-4057-5334-72AA8813B67A}"/>
              </a:ext>
              <a:ext uri="{C183D7F6-B498-43B3-948B-1728B52AA6E4}">
                <adec:decorative xmlns:adec="http://schemas.microsoft.com/office/drawing/2017/decorative" val="1"/>
              </a:ext>
            </a:extLst>
          </p:cNvPr>
          <p:cNvCxnSpPr>
            <a:cxnSpLocks/>
          </p:cNvCxnSpPr>
          <p:nvPr/>
        </p:nvCxnSpPr>
        <p:spPr>
          <a:xfrm>
            <a:off x="391885" y="6096002"/>
            <a:ext cx="43107429"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B38BD78-9986-1421-189F-6BDDD0EEF97A}"/>
              </a:ext>
              <a:ext uri="{C183D7F6-B498-43B3-948B-1728B52AA6E4}">
                <adec:decorative xmlns:adec="http://schemas.microsoft.com/office/drawing/2017/decorative" val="1"/>
              </a:ext>
            </a:extLst>
          </p:cNvPr>
          <p:cNvCxnSpPr>
            <a:cxnSpLocks/>
          </p:cNvCxnSpPr>
          <p:nvPr/>
        </p:nvCxnSpPr>
        <p:spPr>
          <a:xfrm>
            <a:off x="21918065" y="3917561"/>
            <a:ext cx="0" cy="28526593"/>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AA8D636-EEEF-3DEF-7269-B82A7FD9C9DF}"/>
              </a:ext>
              <a:ext uri="{C183D7F6-B498-43B3-948B-1728B52AA6E4}">
                <adec:decorative xmlns:adec="http://schemas.microsoft.com/office/drawing/2017/decorative" val="1"/>
              </a:ext>
            </a:extLst>
          </p:cNvPr>
          <p:cNvCxnSpPr>
            <a:cxnSpLocks/>
          </p:cNvCxnSpPr>
          <p:nvPr/>
        </p:nvCxnSpPr>
        <p:spPr>
          <a:xfrm>
            <a:off x="413656" y="8425550"/>
            <a:ext cx="43107429"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8E13573-7536-D0F3-859C-A5BA221C1BBE}"/>
              </a:ext>
            </a:extLst>
          </p:cNvPr>
          <p:cNvSpPr txBox="1"/>
          <p:nvPr/>
        </p:nvSpPr>
        <p:spPr>
          <a:xfrm>
            <a:off x="39825723" y="15170598"/>
            <a:ext cx="3617431" cy="5262979"/>
          </a:xfrm>
          <a:prstGeom prst="rect">
            <a:avLst/>
          </a:prstGeom>
          <a:noFill/>
          <a:ln>
            <a:solidFill>
              <a:schemeClr val="tx1"/>
            </a:solidFill>
          </a:ln>
        </p:spPr>
        <p:txBody>
          <a:bodyPr wrap="square" rtlCol="0">
            <a:spAutoFit/>
          </a:bodyPr>
          <a:lstStyle/>
          <a:p>
            <a:r>
              <a:rPr lang="en-US" sz="2800" b="1">
                <a:solidFill>
                  <a:srgbClr val="009A44"/>
                </a:solidFill>
                <a:latin typeface="Aptos" panose="020B0004020202020204" pitchFamily="34" charset="0"/>
              </a:rPr>
              <a:t>1. Trends in number of undergraduate students enrolled in course-based research (see below right)</a:t>
            </a:r>
          </a:p>
          <a:p>
            <a:r>
              <a:rPr lang="en-US" sz="2800">
                <a:latin typeface="Aptos" panose="020B0004020202020204" pitchFamily="34" charset="0"/>
              </a:rPr>
              <a:t>2. Trends in nationally-competitive scholarship and fellowship applications</a:t>
            </a:r>
          </a:p>
        </p:txBody>
      </p:sp>
      <p:sp>
        <p:nvSpPr>
          <p:cNvPr id="42" name="TextBox 41">
            <a:extLst>
              <a:ext uri="{FF2B5EF4-FFF2-40B4-BE49-F238E27FC236}">
                <a16:creationId xmlns:a16="http://schemas.microsoft.com/office/drawing/2014/main" id="{A86A3F27-D81D-C3FB-1492-45486F5ECE37}"/>
              </a:ext>
            </a:extLst>
          </p:cNvPr>
          <p:cNvSpPr txBox="1"/>
          <p:nvPr/>
        </p:nvSpPr>
        <p:spPr>
          <a:xfrm>
            <a:off x="32570057" y="22675088"/>
            <a:ext cx="11321142" cy="1200329"/>
          </a:xfrm>
          <a:prstGeom prst="rect">
            <a:avLst/>
          </a:prstGeom>
          <a:noFill/>
        </p:spPr>
        <p:txBody>
          <a:bodyPr wrap="square" rtlCol="0">
            <a:spAutoFit/>
          </a:bodyPr>
          <a:lstStyle/>
          <a:p>
            <a:pPr algn="ctr"/>
            <a:r>
              <a:rPr lang="en-US" sz="3600" b="1">
                <a:latin typeface="Aptos" panose="020B0004020202020204" pitchFamily="34" charset="0"/>
              </a:rPr>
              <a:t>Infuse creative expression, critical inquiry, &amp;  innovation</a:t>
            </a:r>
          </a:p>
        </p:txBody>
      </p:sp>
      <p:sp>
        <p:nvSpPr>
          <p:cNvPr id="43" name="TextBox 42">
            <a:extLst>
              <a:ext uri="{FF2B5EF4-FFF2-40B4-BE49-F238E27FC236}">
                <a16:creationId xmlns:a16="http://schemas.microsoft.com/office/drawing/2014/main" id="{B4A679AF-1CC1-26D0-149F-09CE8D9F0102}"/>
              </a:ext>
            </a:extLst>
          </p:cNvPr>
          <p:cNvSpPr txBox="1"/>
          <p:nvPr/>
        </p:nvSpPr>
        <p:spPr>
          <a:xfrm>
            <a:off x="22779536" y="22663884"/>
            <a:ext cx="10473337" cy="646331"/>
          </a:xfrm>
          <a:prstGeom prst="rect">
            <a:avLst/>
          </a:prstGeom>
          <a:noFill/>
        </p:spPr>
        <p:txBody>
          <a:bodyPr wrap="square" rtlCol="0">
            <a:spAutoFit/>
          </a:bodyPr>
          <a:lstStyle/>
          <a:p>
            <a:pPr algn="ctr"/>
            <a:r>
              <a:rPr lang="en-US" sz="3600" b="1">
                <a:latin typeface="Aptos" panose="020B0004020202020204" pitchFamily="34" charset="0"/>
              </a:rPr>
              <a:t>Coordinate and manage resources</a:t>
            </a:r>
          </a:p>
        </p:txBody>
      </p:sp>
      <p:graphicFrame>
        <p:nvGraphicFramePr>
          <p:cNvPr id="44" name="Chart 43" descr="A pie chart showing funding levels of investments by core value.">
            <a:extLst>
              <a:ext uri="{FF2B5EF4-FFF2-40B4-BE49-F238E27FC236}">
                <a16:creationId xmlns:a16="http://schemas.microsoft.com/office/drawing/2014/main" id="{53F860EF-F8DC-CCCB-9CF0-DD3BD81EAEA2}"/>
              </a:ext>
            </a:extLst>
          </p:cNvPr>
          <p:cNvGraphicFramePr>
            <a:graphicFrameLocks/>
          </p:cNvGraphicFramePr>
          <p:nvPr>
            <p:extLst>
              <p:ext uri="{D42A27DB-BD31-4B8C-83A1-F6EECF244321}">
                <p14:modId xmlns:p14="http://schemas.microsoft.com/office/powerpoint/2010/main" val="515047709"/>
              </p:ext>
            </p:extLst>
          </p:nvPr>
        </p:nvGraphicFramePr>
        <p:xfrm>
          <a:off x="1204284" y="10065912"/>
          <a:ext cx="7705725" cy="599916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D01EB54B-D197-70DE-CA75-D1C7F909C53E}"/>
              </a:ext>
            </a:extLst>
          </p:cNvPr>
          <p:cNvSpPr txBox="1"/>
          <p:nvPr/>
        </p:nvSpPr>
        <p:spPr>
          <a:xfrm>
            <a:off x="39817461" y="10154650"/>
            <a:ext cx="3617432" cy="4507051"/>
          </a:xfrm>
          <a:prstGeom prst="rect">
            <a:avLst/>
          </a:prstGeom>
          <a:noFill/>
          <a:ln>
            <a:solidFill>
              <a:schemeClr val="tx1"/>
            </a:solidFill>
          </a:ln>
        </p:spPr>
        <p:txBody>
          <a:bodyPr wrap="square" rtlCol="0">
            <a:spAutoFit/>
          </a:bodyPr>
          <a:lstStyle/>
          <a:p>
            <a:r>
              <a:rPr lang="en-US" sz="2800" b="1">
                <a:solidFill>
                  <a:srgbClr val="009A44"/>
                </a:solidFill>
                <a:latin typeface="Aptos" panose="020B0004020202020204" pitchFamily="34" charset="0"/>
              </a:rPr>
              <a:t>1. Trends in HERD-reported R&amp;D expenditures (see below left)</a:t>
            </a:r>
          </a:p>
          <a:p>
            <a:r>
              <a:rPr lang="en-US" sz="2800">
                <a:latin typeface="Aptos" panose="020B0004020202020204" pitchFamily="34" charset="0"/>
              </a:rPr>
              <a:t>2. Trends in funding levels for internally-supported research and creative activity</a:t>
            </a:r>
          </a:p>
          <a:p>
            <a:r>
              <a:rPr lang="en-US" sz="2800">
                <a:latin typeface="Aptos" panose="020B0004020202020204" pitchFamily="34" charset="0"/>
              </a:rPr>
              <a:t>3. Trends in grant and contract revenue</a:t>
            </a:r>
          </a:p>
        </p:txBody>
      </p:sp>
      <p:sp>
        <p:nvSpPr>
          <p:cNvPr id="4" name="TextBox 3">
            <a:extLst>
              <a:ext uri="{FF2B5EF4-FFF2-40B4-BE49-F238E27FC236}">
                <a16:creationId xmlns:a16="http://schemas.microsoft.com/office/drawing/2014/main" id="{FF293B91-90E3-9BF0-E31B-A07A8A689103}"/>
              </a:ext>
            </a:extLst>
          </p:cNvPr>
          <p:cNvSpPr txBox="1"/>
          <p:nvPr/>
        </p:nvSpPr>
        <p:spPr>
          <a:xfrm>
            <a:off x="14412685" y="23446341"/>
            <a:ext cx="6829183" cy="6740307"/>
          </a:xfrm>
          <a:prstGeom prst="rect">
            <a:avLst/>
          </a:prstGeom>
          <a:noFill/>
        </p:spPr>
        <p:txBody>
          <a:bodyPr wrap="square" rtlCol="0">
            <a:spAutoFit/>
          </a:bodyPr>
          <a:lstStyle/>
          <a:p>
            <a:r>
              <a:rPr lang="en-US" sz="4800">
                <a:latin typeface="Aptos" panose="020B0004020202020204" pitchFamily="34" charset="0"/>
              </a:rPr>
              <a:t>Although this only represents a sample of all </a:t>
            </a:r>
            <a:r>
              <a:rPr lang="en-US" sz="4800" i="1">
                <a:latin typeface="Aptos" panose="020B0004020202020204" pitchFamily="34" charset="0"/>
              </a:rPr>
              <a:t>Discovery</a:t>
            </a:r>
            <a:r>
              <a:rPr lang="en-US" sz="4800">
                <a:latin typeface="Aptos" panose="020B0004020202020204" pitchFamily="34" charset="0"/>
              </a:rPr>
              <a:t>-aligned activity, it gives a sense of which priority areas are receiving more/less attention…thereby informing plans for future efforts.</a:t>
            </a:r>
          </a:p>
        </p:txBody>
      </p:sp>
      <p:pic>
        <p:nvPicPr>
          <p:cNvPr id="2" name="Picture 1" descr="A bar chart showing level of activity by strategic priority.">
            <a:extLst>
              <a:ext uri="{FF2B5EF4-FFF2-40B4-BE49-F238E27FC236}">
                <a16:creationId xmlns:a16="http://schemas.microsoft.com/office/drawing/2014/main" id="{114415F2-EEC3-18D6-7235-2B856D82E814}"/>
              </a:ext>
            </a:extLst>
          </p:cNvPr>
          <p:cNvPicPr>
            <a:picLocks noChangeAspect="1"/>
          </p:cNvPicPr>
          <p:nvPr/>
        </p:nvPicPr>
        <p:blipFill>
          <a:blip r:embed="rId4"/>
          <a:stretch>
            <a:fillRect/>
          </a:stretch>
        </p:blipFill>
        <p:spPr>
          <a:xfrm>
            <a:off x="1044068" y="22144308"/>
            <a:ext cx="15648167" cy="10278124"/>
          </a:xfrm>
          <a:prstGeom prst="rect">
            <a:avLst/>
          </a:prstGeom>
        </p:spPr>
      </p:pic>
      <p:sp>
        <p:nvSpPr>
          <p:cNvPr id="9" name="TextBox 8">
            <a:extLst>
              <a:ext uri="{FF2B5EF4-FFF2-40B4-BE49-F238E27FC236}">
                <a16:creationId xmlns:a16="http://schemas.microsoft.com/office/drawing/2014/main" id="{130DECC4-B917-1D65-E0A5-E2C5ADF91E58}"/>
              </a:ext>
            </a:extLst>
          </p:cNvPr>
          <p:cNvSpPr txBox="1"/>
          <p:nvPr/>
        </p:nvSpPr>
        <p:spPr>
          <a:xfrm>
            <a:off x="14354070" y="23429929"/>
            <a:ext cx="6829183" cy="6740307"/>
          </a:xfrm>
          <a:prstGeom prst="rect">
            <a:avLst/>
          </a:prstGeom>
          <a:solidFill>
            <a:schemeClr val="bg1"/>
          </a:solidFill>
        </p:spPr>
        <p:txBody>
          <a:bodyPr wrap="square" lIns="91440" tIns="45720" rIns="91440" bIns="45720" rtlCol="0" anchor="t">
            <a:spAutoFit/>
          </a:bodyPr>
          <a:lstStyle/>
          <a:p>
            <a:r>
              <a:rPr lang="en-US" sz="4800">
                <a:latin typeface="Aptos"/>
              </a:rPr>
              <a:t>Although this only represents a sample of all </a:t>
            </a:r>
            <a:r>
              <a:rPr lang="en-US" sz="4800" i="1">
                <a:latin typeface="Aptos"/>
              </a:rPr>
              <a:t>Discovery</a:t>
            </a:r>
            <a:r>
              <a:rPr lang="en-US" sz="4800">
                <a:latin typeface="Aptos"/>
              </a:rPr>
              <a:t>-aligned activity, it gives a sense of which priority areas are receiving more/less attention…thereby informing plans for future efforts.</a:t>
            </a:r>
          </a:p>
        </p:txBody>
      </p:sp>
      <p:sp>
        <p:nvSpPr>
          <p:cNvPr id="15" name="Rectangle 14">
            <a:extLst>
              <a:ext uri="{FF2B5EF4-FFF2-40B4-BE49-F238E27FC236}">
                <a16:creationId xmlns:a16="http://schemas.microsoft.com/office/drawing/2014/main" id="{5E70F1B1-3E76-A3E5-1998-FF96D3770EEA}"/>
              </a:ext>
              <a:ext uri="{C183D7F6-B498-43B3-948B-1728B52AA6E4}">
                <adec:decorative xmlns:adec="http://schemas.microsoft.com/office/drawing/2017/decorative" val="1"/>
              </a:ext>
            </a:extLst>
          </p:cNvPr>
          <p:cNvSpPr/>
          <p:nvPr/>
        </p:nvSpPr>
        <p:spPr>
          <a:xfrm>
            <a:off x="8253454" y="22088723"/>
            <a:ext cx="6488264" cy="6679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bar chart showing level of achievement by strategic priority.">
            <a:extLst>
              <a:ext uri="{FF2B5EF4-FFF2-40B4-BE49-F238E27FC236}">
                <a16:creationId xmlns:a16="http://schemas.microsoft.com/office/drawing/2014/main" id="{25326EA7-EAF7-1CAB-D58C-7F51E9793FFE}"/>
              </a:ext>
            </a:extLst>
          </p:cNvPr>
          <p:cNvPicPr>
            <a:picLocks noChangeAspect="1"/>
          </p:cNvPicPr>
          <p:nvPr/>
        </p:nvPicPr>
        <p:blipFill>
          <a:blip r:embed="rId5"/>
          <a:stretch>
            <a:fillRect/>
          </a:stretch>
        </p:blipFill>
        <p:spPr>
          <a:xfrm>
            <a:off x="22705255" y="10083771"/>
            <a:ext cx="15910559" cy="10303081"/>
          </a:xfrm>
          <a:prstGeom prst="rect">
            <a:avLst/>
          </a:prstGeom>
        </p:spPr>
      </p:pic>
      <p:pic>
        <p:nvPicPr>
          <p:cNvPr id="20" name="Picture 19" descr="A bar chart showing trends in external funding levels for research.">
            <a:extLst>
              <a:ext uri="{FF2B5EF4-FFF2-40B4-BE49-F238E27FC236}">
                <a16:creationId xmlns:a16="http://schemas.microsoft.com/office/drawing/2014/main" id="{8E871DE2-BBA1-C2D5-CC21-ED1815E90E93}"/>
              </a:ext>
            </a:extLst>
          </p:cNvPr>
          <p:cNvPicPr>
            <a:picLocks noChangeAspect="1"/>
          </p:cNvPicPr>
          <p:nvPr/>
        </p:nvPicPr>
        <p:blipFill>
          <a:blip r:embed="rId6"/>
          <a:stretch>
            <a:fillRect/>
          </a:stretch>
        </p:blipFill>
        <p:spPr>
          <a:xfrm>
            <a:off x="22072209" y="24235316"/>
            <a:ext cx="10803988" cy="7279632"/>
          </a:xfrm>
          <a:prstGeom prst="rect">
            <a:avLst/>
          </a:prstGeom>
        </p:spPr>
      </p:pic>
      <p:pic>
        <p:nvPicPr>
          <p:cNvPr id="23" name="Picture 22" descr="A graph showing the number of learning enrollments">
            <a:extLst>
              <a:ext uri="{FF2B5EF4-FFF2-40B4-BE49-F238E27FC236}">
                <a16:creationId xmlns:a16="http://schemas.microsoft.com/office/drawing/2014/main" id="{40A99F07-8156-D9DC-793A-2BFA0983DB07}"/>
              </a:ext>
            </a:extLst>
          </p:cNvPr>
          <p:cNvPicPr>
            <a:picLocks noChangeAspect="1"/>
          </p:cNvPicPr>
          <p:nvPr/>
        </p:nvPicPr>
        <p:blipFill>
          <a:blip r:embed="rId7"/>
          <a:stretch>
            <a:fillRect/>
          </a:stretch>
        </p:blipFill>
        <p:spPr>
          <a:xfrm>
            <a:off x="33187079" y="23886942"/>
            <a:ext cx="10357675" cy="8145194"/>
          </a:xfrm>
          <a:prstGeom prst="rect">
            <a:avLst/>
          </a:prstGeom>
        </p:spPr>
      </p:pic>
      <p:pic>
        <p:nvPicPr>
          <p:cNvPr id="24" name="Picture 23" descr="A legend for the enrollments chart showing numbers of students in lower- and upper-division research courses.">
            <a:extLst>
              <a:ext uri="{FF2B5EF4-FFF2-40B4-BE49-F238E27FC236}">
                <a16:creationId xmlns:a16="http://schemas.microsoft.com/office/drawing/2014/main" id="{41A6DB7E-6B2E-B844-EC5E-AD9A7ED621F6}"/>
              </a:ext>
            </a:extLst>
          </p:cNvPr>
          <p:cNvPicPr>
            <a:picLocks noChangeAspect="1"/>
          </p:cNvPicPr>
          <p:nvPr/>
        </p:nvPicPr>
        <p:blipFill>
          <a:blip r:embed="rId8"/>
          <a:stretch>
            <a:fillRect/>
          </a:stretch>
        </p:blipFill>
        <p:spPr>
          <a:xfrm>
            <a:off x="39701395" y="31628690"/>
            <a:ext cx="3532896" cy="1232242"/>
          </a:xfrm>
          <a:prstGeom prst="rect">
            <a:avLst/>
          </a:prstGeom>
        </p:spPr>
      </p:pic>
      <p:sp>
        <p:nvSpPr>
          <p:cNvPr id="27" name="Rectangle 26">
            <a:extLst>
              <a:ext uri="{FF2B5EF4-FFF2-40B4-BE49-F238E27FC236}">
                <a16:creationId xmlns:a16="http://schemas.microsoft.com/office/drawing/2014/main" id="{2B111ABB-442E-B80C-FE78-F8F9089FC6A2}"/>
              </a:ext>
              <a:ext uri="{C183D7F6-B498-43B3-948B-1728B52AA6E4}">
                <adec:decorative xmlns:adec="http://schemas.microsoft.com/office/drawing/2017/decorative" val="1"/>
              </a:ext>
            </a:extLst>
          </p:cNvPr>
          <p:cNvSpPr/>
          <p:nvPr/>
        </p:nvSpPr>
        <p:spPr>
          <a:xfrm>
            <a:off x="1064606" y="22068125"/>
            <a:ext cx="46104" cy="10441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4E26271-7502-8FC4-5020-B93FB9385879}"/>
              </a:ext>
            </a:extLst>
          </p:cNvPr>
          <p:cNvSpPr txBox="1"/>
          <p:nvPr/>
        </p:nvSpPr>
        <p:spPr>
          <a:xfrm>
            <a:off x="827314" y="3831771"/>
            <a:ext cx="21118286" cy="27525740"/>
          </a:xfrm>
          <a:prstGeom prst="rect">
            <a:avLst/>
          </a:prstGeom>
          <a:noFill/>
        </p:spPr>
        <p:txBody>
          <a:bodyPr wrap="square" rtlCol="0">
            <a:spAutoFit/>
          </a:bodyPr>
          <a:lstStyle/>
          <a:p>
            <a:pPr algn="ctr"/>
            <a:r>
              <a:rPr lang="en-US" i="1" u="sng">
                <a:latin typeface="Aptos" panose="020B0004020202020204" pitchFamily="34" charset="0"/>
              </a:rPr>
              <a:t>What</a:t>
            </a:r>
            <a:r>
              <a:rPr lang="en-US">
                <a:latin typeface="Aptos" panose="020B0004020202020204" pitchFamily="34" charset="0"/>
              </a:rPr>
              <a:t> We’re Doing</a:t>
            </a:r>
          </a:p>
          <a:p>
            <a:pPr algn="ctr"/>
            <a:endParaRPr lang="en-US">
              <a:latin typeface="Aptos" panose="020B0004020202020204" pitchFamily="34" charset="0"/>
            </a:endParaRPr>
          </a:p>
          <a:p>
            <a:r>
              <a:rPr lang="en-US" sz="5400" i="1">
                <a:latin typeface="Aptos" panose="020B0004020202020204" pitchFamily="34" charset="0"/>
              </a:rPr>
              <a:t>The initiatives and activities from across campus that are aligned with the Discovery core value of LEADS.</a:t>
            </a:r>
          </a:p>
          <a:p>
            <a:endParaRPr lang="en-US" sz="54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Strategic Investment Funding: FY24, FY25, &amp; FY26 </a:t>
            </a: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pPr lvl="1"/>
            <a:endParaRPr lang="en-US" sz="5400">
              <a:latin typeface="Aptos" panose="020B0004020202020204" pitchFamily="34" charset="0"/>
            </a:endParaRPr>
          </a:p>
          <a:p>
            <a:pPr lvl="1"/>
            <a:endParaRPr lang="en-US" sz="5400">
              <a:latin typeface="Aptos" panose="020B0004020202020204" pitchFamily="34" charset="0"/>
            </a:endParaRPr>
          </a:p>
          <a:p>
            <a:r>
              <a:rPr lang="en-US" sz="4000">
                <a:latin typeface="Aptos" panose="020B0004020202020204" pitchFamily="34" charset="0"/>
              </a:rPr>
              <a:t>     </a:t>
            </a:r>
            <a:r>
              <a:rPr lang="en-US" sz="4000" b="1">
                <a:latin typeface="Aptos" panose="020B0004020202020204" pitchFamily="34" charset="0"/>
              </a:rPr>
              <a:t>5 Total </a:t>
            </a:r>
            <a:r>
              <a:rPr lang="en-US" sz="4000" b="1" i="1">
                <a:latin typeface="Aptos" panose="020B0004020202020204" pitchFamily="34" charset="0"/>
              </a:rPr>
              <a:t>Discovery</a:t>
            </a:r>
            <a:r>
              <a:rPr lang="en-US" sz="4000" b="1">
                <a:latin typeface="Aptos" panose="020B0004020202020204" pitchFamily="34" charset="0"/>
              </a:rPr>
              <a:t>-Aligned Projects</a:t>
            </a:r>
          </a:p>
          <a:p>
            <a:pPr lvl="1"/>
            <a:endParaRPr lang="en-US" sz="4000" b="1">
              <a:latin typeface="Aptos" panose="020B0004020202020204" pitchFamily="34" charset="0"/>
            </a:endParaRPr>
          </a:p>
          <a:p>
            <a:pPr marL="571500" indent="-571500">
              <a:buFont typeface="Arial" panose="020B0604020202020204" pitchFamily="34" charset="0"/>
              <a:buChar char="•"/>
            </a:pPr>
            <a:r>
              <a:rPr lang="en-US" sz="3600" i="1">
                <a:latin typeface="Aptos" panose="020B0004020202020204" pitchFamily="34" charset="0"/>
              </a:rPr>
              <a:t>Quantitative Conservation Biology</a:t>
            </a:r>
            <a:r>
              <a:rPr lang="en-US" sz="3600">
                <a:latin typeface="Aptos" panose="020B0004020202020204" pitchFamily="34" charset="0"/>
              </a:rPr>
              <a:t>: Arts &amp; Sciences</a:t>
            </a:r>
          </a:p>
          <a:p>
            <a:pPr marL="571500" indent="-571500">
              <a:buFont typeface="Arial" panose="020B0604020202020204" pitchFamily="34" charset="0"/>
              <a:buChar char="•"/>
            </a:pPr>
            <a:r>
              <a:rPr lang="en-US" sz="3600" i="1">
                <a:latin typeface="Aptos" panose="020B0004020202020204" pitchFamily="34" charset="0"/>
              </a:rPr>
              <a:t>ND Aerospace Medicine Center</a:t>
            </a:r>
            <a:r>
              <a:rPr lang="en-US" sz="3600">
                <a:latin typeface="Aptos" panose="020B0004020202020204" pitchFamily="34" charset="0"/>
              </a:rPr>
              <a:t>: Odegard School of Aerospace Sciences and Medicine &amp; Health Sciences</a:t>
            </a:r>
            <a:endParaRPr lang="en-US" sz="3600" i="1">
              <a:latin typeface="Aptos" panose="020B0004020202020204" pitchFamily="34" charset="0"/>
            </a:endParaRPr>
          </a:p>
          <a:p>
            <a:pPr marL="571500" indent="-571500">
              <a:buFont typeface="Arial" panose="020B0604020202020204" pitchFamily="34" charset="0"/>
              <a:buChar char="•"/>
            </a:pPr>
            <a:r>
              <a:rPr lang="en-US" sz="3600" i="1">
                <a:latin typeface="Aptos" panose="020B0004020202020204" pitchFamily="34" charset="0"/>
              </a:rPr>
              <a:t>Unlocking the Full Potential of the UND </a:t>
            </a:r>
            <a:r>
              <a:rPr lang="en-US" sz="3600" i="1" err="1">
                <a:latin typeface="Aptos" panose="020B0004020202020204" pitchFamily="34" charset="0"/>
              </a:rPr>
              <a:t>Nanofoundry</a:t>
            </a:r>
            <a:r>
              <a:rPr lang="en-US" sz="3600">
                <a:latin typeface="Aptos" panose="020B0004020202020204" pitchFamily="34" charset="0"/>
              </a:rPr>
              <a:t>: Arts &amp; Sciences</a:t>
            </a:r>
          </a:p>
          <a:p>
            <a:pPr marL="571500" indent="-571500">
              <a:buFont typeface="Arial" panose="020B0604020202020204" pitchFamily="34" charset="0"/>
              <a:buChar char="•"/>
            </a:pPr>
            <a:r>
              <a:rPr lang="en-US" sz="3600" i="1" err="1">
                <a:latin typeface="Aptos" panose="020B0004020202020204" pitchFamily="34" charset="0"/>
              </a:rPr>
              <a:t>Hypersonics</a:t>
            </a:r>
            <a:r>
              <a:rPr lang="en-US" sz="3600" i="1">
                <a:latin typeface="Aptos" panose="020B0004020202020204" pitchFamily="34" charset="0"/>
              </a:rPr>
              <a:t> Initiative</a:t>
            </a:r>
            <a:r>
              <a:rPr lang="en-US" sz="3600">
                <a:latin typeface="Aptos" panose="020B0004020202020204" pitchFamily="34" charset="0"/>
              </a:rPr>
              <a:t>: Engineering &amp; Mines</a:t>
            </a:r>
          </a:p>
          <a:p>
            <a:pPr marL="571500" indent="-571500">
              <a:buFont typeface="Arial" panose="020B0604020202020204" pitchFamily="34" charset="0"/>
              <a:buChar char="•"/>
            </a:pPr>
            <a:r>
              <a:rPr lang="en-US" sz="3600" i="1">
                <a:latin typeface="Aptos" panose="020B0004020202020204" pitchFamily="34" charset="0"/>
              </a:rPr>
              <a:t>Critical + Creative: Intro to Innovation and Design</a:t>
            </a:r>
            <a:r>
              <a:rPr lang="en-US" sz="3600">
                <a:latin typeface="Aptos" panose="020B0004020202020204" pitchFamily="34" charset="0"/>
              </a:rPr>
              <a:t>: Center for Innovation</a:t>
            </a:r>
            <a:endParaRPr lang="en-US" sz="3600" i="1">
              <a:latin typeface="Aptos" panose="020B0004020202020204" pitchFamily="34" charset="0"/>
            </a:endParaRPr>
          </a:p>
          <a:p>
            <a:endParaRPr lang="en-US" sz="3600">
              <a:latin typeface="Aptos" panose="020B0004020202020204" pitchFamily="34" charset="0"/>
            </a:endParaRPr>
          </a:p>
          <a:p>
            <a:endParaRPr lang="en-US" sz="36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LEADS Activity by </a:t>
            </a:r>
            <a:r>
              <a:rPr lang="en-US" sz="5400" b="1" i="1">
                <a:latin typeface="Aptos" panose="020B0004020202020204" pitchFamily="34" charset="0"/>
              </a:rPr>
              <a:t>Discovery</a:t>
            </a:r>
            <a:r>
              <a:rPr lang="en-US" sz="5400" b="1">
                <a:latin typeface="Aptos" panose="020B0004020202020204" pitchFamily="34" charset="0"/>
              </a:rPr>
              <a:t> Strategic Priority</a:t>
            </a: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p:txBody>
      </p:sp>
      <p:sp>
        <p:nvSpPr>
          <p:cNvPr id="30" name="Rectangle 29">
            <a:extLst>
              <a:ext uri="{FF2B5EF4-FFF2-40B4-BE49-F238E27FC236}">
                <a16:creationId xmlns:a16="http://schemas.microsoft.com/office/drawing/2014/main" id="{97EFE481-EAEE-1D5A-0DE3-136F65742D54}"/>
              </a:ext>
              <a:ext uri="{C183D7F6-B498-43B3-948B-1728B52AA6E4}">
                <adec:decorative xmlns:adec="http://schemas.microsoft.com/office/drawing/2017/decorative" val="1"/>
              </a:ext>
            </a:extLst>
          </p:cNvPr>
          <p:cNvSpPr/>
          <p:nvPr/>
        </p:nvSpPr>
        <p:spPr>
          <a:xfrm>
            <a:off x="1075497" y="32360230"/>
            <a:ext cx="15914644" cy="3267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05BC9E7-F097-BFE7-54A2-DFCB5FFC0DCA}"/>
              </a:ext>
              <a:ext uri="{C183D7F6-B498-43B3-948B-1728B52AA6E4}">
                <adec:decorative xmlns:adec="http://schemas.microsoft.com/office/drawing/2017/decorative" val="1"/>
              </a:ext>
            </a:extLst>
          </p:cNvPr>
          <p:cNvSpPr/>
          <p:nvPr/>
        </p:nvSpPr>
        <p:spPr>
          <a:xfrm>
            <a:off x="16621205" y="30141164"/>
            <a:ext cx="163366" cy="24505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EE9D5CB-5D53-8BA5-56CA-FD54A92FC2E7}"/>
              </a:ext>
              <a:ext uri="{C183D7F6-B498-43B3-948B-1728B52AA6E4}">
                <adec:decorative xmlns:adec="http://schemas.microsoft.com/office/drawing/2017/decorative" val="1"/>
              </a:ext>
            </a:extLst>
          </p:cNvPr>
          <p:cNvSpPr/>
          <p:nvPr/>
        </p:nvSpPr>
        <p:spPr>
          <a:xfrm>
            <a:off x="16540883" y="22054511"/>
            <a:ext cx="272277" cy="15111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6B7E7F9-E8B2-0C84-CEB4-CCA511C0076B}"/>
              </a:ext>
              <a:ext uri="{C183D7F6-B498-43B3-948B-1728B52AA6E4}">
                <adec:decorative xmlns:adec="http://schemas.microsoft.com/office/drawing/2017/decorative" val="1"/>
              </a:ext>
            </a:extLst>
          </p:cNvPr>
          <p:cNvSpPr/>
          <p:nvPr/>
        </p:nvSpPr>
        <p:spPr>
          <a:xfrm>
            <a:off x="22599066" y="9992599"/>
            <a:ext cx="122525" cy="105779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5A8C67F-9EAD-5983-66B7-7453E2894F3A}"/>
              </a:ext>
              <a:ext uri="{C183D7F6-B498-43B3-948B-1728B52AA6E4}">
                <adec:decorative xmlns:adec="http://schemas.microsoft.com/office/drawing/2017/decorative" val="1"/>
              </a:ext>
            </a:extLst>
          </p:cNvPr>
          <p:cNvSpPr/>
          <p:nvPr/>
        </p:nvSpPr>
        <p:spPr>
          <a:xfrm>
            <a:off x="22626294" y="20352774"/>
            <a:ext cx="16064397" cy="2586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236B728-D45B-42B7-853D-6709D11638E2}"/>
              </a:ext>
              <a:ext uri="{C183D7F6-B498-43B3-948B-1728B52AA6E4}">
                <adec:decorative xmlns:adec="http://schemas.microsoft.com/office/drawing/2017/decorative" val="1"/>
              </a:ext>
            </a:extLst>
          </p:cNvPr>
          <p:cNvSpPr/>
          <p:nvPr/>
        </p:nvSpPr>
        <p:spPr>
          <a:xfrm>
            <a:off x="22054511" y="24193254"/>
            <a:ext cx="11462900" cy="461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779C776-76E7-BAB2-8587-55FA547E1AAF}"/>
              </a:ext>
              <a:ext uri="{C183D7F6-B498-43B3-948B-1728B52AA6E4}">
                <adec:decorative xmlns:adec="http://schemas.microsoft.com/office/drawing/2017/decorative" val="1"/>
              </a:ext>
            </a:extLst>
          </p:cNvPr>
          <p:cNvSpPr/>
          <p:nvPr/>
        </p:nvSpPr>
        <p:spPr>
          <a:xfrm>
            <a:off x="22054511" y="31452183"/>
            <a:ext cx="11462900" cy="461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DB0FCCE-D301-273D-D5ED-BAD59C6FE2B3}"/>
              </a:ext>
              <a:ext uri="{C183D7F6-B498-43B3-948B-1728B52AA6E4}">
                <adec:decorative xmlns:adec="http://schemas.microsoft.com/office/drawing/2017/decorative" val="1"/>
              </a:ext>
            </a:extLst>
          </p:cNvPr>
          <p:cNvSpPr/>
          <p:nvPr/>
        </p:nvSpPr>
        <p:spPr>
          <a:xfrm>
            <a:off x="43618922" y="23783475"/>
            <a:ext cx="163366" cy="84133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EBEDEA8-D79E-B25E-160E-9C06FB34C50E}"/>
              </a:ext>
              <a:ext uri="{C183D7F6-B498-43B3-948B-1728B52AA6E4}">
                <adec:decorative xmlns:adec="http://schemas.microsoft.com/office/drawing/2017/decorative" val="1"/>
              </a:ext>
            </a:extLst>
          </p:cNvPr>
          <p:cNvSpPr/>
          <p:nvPr/>
        </p:nvSpPr>
        <p:spPr>
          <a:xfrm>
            <a:off x="43304440" y="31640055"/>
            <a:ext cx="108911" cy="1211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58A067C-2D77-24DF-F293-FA0AC2EFBB71}"/>
              </a:ext>
              <a:ext uri="{C183D7F6-B498-43B3-948B-1728B52AA6E4}">
                <adec:decorative xmlns:adec="http://schemas.microsoft.com/office/drawing/2017/decorative" val="1"/>
              </a:ext>
            </a:extLst>
          </p:cNvPr>
          <p:cNvSpPr/>
          <p:nvPr/>
        </p:nvSpPr>
        <p:spPr>
          <a:xfrm>
            <a:off x="38487129" y="9988265"/>
            <a:ext cx="111157" cy="106234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2139F09-E3B3-A198-8DBD-D4D699DBD0CE}"/>
              </a:ext>
              <a:ext uri="{C183D7F6-B498-43B3-948B-1728B52AA6E4}">
                <adec:decorative xmlns:adec="http://schemas.microsoft.com/office/drawing/2017/decorative" val="1"/>
              </a:ext>
            </a:extLst>
          </p:cNvPr>
          <p:cNvCxnSpPr>
            <a:cxnSpLocks/>
          </p:cNvCxnSpPr>
          <p:nvPr/>
        </p:nvCxnSpPr>
        <p:spPr>
          <a:xfrm>
            <a:off x="38448343" y="11206027"/>
            <a:ext cx="137174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3286A001-3720-7841-7223-B74FA7E425B6}"/>
              </a:ext>
              <a:ext uri="{C183D7F6-B498-43B3-948B-1728B52AA6E4}">
                <adec:decorative xmlns:adec="http://schemas.microsoft.com/office/drawing/2017/decorative" val="1"/>
              </a:ext>
            </a:extLst>
          </p:cNvPr>
          <p:cNvCxnSpPr>
            <a:cxnSpLocks/>
          </p:cNvCxnSpPr>
          <p:nvPr/>
        </p:nvCxnSpPr>
        <p:spPr>
          <a:xfrm>
            <a:off x="37142057" y="13883235"/>
            <a:ext cx="2720579" cy="1875699"/>
          </a:xfrm>
          <a:prstGeom prst="bentConnector3">
            <a:avLst>
              <a:gd name="adj1" fmla="val 50000"/>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C040F177-77DF-E4CD-6A93-C1D918169CE9}"/>
              </a:ext>
              <a:ext uri="{C183D7F6-B498-43B3-948B-1728B52AA6E4}">
                <adec:decorative xmlns:adec="http://schemas.microsoft.com/office/drawing/2017/decorative" val="1"/>
              </a:ext>
            </a:extLst>
          </p:cNvPr>
          <p:cNvSpPr/>
          <p:nvPr/>
        </p:nvSpPr>
        <p:spPr>
          <a:xfrm>
            <a:off x="33251871" y="23829836"/>
            <a:ext cx="10401134" cy="635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19A4802-CE16-12C6-CFBE-56E0EF9B35BA}"/>
              </a:ext>
              <a:ext uri="{C183D7F6-B498-43B3-948B-1728B52AA6E4}">
                <adec:decorative xmlns:adec="http://schemas.microsoft.com/office/drawing/2017/decorative" val="1"/>
              </a:ext>
            </a:extLst>
          </p:cNvPr>
          <p:cNvSpPr/>
          <p:nvPr/>
        </p:nvSpPr>
        <p:spPr>
          <a:xfrm>
            <a:off x="32846916" y="24197347"/>
            <a:ext cx="285936" cy="73747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403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6F7149B-AB2A-4235-7A4E-E1CB709FC97B}"/>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3E107089-B77E-319D-8AE1-20B69926299B}"/>
              </a:ext>
            </a:extLst>
          </p:cNvPr>
          <p:cNvSpPr>
            <a:spLocks noGrp="1"/>
          </p:cNvSpPr>
          <p:nvPr>
            <p:ph type="title"/>
          </p:nvPr>
        </p:nvSpPr>
        <p:spPr>
          <a:xfrm>
            <a:off x="451438" y="1335747"/>
            <a:ext cx="42988323" cy="1228361"/>
          </a:xfrm>
        </p:spPr>
        <p:txBody>
          <a:bodyPr/>
          <a:lstStyle/>
          <a:p>
            <a:pPr algn="ctr"/>
            <a:r>
              <a:rPr lang="en-US" sz="12500">
                <a:latin typeface="Aptos" panose="020B0004020202020204" pitchFamily="34" charset="0"/>
              </a:rPr>
              <a:t>SERVICE: </a:t>
            </a:r>
            <a:r>
              <a:rPr lang="en-US" sz="12500" i="1">
                <a:latin typeface="Aptos" panose="020B0004020202020204" pitchFamily="34" charset="0"/>
              </a:rPr>
              <a:t>A Commitment to People and Communities</a:t>
            </a:r>
            <a:endParaRPr lang="en-US" sz="12500">
              <a:latin typeface="Aptos" panose="020B0004020202020204" pitchFamily="34" charset="0"/>
            </a:endParaRPr>
          </a:p>
        </p:txBody>
      </p:sp>
      <p:sp>
        <p:nvSpPr>
          <p:cNvPr id="7" name="TextBox 6">
            <a:extLst>
              <a:ext uri="{FF2B5EF4-FFF2-40B4-BE49-F238E27FC236}">
                <a16:creationId xmlns:a16="http://schemas.microsoft.com/office/drawing/2014/main" id="{0AC7AB1C-FC40-EF9C-870F-86F3BEE518A7}"/>
              </a:ext>
            </a:extLst>
          </p:cNvPr>
          <p:cNvSpPr txBox="1"/>
          <p:nvPr/>
        </p:nvSpPr>
        <p:spPr>
          <a:xfrm>
            <a:off x="451438" y="3831771"/>
            <a:ext cx="21494162" cy="29126179"/>
          </a:xfrm>
          <a:prstGeom prst="rect">
            <a:avLst/>
          </a:prstGeom>
          <a:noFill/>
        </p:spPr>
        <p:txBody>
          <a:bodyPr wrap="square" rtlCol="0">
            <a:spAutoFit/>
          </a:bodyPr>
          <a:lstStyle/>
          <a:p>
            <a:pPr algn="ctr"/>
            <a:r>
              <a:rPr lang="en-US" i="1" u="sng">
                <a:latin typeface="Aptos" panose="020B0004020202020204" pitchFamily="34" charset="0"/>
              </a:rPr>
              <a:t>What</a:t>
            </a:r>
            <a:r>
              <a:rPr lang="en-US">
                <a:latin typeface="Aptos" panose="020B0004020202020204" pitchFamily="34" charset="0"/>
              </a:rPr>
              <a:t> We’re Doing</a:t>
            </a:r>
          </a:p>
          <a:p>
            <a:pPr algn="ctr"/>
            <a:endParaRPr lang="en-US">
              <a:latin typeface="Aptos" panose="020B0004020202020204" pitchFamily="34" charset="0"/>
            </a:endParaRPr>
          </a:p>
          <a:p>
            <a:r>
              <a:rPr lang="en-US" sz="5400" i="1">
                <a:latin typeface="Aptos" panose="020B0004020202020204" pitchFamily="34" charset="0"/>
              </a:rPr>
              <a:t>The initiatives and activities from across campus that are aligned with the Service core value of LEADS.</a:t>
            </a:r>
          </a:p>
          <a:p>
            <a:endParaRPr lang="en-US" sz="54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Strategic Investment Funding: FY24, FY25, &amp; FY26 </a:t>
            </a: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pPr lvl="1"/>
            <a:endParaRPr lang="en-US" sz="5400">
              <a:latin typeface="Aptos" panose="020B0004020202020204" pitchFamily="34" charset="0"/>
            </a:endParaRPr>
          </a:p>
          <a:p>
            <a:pPr lvl="1"/>
            <a:endParaRPr lang="en-US" sz="5400">
              <a:latin typeface="Aptos" panose="020B0004020202020204" pitchFamily="34" charset="0"/>
            </a:endParaRPr>
          </a:p>
          <a:p>
            <a:r>
              <a:rPr lang="en-US" sz="4000">
                <a:latin typeface="Aptos" panose="020B0004020202020204" pitchFamily="34" charset="0"/>
              </a:rPr>
              <a:t>     </a:t>
            </a:r>
            <a:r>
              <a:rPr lang="en-US" sz="4000" b="1">
                <a:latin typeface="Aptos" panose="020B0004020202020204" pitchFamily="34" charset="0"/>
              </a:rPr>
              <a:t>10 Total </a:t>
            </a:r>
            <a:r>
              <a:rPr lang="en-US" sz="4000" b="1" i="1">
                <a:latin typeface="Aptos" panose="020B0004020202020204" pitchFamily="34" charset="0"/>
              </a:rPr>
              <a:t>Service</a:t>
            </a:r>
            <a:r>
              <a:rPr lang="en-US" sz="4000" b="1">
                <a:latin typeface="Aptos" panose="020B0004020202020204" pitchFamily="34" charset="0"/>
              </a:rPr>
              <a:t>-Aligned Projects</a:t>
            </a:r>
          </a:p>
          <a:p>
            <a:pPr marL="571500" indent="-571500">
              <a:buFont typeface="Arial" panose="020B0604020202020204" pitchFamily="34" charset="0"/>
              <a:buChar char="•"/>
            </a:pPr>
            <a:r>
              <a:rPr lang="en-US" sz="3600" i="1">
                <a:latin typeface="Aptos" panose="020B0004020202020204" pitchFamily="34" charset="0"/>
              </a:rPr>
              <a:t>Quantitative Conservation Biology</a:t>
            </a:r>
            <a:r>
              <a:rPr lang="en-US" sz="3600">
                <a:latin typeface="Aptos" panose="020B0004020202020204" pitchFamily="34" charset="0"/>
              </a:rPr>
              <a:t>: Arts &amp; Sciences</a:t>
            </a:r>
          </a:p>
          <a:p>
            <a:pPr marL="571500" indent="-571500">
              <a:buFont typeface="Arial" panose="020B0604020202020204" pitchFamily="34" charset="0"/>
              <a:buChar char="•"/>
            </a:pPr>
            <a:r>
              <a:rPr lang="en-US" sz="3600" i="1">
                <a:latin typeface="Aptos" panose="020B0004020202020204" pitchFamily="34" charset="0"/>
              </a:rPr>
              <a:t>Digital Journalism Education</a:t>
            </a:r>
            <a:r>
              <a:rPr lang="en-US" sz="3600">
                <a:latin typeface="Aptos" panose="020B0004020202020204" pitchFamily="34" charset="0"/>
              </a:rPr>
              <a:t>: Arts &amp; Sciences</a:t>
            </a:r>
          </a:p>
          <a:p>
            <a:pPr marL="571500" indent="-571500">
              <a:buFont typeface="Arial" panose="020B0604020202020204" pitchFamily="34" charset="0"/>
              <a:buChar char="•"/>
            </a:pPr>
            <a:r>
              <a:rPr lang="en-US" sz="3600" i="1">
                <a:latin typeface="Aptos" panose="020B0004020202020204" pitchFamily="34" charset="0"/>
              </a:rPr>
              <a:t>Simulated Emergency Training Program</a:t>
            </a:r>
            <a:r>
              <a:rPr lang="en-US" sz="3600">
                <a:latin typeface="Aptos" panose="020B0004020202020204" pitchFamily="34" charset="0"/>
              </a:rPr>
              <a:t>: Nursing &amp; Professional Disciplines</a:t>
            </a:r>
            <a:endParaRPr lang="en-US" sz="3600" i="1">
              <a:latin typeface="Aptos" panose="020B0004020202020204" pitchFamily="34" charset="0"/>
            </a:endParaRPr>
          </a:p>
          <a:p>
            <a:pPr marL="571500" indent="-571500">
              <a:buFont typeface="Arial" panose="020B0604020202020204" pitchFamily="34" charset="0"/>
              <a:buChar char="•"/>
            </a:pPr>
            <a:r>
              <a:rPr lang="en-US" sz="3600" i="1">
                <a:latin typeface="Aptos" panose="020B0004020202020204" pitchFamily="34" charset="0"/>
              </a:rPr>
              <a:t>ND Aerospace Medicine Center</a:t>
            </a:r>
            <a:r>
              <a:rPr lang="en-US" sz="3600">
                <a:latin typeface="Aptos" panose="020B0004020202020204" pitchFamily="34" charset="0"/>
              </a:rPr>
              <a:t>: Odegard School of Aerospace Sciences and Medicine &amp; Health Sciences</a:t>
            </a:r>
            <a:endParaRPr lang="en-US" sz="3600" i="1">
              <a:latin typeface="Aptos" panose="020B0004020202020204" pitchFamily="34" charset="0"/>
            </a:endParaRPr>
          </a:p>
          <a:p>
            <a:pPr marL="571500" indent="-571500">
              <a:buFont typeface="Arial" panose="020B0604020202020204" pitchFamily="34" charset="0"/>
              <a:buChar char="•"/>
            </a:pPr>
            <a:r>
              <a:rPr lang="en-US" sz="3600" i="1">
                <a:latin typeface="Aptos" panose="020B0004020202020204" pitchFamily="34" charset="0"/>
              </a:rPr>
              <a:t>Alston Academic Awards</a:t>
            </a:r>
            <a:r>
              <a:rPr lang="en-US" sz="3600">
                <a:latin typeface="Aptos" panose="020B0004020202020204" pitchFamily="34" charset="0"/>
              </a:rPr>
              <a:t>: Athletics</a:t>
            </a:r>
          </a:p>
          <a:p>
            <a:pPr marL="571500" indent="-571500">
              <a:buFont typeface="Arial" panose="020B0604020202020204" pitchFamily="34" charset="0"/>
              <a:buChar char="•"/>
            </a:pPr>
            <a:r>
              <a:rPr lang="en-US" sz="3600" i="1">
                <a:latin typeface="Aptos" panose="020B0004020202020204" pitchFamily="34" charset="0"/>
              </a:rPr>
              <a:t>INMED Summer Institute</a:t>
            </a:r>
            <a:r>
              <a:rPr lang="en-US" sz="3600">
                <a:latin typeface="Aptos" panose="020B0004020202020204" pitchFamily="34" charset="0"/>
              </a:rPr>
              <a:t>: Medicine &amp; Health Sciences</a:t>
            </a:r>
          </a:p>
          <a:p>
            <a:pPr marL="571500" indent="-571500">
              <a:buFont typeface="Arial" panose="020B0604020202020204" pitchFamily="34" charset="0"/>
              <a:buChar char="•"/>
            </a:pPr>
            <a:r>
              <a:rPr lang="en-US" sz="3600" i="1">
                <a:latin typeface="Aptos" panose="020B0004020202020204" pitchFamily="34" charset="0"/>
              </a:rPr>
              <a:t>Netting Curtains Systems for Pollard Athletic Center</a:t>
            </a:r>
            <a:r>
              <a:rPr lang="en-US" sz="3600">
                <a:latin typeface="Aptos" panose="020B0004020202020204" pitchFamily="34" charset="0"/>
              </a:rPr>
              <a:t>: Athletics</a:t>
            </a:r>
            <a:endParaRPr lang="en-US" sz="3600" i="1">
              <a:latin typeface="Aptos" panose="020B0004020202020204" pitchFamily="34" charset="0"/>
            </a:endParaRPr>
          </a:p>
          <a:p>
            <a:pPr marL="571500" indent="-571500">
              <a:buFont typeface="Arial" panose="020B0604020202020204" pitchFamily="34" charset="0"/>
              <a:buChar char="•"/>
            </a:pPr>
            <a:r>
              <a:rPr lang="en-US" sz="3600" i="1">
                <a:latin typeface="Aptos" panose="020B0004020202020204" pitchFamily="34" charset="0"/>
              </a:rPr>
              <a:t>Critical + Creative: Intro to Innovation and Design</a:t>
            </a:r>
            <a:r>
              <a:rPr lang="en-US" sz="3600">
                <a:latin typeface="Aptos" panose="020B0004020202020204" pitchFamily="34" charset="0"/>
              </a:rPr>
              <a:t>: Center for Innovation</a:t>
            </a:r>
          </a:p>
          <a:p>
            <a:pPr marL="571500" indent="-571500">
              <a:buFont typeface="Arial" panose="020B0604020202020204" pitchFamily="34" charset="0"/>
              <a:buChar char="•"/>
            </a:pPr>
            <a:r>
              <a:rPr lang="en-US" sz="3600" i="1">
                <a:latin typeface="Aptos" panose="020B0004020202020204" pitchFamily="34" charset="0"/>
              </a:rPr>
              <a:t>Master of Social Work: Program Expansion</a:t>
            </a:r>
            <a:r>
              <a:rPr lang="en-US" sz="3600">
                <a:latin typeface="Aptos" panose="020B0004020202020204" pitchFamily="34" charset="0"/>
              </a:rPr>
              <a:t>: Nursing &amp; Professional Disciplines</a:t>
            </a:r>
          </a:p>
          <a:p>
            <a:pPr marL="571500" indent="-571500">
              <a:buFont typeface="Arial" panose="020B0604020202020204" pitchFamily="34" charset="0"/>
              <a:buChar char="•"/>
            </a:pPr>
            <a:r>
              <a:rPr lang="en-US" sz="3600" i="1">
                <a:latin typeface="Aptos" panose="020B0004020202020204" pitchFamily="34" charset="0"/>
              </a:rPr>
              <a:t>Enhancing Teacher Education Training, Engagement, and Community Partnerships: Education &amp; Human Development</a:t>
            </a:r>
          </a:p>
          <a:p>
            <a:pPr marL="571500" indent="-571500">
              <a:buFont typeface="Arial" panose="020B0604020202020204" pitchFamily="34" charset="0"/>
              <a:buChar char="•"/>
            </a:pPr>
            <a:endParaRPr lang="en-US" sz="36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LEADS Activity by </a:t>
            </a:r>
            <a:r>
              <a:rPr lang="en-US" sz="5400" b="1" i="1">
                <a:latin typeface="Aptos" panose="020B0004020202020204" pitchFamily="34" charset="0"/>
              </a:rPr>
              <a:t>Service</a:t>
            </a:r>
            <a:r>
              <a:rPr lang="en-US" sz="5400" b="1">
                <a:latin typeface="Aptos" panose="020B0004020202020204" pitchFamily="34" charset="0"/>
              </a:rPr>
              <a:t> Strategic Priority</a:t>
            </a: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p:txBody>
      </p:sp>
      <p:sp>
        <p:nvSpPr>
          <p:cNvPr id="8" name="TextBox 7">
            <a:extLst>
              <a:ext uri="{FF2B5EF4-FFF2-40B4-BE49-F238E27FC236}">
                <a16:creationId xmlns:a16="http://schemas.microsoft.com/office/drawing/2014/main" id="{06BBF6C8-0A16-BCD0-814D-9AE53B3C6E82}"/>
              </a:ext>
            </a:extLst>
          </p:cNvPr>
          <p:cNvSpPr txBox="1"/>
          <p:nvPr/>
        </p:nvSpPr>
        <p:spPr>
          <a:xfrm>
            <a:off x="22321475" y="3831771"/>
            <a:ext cx="21118286" cy="20200658"/>
          </a:xfrm>
          <a:prstGeom prst="rect">
            <a:avLst/>
          </a:prstGeom>
          <a:noFill/>
        </p:spPr>
        <p:txBody>
          <a:bodyPr wrap="square" rtlCol="0">
            <a:spAutoFit/>
          </a:bodyPr>
          <a:lstStyle/>
          <a:p>
            <a:pPr algn="ctr"/>
            <a:r>
              <a:rPr lang="en-US" i="1" u="sng">
                <a:latin typeface="Aptos" panose="020B0004020202020204" pitchFamily="34" charset="0"/>
              </a:rPr>
              <a:t>How</a:t>
            </a:r>
            <a:r>
              <a:rPr lang="en-US">
                <a:latin typeface="Aptos" panose="020B0004020202020204" pitchFamily="34" charset="0"/>
              </a:rPr>
              <a:t> We’re Doing</a:t>
            </a:r>
          </a:p>
          <a:p>
            <a:pPr algn="ctr"/>
            <a:endParaRPr lang="en-US">
              <a:latin typeface="Aptos" panose="020B0004020202020204" pitchFamily="34" charset="0"/>
            </a:endParaRPr>
          </a:p>
          <a:p>
            <a:r>
              <a:rPr lang="en-US" sz="5400" i="1">
                <a:latin typeface="Aptos" panose="020B0004020202020204" pitchFamily="34" charset="0"/>
              </a:rPr>
              <a:t>The metrics we would expect to be influenced by our collective attention to Service strategic priorities.</a:t>
            </a:r>
            <a:endParaRPr lang="en-US" sz="5400">
              <a:latin typeface="Aptos" panose="020B0004020202020204" pitchFamily="34" charset="0"/>
            </a:endParaRPr>
          </a:p>
          <a:p>
            <a:endParaRPr lang="en-US" sz="5400">
              <a:latin typeface="Aptos" panose="020B0004020202020204" pitchFamily="34" charset="0"/>
            </a:endParaRPr>
          </a:p>
          <a:p>
            <a:pPr marL="1143000" indent="-1143000">
              <a:buFont typeface="Arial" panose="020B0604020202020204" pitchFamily="34" charset="0"/>
              <a:buChar char="•"/>
            </a:pPr>
            <a:r>
              <a:rPr lang="en-US" sz="5400" b="1" i="1">
                <a:latin typeface="Aptos" panose="020B0004020202020204" pitchFamily="34" charset="0"/>
              </a:rPr>
              <a:t>Service</a:t>
            </a:r>
            <a:r>
              <a:rPr lang="en-US" sz="5400" b="1">
                <a:latin typeface="Aptos" panose="020B0004020202020204" pitchFamily="34" charset="0"/>
              </a:rPr>
              <a:t> Levels of Achievement by Strategic Priority</a:t>
            </a: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endParaRPr lang="en-US" sz="5400">
              <a:latin typeface="Aptos" panose="020B0004020202020204" pitchFamily="34" charset="0"/>
            </a:endParaRPr>
          </a:p>
          <a:p>
            <a:pPr marL="1143000" indent="-1143000">
              <a:buFont typeface="Arial" panose="020B0604020202020204" pitchFamily="34" charset="0"/>
              <a:buChar char="•"/>
            </a:pPr>
            <a:r>
              <a:rPr lang="en-US" sz="5400" b="1">
                <a:latin typeface="Aptos" panose="020B0004020202020204" pitchFamily="34" charset="0"/>
              </a:rPr>
              <a:t>Examples of </a:t>
            </a:r>
            <a:r>
              <a:rPr lang="en-US" sz="5400" b="1" i="1">
                <a:latin typeface="Aptos" panose="020B0004020202020204" pitchFamily="34" charset="0"/>
              </a:rPr>
              <a:t>Service</a:t>
            </a:r>
            <a:r>
              <a:rPr lang="en-US" sz="5400" b="1">
                <a:latin typeface="Aptos" panose="020B0004020202020204" pitchFamily="34" charset="0"/>
              </a:rPr>
              <a:t> Outcome Metrics</a:t>
            </a:r>
          </a:p>
          <a:p>
            <a:endParaRPr lang="en-US" sz="5400">
              <a:latin typeface="Aptos" panose="020B0004020202020204" pitchFamily="34" charset="0"/>
            </a:endParaRPr>
          </a:p>
          <a:p>
            <a:endParaRPr lang="en-US" sz="5400">
              <a:latin typeface="Aptos" panose="020B0004020202020204" pitchFamily="34" charset="0"/>
            </a:endParaRPr>
          </a:p>
        </p:txBody>
      </p:sp>
      <p:sp>
        <p:nvSpPr>
          <p:cNvPr id="14" name="TextBox 13">
            <a:extLst>
              <a:ext uri="{FF2B5EF4-FFF2-40B4-BE49-F238E27FC236}">
                <a16:creationId xmlns:a16="http://schemas.microsoft.com/office/drawing/2014/main" id="{8A391A18-7200-C9DE-223E-5B6472BC0ABA}"/>
              </a:ext>
            </a:extLst>
          </p:cNvPr>
          <p:cNvSpPr txBox="1"/>
          <p:nvPr/>
        </p:nvSpPr>
        <p:spPr>
          <a:xfrm>
            <a:off x="9837165" y="10146137"/>
            <a:ext cx="10061646" cy="6001643"/>
          </a:xfrm>
          <a:prstGeom prst="rect">
            <a:avLst/>
          </a:prstGeom>
          <a:noFill/>
        </p:spPr>
        <p:txBody>
          <a:bodyPr wrap="square" rtlCol="0">
            <a:spAutoFit/>
          </a:bodyPr>
          <a:lstStyle/>
          <a:p>
            <a:pPr marL="685800" indent="-685800">
              <a:buFont typeface="Arial" panose="020B0604020202020204" pitchFamily="34" charset="0"/>
              <a:buChar char="•"/>
            </a:pPr>
            <a:r>
              <a:rPr lang="en-US" sz="4800">
                <a:latin typeface="Aptos" panose="020B0004020202020204" pitchFamily="34" charset="0"/>
              </a:rPr>
              <a:t>Total Strategic Investment Funding Awarded (FY24-26):</a:t>
            </a:r>
          </a:p>
          <a:p>
            <a:r>
              <a:rPr lang="en-US" sz="4800">
                <a:latin typeface="Aptos" panose="020B0004020202020204" pitchFamily="34" charset="0"/>
              </a:rPr>
              <a:t>     $10.87 million</a:t>
            </a:r>
          </a:p>
          <a:p>
            <a:endParaRPr lang="en-US" sz="4800">
              <a:latin typeface="Aptos" panose="020B0004020202020204" pitchFamily="34" charset="0"/>
            </a:endParaRPr>
          </a:p>
          <a:p>
            <a:pPr marL="685800" indent="-685800">
              <a:buFont typeface="Arial" panose="020B0604020202020204" pitchFamily="34" charset="0"/>
              <a:buChar char="•"/>
            </a:pPr>
            <a:r>
              <a:rPr lang="en-US" sz="4800">
                <a:latin typeface="Aptos" panose="020B0004020202020204" pitchFamily="34" charset="0"/>
              </a:rPr>
              <a:t>Total for </a:t>
            </a:r>
            <a:r>
              <a:rPr lang="en-US" sz="4800" i="1">
                <a:latin typeface="Aptos" panose="020B0004020202020204" pitchFamily="34" charset="0"/>
              </a:rPr>
              <a:t>Service</a:t>
            </a:r>
            <a:r>
              <a:rPr lang="en-US" sz="4800">
                <a:latin typeface="Aptos" panose="020B0004020202020204" pitchFamily="34" charset="0"/>
              </a:rPr>
              <a:t>-Related Initiatives:</a:t>
            </a:r>
          </a:p>
          <a:p>
            <a:r>
              <a:rPr lang="en-US" sz="4800">
                <a:latin typeface="Aptos" panose="020B0004020202020204" pitchFamily="34" charset="0"/>
              </a:rPr>
              <a:t>     </a:t>
            </a:r>
            <a:r>
              <a:rPr lang="en-US" sz="4800" b="1">
                <a:latin typeface="Aptos" panose="020B0004020202020204" pitchFamily="34" charset="0"/>
              </a:rPr>
              <a:t>$3.17 million (29.1%)</a:t>
            </a:r>
          </a:p>
          <a:p>
            <a:endParaRPr lang="en-US" sz="4800">
              <a:latin typeface="Aptos" panose="020B0004020202020204" pitchFamily="34" charset="0"/>
            </a:endParaRPr>
          </a:p>
        </p:txBody>
      </p:sp>
      <p:cxnSp>
        <p:nvCxnSpPr>
          <p:cNvPr id="16" name="Straight Connector 15">
            <a:extLst>
              <a:ext uri="{FF2B5EF4-FFF2-40B4-BE49-F238E27FC236}">
                <a16:creationId xmlns:a16="http://schemas.microsoft.com/office/drawing/2014/main" id="{7F8BC551-B362-DD23-107C-CFB5EB8C722A}"/>
              </a:ext>
              <a:ext uri="{C183D7F6-B498-43B3-948B-1728B52AA6E4}">
                <adec:decorative xmlns:adec="http://schemas.microsoft.com/office/drawing/2017/decorative" val="1"/>
              </a:ext>
            </a:extLst>
          </p:cNvPr>
          <p:cNvCxnSpPr>
            <a:cxnSpLocks/>
          </p:cNvCxnSpPr>
          <p:nvPr/>
        </p:nvCxnSpPr>
        <p:spPr>
          <a:xfrm>
            <a:off x="391885" y="6096002"/>
            <a:ext cx="43107429"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E2A6E7F-9439-8363-7250-B1CF9B1F8F83}"/>
              </a:ext>
              <a:ext uri="{C183D7F6-B498-43B3-948B-1728B52AA6E4}">
                <adec:decorative xmlns:adec="http://schemas.microsoft.com/office/drawing/2017/decorative" val="1"/>
              </a:ext>
            </a:extLst>
          </p:cNvPr>
          <p:cNvCxnSpPr>
            <a:cxnSpLocks/>
          </p:cNvCxnSpPr>
          <p:nvPr/>
        </p:nvCxnSpPr>
        <p:spPr>
          <a:xfrm>
            <a:off x="21918065" y="3917561"/>
            <a:ext cx="0" cy="28526593"/>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F4766C-3FD4-C8E0-A0D4-FD227EFD19C0}"/>
              </a:ext>
              <a:ext uri="{C183D7F6-B498-43B3-948B-1728B52AA6E4}">
                <adec:decorative xmlns:adec="http://schemas.microsoft.com/office/drawing/2017/decorative" val="1"/>
              </a:ext>
            </a:extLst>
          </p:cNvPr>
          <p:cNvCxnSpPr>
            <a:cxnSpLocks/>
          </p:cNvCxnSpPr>
          <p:nvPr/>
        </p:nvCxnSpPr>
        <p:spPr>
          <a:xfrm>
            <a:off x="413656" y="8425550"/>
            <a:ext cx="43107429"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2E3CB68-EAA7-B0DB-5DA0-03CD6E621057}"/>
              </a:ext>
            </a:extLst>
          </p:cNvPr>
          <p:cNvSpPr txBox="1"/>
          <p:nvPr/>
        </p:nvSpPr>
        <p:spPr>
          <a:xfrm>
            <a:off x="39790440" y="16110903"/>
            <a:ext cx="3617431" cy="4814451"/>
          </a:xfrm>
          <a:prstGeom prst="rect">
            <a:avLst/>
          </a:prstGeom>
          <a:noFill/>
          <a:ln>
            <a:solidFill>
              <a:schemeClr val="tx1"/>
            </a:solidFill>
          </a:ln>
        </p:spPr>
        <p:txBody>
          <a:bodyPr wrap="square" rtlCol="0">
            <a:spAutoFit/>
          </a:bodyPr>
          <a:lstStyle/>
          <a:p>
            <a:r>
              <a:rPr lang="en-US" sz="2800" b="1">
                <a:solidFill>
                  <a:srgbClr val="009A44"/>
                </a:solidFill>
                <a:latin typeface="Aptos" panose="020B0004020202020204" pitchFamily="34" charset="0"/>
              </a:rPr>
              <a:t>1. Demographic trends for employees and students (see below right)</a:t>
            </a:r>
          </a:p>
          <a:p>
            <a:r>
              <a:rPr lang="en-US" sz="2800">
                <a:latin typeface="Aptos" panose="020B0004020202020204" pitchFamily="34" charset="0"/>
              </a:rPr>
              <a:t>2. Trends in staff and faculty year-to-year retention rates and changes in job titles</a:t>
            </a:r>
          </a:p>
          <a:p>
            <a:r>
              <a:rPr lang="en-US" sz="2800">
                <a:latin typeface="Aptos" panose="020B0004020202020204" pitchFamily="34" charset="0"/>
              </a:rPr>
              <a:t>3. Trends in non-traditional student headcount</a:t>
            </a:r>
          </a:p>
        </p:txBody>
      </p:sp>
      <p:sp>
        <p:nvSpPr>
          <p:cNvPr id="42" name="TextBox 41">
            <a:extLst>
              <a:ext uri="{FF2B5EF4-FFF2-40B4-BE49-F238E27FC236}">
                <a16:creationId xmlns:a16="http://schemas.microsoft.com/office/drawing/2014/main" id="{4DB63A10-D010-9E15-2C1B-4594350A8E95}"/>
              </a:ext>
            </a:extLst>
          </p:cNvPr>
          <p:cNvSpPr txBox="1"/>
          <p:nvPr/>
        </p:nvSpPr>
        <p:spPr>
          <a:xfrm>
            <a:off x="32570057" y="22675088"/>
            <a:ext cx="11321142" cy="646331"/>
          </a:xfrm>
          <a:prstGeom prst="rect">
            <a:avLst/>
          </a:prstGeom>
          <a:noFill/>
        </p:spPr>
        <p:txBody>
          <a:bodyPr wrap="square" rtlCol="0">
            <a:spAutoFit/>
          </a:bodyPr>
          <a:lstStyle/>
          <a:p>
            <a:pPr algn="ctr"/>
            <a:r>
              <a:rPr lang="en-US" sz="3600" b="1">
                <a:latin typeface="Aptos" panose="020B0004020202020204" pitchFamily="34" charset="0"/>
              </a:rPr>
              <a:t>Strengthen services and cultivate programs</a:t>
            </a:r>
          </a:p>
        </p:txBody>
      </p:sp>
      <p:sp>
        <p:nvSpPr>
          <p:cNvPr id="43" name="TextBox 42">
            <a:extLst>
              <a:ext uri="{FF2B5EF4-FFF2-40B4-BE49-F238E27FC236}">
                <a16:creationId xmlns:a16="http://schemas.microsoft.com/office/drawing/2014/main" id="{736EC2B6-C586-D761-D0EC-E3574B4AFBEA}"/>
              </a:ext>
            </a:extLst>
          </p:cNvPr>
          <p:cNvSpPr txBox="1"/>
          <p:nvPr/>
        </p:nvSpPr>
        <p:spPr>
          <a:xfrm>
            <a:off x="22779536" y="22663884"/>
            <a:ext cx="10473337" cy="1200329"/>
          </a:xfrm>
          <a:prstGeom prst="rect">
            <a:avLst/>
          </a:prstGeom>
          <a:noFill/>
        </p:spPr>
        <p:txBody>
          <a:bodyPr wrap="square" rtlCol="0">
            <a:spAutoFit/>
          </a:bodyPr>
          <a:lstStyle/>
          <a:p>
            <a:pPr algn="ctr"/>
            <a:r>
              <a:rPr lang="en-US" sz="3600" b="1">
                <a:latin typeface="Aptos" panose="020B0004020202020204" pitchFamily="34" charset="0"/>
                <a:ea typeface="Calibri" panose="020F0502020204030204" pitchFamily="34" charset="0"/>
                <a:cs typeface="Times New Roman" panose="02020603050405020304" pitchFamily="18" charset="0"/>
              </a:rPr>
              <a:t>Address health, educational, safety, cultural, economic, and workforce needs</a:t>
            </a:r>
            <a:endParaRPr lang="en-US" sz="3600" b="1">
              <a:latin typeface="Aptos" panose="020B0004020202020204" pitchFamily="34" charset="0"/>
            </a:endParaRPr>
          </a:p>
        </p:txBody>
      </p:sp>
      <p:graphicFrame>
        <p:nvGraphicFramePr>
          <p:cNvPr id="44" name="Chart 43" descr="A pie chart showing investment levels by core value.">
            <a:extLst>
              <a:ext uri="{FF2B5EF4-FFF2-40B4-BE49-F238E27FC236}">
                <a16:creationId xmlns:a16="http://schemas.microsoft.com/office/drawing/2014/main" id="{73E403AA-F897-47BC-0D82-A59FD2EF0DD7}"/>
              </a:ext>
            </a:extLst>
          </p:cNvPr>
          <p:cNvGraphicFramePr>
            <a:graphicFrameLocks/>
          </p:cNvGraphicFramePr>
          <p:nvPr>
            <p:extLst>
              <p:ext uri="{D42A27DB-BD31-4B8C-83A1-F6EECF244321}">
                <p14:modId xmlns:p14="http://schemas.microsoft.com/office/powerpoint/2010/main" val="3663447595"/>
              </p:ext>
            </p:extLst>
          </p:nvPr>
        </p:nvGraphicFramePr>
        <p:xfrm>
          <a:off x="1204284" y="10065912"/>
          <a:ext cx="7705725" cy="599916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DE9AF4EB-E195-FB85-8B5B-EE07187A7E0D}"/>
              </a:ext>
            </a:extLst>
          </p:cNvPr>
          <p:cNvSpPr txBox="1"/>
          <p:nvPr/>
        </p:nvSpPr>
        <p:spPr>
          <a:xfrm>
            <a:off x="39817460" y="10154650"/>
            <a:ext cx="3564509" cy="4076164"/>
          </a:xfrm>
          <a:prstGeom prst="rect">
            <a:avLst/>
          </a:prstGeom>
          <a:noFill/>
          <a:ln>
            <a:solidFill>
              <a:schemeClr val="tx1"/>
            </a:solidFill>
          </a:ln>
        </p:spPr>
        <p:txBody>
          <a:bodyPr wrap="square" rtlCol="0">
            <a:spAutoFit/>
          </a:bodyPr>
          <a:lstStyle/>
          <a:p>
            <a:r>
              <a:rPr lang="en-US" sz="2800" b="1">
                <a:solidFill>
                  <a:srgbClr val="009A44"/>
                </a:solidFill>
                <a:latin typeface="Aptos" panose="020B0004020202020204" pitchFamily="34" charset="0"/>
              </a:rPr>
              <a:t>1. Trends in non-traditional student headcount (see below left)</a:t>
            </a:r>
          </a:p>
          <a:p>
            <a:r>
              <a:rPr lang="en-US" sz="2800">
                <a:latin typeface="Aptos" panose="020B0004020202020204" pitchFamily="34" charset="0"/>
              </a:rPr>
              <a:t>2. Trends in UND’s local and regional economic impact</a:t>
            </a:r>
          </a:p>
          <a:p>
            <a:r>
              <a:rPr lang="en-US" sz="2800">
                <a:latin typeface="Aptos" panose="020B0004020202020204" pitchFamily="34" charset="0"/>
              </a:rPr>
              <a:t>3. Trends in number of external partners</a:t>
            </a:r>
          </a:p>
        </p:txBody>
      </p:sp>
      <p:pic>
        <p:nvPicPr>
          <p:cNvPr id="20" name="Picture 19" descr="A bar chart showing trends in enrollments by demographic category.">
            <a:extLst>
              <a:ext uri="{FF2B5EF4-FFF2-40B4-BE49-F238E27FC236}">
                <a16:creationId xmlns:a16="http://schemas.microsoft.com/office/drawing/2014/main" id="{AEEA327E-EECB-93DE-3AF6-2D8EFB2C2BAC}"/>
              </a:ext>
            </a:extLst>
          </p:cNvPr>
          <p:cNvPicPr>
            <a:picLocks noChangeAspect="1"/>
          </p:cNvPicPr>
          <p:nvPr/>
        </p:nvPicPr>
        <p:blipFill>
          <a:blip r:embed="rId4"/>
          <a:srcRect l="65037" t="28159" r="13233" b="16449"/>
          <a:stretch>
            <a:fillRect/>
          </a:stretch>
        </p:blipFill>
        <p:spPr>
          <a:xfrm>
            <a:off x="33212943" y="24204770"/>
            <a:ext cx="10416002" cy="8318327"/>
          </a:xfrm>
          <a:prstGeom prst="rect">
            <a:avLst/>
          </a:prstGeom>
        </p:spPr>
      </p:pic>
      <p:pic>
        <p:nvPicPr>
          <p:cNvPr id="2" name="Picture 1" descr="A bar chart showing level of activity by strategic priority.">
            <a:extLst>
              <a:ext uri="{FF2B5EF4-FFF2-40B4-BE49-F238E27FC236}">
                <a16:creationId xmlns:a16="http://schemas.microsoft.com/office/drawing/2014/main" id="{44F6D4C2-2336-99DA-269F-AA4CEC0A1258}"/>
              </a:ext>
            </a:extLst>
          </p:cNvPr>
          <p:cNvPicPr>
            <a:picLocks noChangeAspect="1"/>
          </p:cNvPicPr>
          <p:nvPr/>
        </p:nvPicPr>
        <p:blipFill>
          <a:blip r:embed="rId5"/>
          <a:stretch>
            <a:fillRect/>
          </a:stretch>
        </p:blipFill>
        <p:spPr>
          <a:xfrm>
            <a:off x="811032" y="24590572"/>
            <a:ext cx="13453610" cy="8211370"/>
          </a:xfrm>
          <a:prstGeom prst="rect">
            <a:avLst/>
          </a:prstGeom>
        </p:spPr>
      </p:pic>
      <p:sp>
        <p:nvSpPr>
          <p:cNvPr id="4" name="TextBox 3">
            <a:extLst>
              <a:ext uri="{FF2B5EF4-FFF2-40B4-BE49-F238E27FC236}">
                <a16:creationId xmlns:a16="http://schemas.microsoft.com/office/drawing/2014/main" id="{82624EB3-2946-EC95-B496-25A53369EACF}"/>
              </a:ext>
            </a:extLst>
          </p:cNvPr>
          <p:cNvSpPr txBox="1"/>
          <p:nvPr/>
        </p:nvSpPr>
        <p:spPr>
          <a:xfrm>
            <a:off x="13083559" y="25176400"/>
            <a:ext cx="7915946" cy="5262979"/>
          </a:xfrm>
          <a:prstGeom prst="rect">
            <a:avLst/>
          </a:prstGeom>
          <a:solidFill>
            <a:schemeClr val="bg1"/>
          </a:solidFill>
        </p:spPr>
        <p:txBody>
          <a:bodyPr wrap="square" rtlCol="0">
            <a:spAutoFit/>
          </a:bodyPr>
          <a:lstStyle/>
          <a:p>
            <a:r>
              <a:rPr lang="en-US" sz="4800">
                <a:latin typeface="Aptos" panose="020B0004020202020204" pitchFamily="34" charset="0"/>
              </a:rPr>
              <a:t>Although this only represents a sample of all </a:t>
            </a:r>
            <a:r>
              <a:rPr lang="en-US" sz="4800" i="1">
                <a:latin typeface="Aptos" panose="020B0004020202020204" pitchFamily="34" charset="0"/>
              </a:rPr>
              <a:t>Service</a:t>
            </a:r>
            <a:r>
              <a:rPr lang="en-US" sz="4800">
                <a:latin typeface="Aptos" panose="020B0004020202020204" pitchFamily="34" charset="0"/>
              </a:rPr>
              <a:t>-aligned activity, it gives a sense of which priority areas are receiving more/less attention…thereby informing plans for future efforts.</a:t>
            </a:r>
          </a:p>
        </p:txBody>
      </p:sp>
      <p:pic>
        <p:nvPicPr>
          <p:cNvPr id="5" name="Picture 4" descr="A bar chart showing level of achievement by strategic priority.">
            <a:extLst>
              <a:ext uri="{FF2B5EF4-FFF2-40B4-BE49-F238E27FC236}">
                <a16:creationId xmlns:a16="http://schemas.microsoft.com/office/drawing/2014/main" id="{3DACB311-BE95-D1FB-0B6F-31FBAEAD14DB}"/>
              </a:ext>
            </a:extLst>
          </p:cNvPr>
          <p:cNvPicPr>
            <a:picLocks noChangeAspect="1"/>
          </p:cNvPicPr>
          <p:nvPr/>
        </p:nvPicPr>
        <p:blipFill>
          <a:blip r:embed="rId6"/>
          <a:stretch>
            <a:fillRect/>
          </a:stretch>
        </p:blipFill>
        <p:spPr>
          <a:xfrm>
            <a:off x="22470386" y="10139939"/>
            <a:ext cx="16411492" cy="10396252"/>
          </a:xfrm>
          <a:prstGeom prst="rect">
            <a:avLst/>
          </a:prstGeom>
        </p:spPr>
      </p:pic>
      <p:pic>
        <p:nvPicPr>
          <p:cNvPr id="9" name="Picture 8" descr="A bar chart showing trends in enrollments by student demographic category.">
            <a:extLst>
              <a:ext uri="{FF2B5EF4-FFF2-40B4-BE49-F238E27FC236}">
                <a16:creationId xmlns:a16="http://schemas.microsoft.com/office/drawing/2014/main" id="{23A95FC4-97F6-E50D-5DF0-93B788D41996}"/>
              </a:ext>
            </a:extLst>
          </p:cNvPr>
          <p:cNvPicPr>
            <a:picLocks noChangeAspect="1"/>
          </p:cNvPicPr>
          <p:nvPr/>
        </p:nvPicPr>
        <p:blipFill>
          <a:blip r:embed="rId7"/>
          <a:stretch>
            <a:fillRect/>
          </a:stretch>
        </p:blipFill>
        <p:spPr>
          <a:xfrm>
            <a:off x="21995656" y="26668674"/>
            <a:ext cx="7676265" cy="6249725"/>
          </a:xfrm>
          <a:prstGeom prst="rect">
            <a:avLst/>
          </a:prstGeom>
        </p:spPr>
      </p:pic>
      <p:pic>
        <p:nvPicPr>
          <p:cNvPr id="11" name="Picture 10" descr="A bar chart showing trends in enrollments by student demographic category.">
            <a:extLst>
              <a:ext uri="{FF2B5EF4-FFF2-40B4-BE49-F238E27FC236}">
                <a16:creationId xmlns:a16="http://schemas.microsoft.com/office/drawing/2014/main" id="{2116A48F-D079-633B-F5D2-00A36CE3365B}"/>
              </a:ext>
            </a:extLst>
          </p:cNvPr>
          <p:cNvPicPr>
            <a:picLocks noChangeAspect="1"/>
          </p:cNvPicPr>
          <p:nvPr/>
        </p:nvPicPr>
        <p:blipFill>
          <a:blip r:embed="rId8"/>
          <a:stretch>
            <a:fillRect/>
          </a:stretch>
        </p:blipFill>
        <p:spPr>
          <a:xfrm>
            <a:off x="26671857" y="24582731"/>
            <a:ext cx="6841209" cy="5420389"/>
          </a:xfrm>
          <a:prstGeom prst="rect">
            <a:avLst/>
          </a:prstGeom>
        </p:spPr>
      </p:pic>
      <p:pic>
        <p:nvPicPr>
          <p:cNvPr id="15" name="Picture 14" descr="A bar chart showing trends in enrollment by demographic category.">
            <a:extLst>
              <a:ext uri="{FF2B5EF4-FFF2-40B4-BE49-F238E27FC236}">
                <a16:creationId xmlns:a16="http://schemas.microsoft.com/office/drawing/2014/main" id="{56540304-14C0-7D4C-5873-4E343496998E}"/>
              </a:ext>
            </a:extLst>
          </p:cNvPr>
          <p:cNvPicPr>
            <a:picLocks noChangeAspect="1"/>
          </p:cNvPicPr>
          <p:nvPr/>
        </p:nvPicPr>
        <p:blipFill>
          <a:blip r:embed="rId9"/>
          <a:stretch>
            <a:fillRect/>
          </a:stretch>
        </p:blipFill>
        <p:spPr>
          <a:xfrm>
            <a:off x="33558224" y="24426407"/>
            <a:ext cx="10170229" cy="8396577"/>
          </a:xfrm>
          <a:prstGeom prst="rect">
            <a:avLst/>
          </a:prstGeom>
        </p:spPr>
      </p:pic>
      <p:sp>
        <p:nvSpPr>
          <p:cNvPr id="18" name="Rectangle 17">
            <a:extLst>
              <a:ext uri="{FF2B5EF4-FFF2-40B4-BE49-F238E27FC236}">
                <a16:creationId xmlns:a16="http://schemas.microsoft.com/office/drawing/2014/main" id="{6F9A09C2-4983-B1B0-5067-E4F91F9413DC}"/>
              </a:ext>
              <a:ext uri="{C183D7F6-B498-43B3-948B-1728B52AA6E4}">
                <adec:decorative xmlns:adec="http://schemas.microsoft.com/office/drawing/2017/decorative" val="1"/>
              </a:ext>
            </a:extLst>
          </p:cNvPr>
          <p:cNvSpPr/>
          <p:nvPr/>
        </p:nvSpPr>
        <p:spPr>
          <a:xfrm>
            <a:off x="721536" y="24491398"/>
            <a:ext cx="95297" cy="83180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147FFBD-DAD5-D5B5-BE6C-BF885D694BB6}"/>
              </a:ext>
              <a:ext uri="{C183D7F6-B498-43B3-948B-1728B52AA6E4}">
                <adec:decorative xmlns:adec="http://schemas.microsoft.com/office/drawing/2017/decorative" val="1"/>
              </a:ext>
            </a:extLst>
          </p:cNvPr>
          <p:cNvSpPr/>
          <p:nvPr/>
        </p:nvSpPr>
        <p:spPr>
          <a:xfrm>
            <a:off x="14192957" y="30386215"/>
            <a:ext cx="517328" cy="24505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6E15F79-4F82-4DA2-5240-4A2BB4C3473A}"/>
              </a:ext>
              <a:ext uri="{C183D7F6-B498-43B3-948B-1728B52AA6E4}">
                <adec:decorative xmlns:adec="http://schemas.microsoft.com/office/drawing/2017/decorative" val="1"/>
              </a:ext>
            </a:extLst>
          </p:cNvPr>
          <p:cNvSpPr/>
          <p:nvPr/>
        </p:nvSpPr>
        <p:spPr>
          <a:xfrm>
            <a:off x="14131223" y="24505012"/>
            <a:ext cx="367575" cy="8304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818F74-B16B-B37A-7383-412C11607808}"/>
              </a:ext>
              <a:ext uri="{C183D7F6-B498-43B3-948B-1728B52AA6E4}">
                <adec:decorative xmlns:adec="http://schemas.microsoft.com/office/drawing/2017/decorative" val="1"/>
              </a:ext>
            </a:extLst>
          </p:cNvPr>
          <p:cNvSpPr/>
          <p:nvPr/>
        </p:nvSpPr>
        <p:spPr>
          <a:xfrm>
            <a:off x="22394858" y="20475299"/>
            <a:ext cx="16840389" cy="4492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B5F7E0B-038A-8D7A-45C8-F464377725B4}"/>
              </a:ext>
              <a:ext uri="{C183D7F6-B498-43B3-948B-1728B52AA6E4}">
                <adec:decorative xmlns:adec="http://schemas.microsoft.com/office/drawing/2017/decorative" val="1"/>
              </a:ext>
            </a:extLst>
          </p:cNvPr>
          <p:cNvSpPr/>
          <p:nvPr/>
        </p:nvSpPr>
        <p:spPr>
          <a:xfrm>
            <a:off x="38826831" y="10074282"/>
            <a:ext cx="136138" cy="104282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ctor: Elbow 21">
            <a:extLst>
              <a:ext uri="{FF2B5EF4-FFF2-40B4-BE49-F238E27FC236}">
                <a16:creationId xmlns:a16="http://schemas.microsoft.com/office/drawing/2014/main" id="{8FE6A52B-BDFE-8F42-03F2-001BDD6BBD28}"/>
              </a:ext>
              <a:ext uri="{C183D7F6-B498-43B3-948B-1728B52AA6E4}">
                <adec:decorative xmlns:adec="http://schemas.microsoft.com/office/drawing/2017/decorative" val="1"/>
              </a:ext>
            </a:extLst>
          </p:cNvPr>
          <p:cNvCxnSpPr>
            <a:cxnSpLocks/>
          </p:cNvCxnSpPr>
          <p:nvPr/>
        </p:nvCxnSpPr>
        <p:spPr>
          <a:xfrm>
            <a:off x="37185600" y="17158620"/>
            <a:ext cx="2547404" cy="1"/>
          </a:xfrm>
          <a:prstGeom prst="bentConnector3">
            <a:avLst>
              <a:gd name="adj1" fmla="val 50000"/>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898F531-B35B-F2B1-0D4A-89B39B3465BD}"/>
              </a:ext>
              <a:ext uri="{C183D7F6-B498-43B3-948B-1728B52AA6E4}">
                <adec:decorative xmlns:adec="http://schemas.microsoft.com/office/drawing/2017/decorative" val="1"/>
              </a:ext>
            </a:extLst>
          </p:cNvPr>
          <p:cNvCxnSpPr>
            <a:cxnSpLocks/>
          </p:cNvCxnSpPr>
          <p:nvPr/>
        </p:nvCxnSpPr>
        <p:spPr>
          <a:xfrm>
            <a:off x="38796686" y="11128611"/>
            <a:ext cx="93631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B1B828E-6E63-3866-7D56-923EC9929352}"/>
              </a:ext>
              <a:ext uri="{C183D7F6-B498-43B3-948B-1728B52AA6E4}">
                <adec:decorative xmlns:adec="http://schemas.microsoft.com/office/drawing/2017/decorative" val="1"/>
              </a:ext>
            </a:extLst>
          </p:cNvPr>
          <p:cNvSpPr/>
          <p:nvPr/>
        </p:nvSpPr>
        <p:spPr>
          <a:xfrm>
            <a:off x="29651065" y="29977798"/>
            <a:ext cx="149752" cy="2899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734D17C-EE0E-0DFA-5A67-376D1340CE15}"/>
              </a:ext>
              <a:ext uri="{C183D7F6-B498-43B3-948B-1728B52AA6E4}">
                <adec:decorative xmlns:adec="http://schemas.microsoft.com/office/drawing/2017/decorative" val="1"/>
              </a:ext>
            </a:extLst>
          </p:cNvPr>
          <p:cNvSpPr/>
          <p:nvPr/>
        </p:nvSpPr>
        <p:spPr>
          <a:xfrm>
            <a:off x="33462955" y="24532240"/>
            <a:ext cx="68069" cy="56633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A4A896E-9944-40B0-6216-FEE45B50248D}"/>
              </a:ext>
              <a:ext uri="{C183D7F6-B498-43B3-948B-1728B52AA6E4}">
                <adec:decorative xmlns:adec="http://schemas.microsoft.com/office/drawing/2017/decorative" val="1"/>
              </a:ext>
            </a:extLst>
          </p:cNvPr>
          <p:cNvSpPr/>
          <p:nvPr/>
        </p:nvSpPr>
        <p:spPr>
          <a:xfrm>
            <a:off x="33435728" y="32755444"/>
            <a:ext cx="10360174" cy="952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5F56430-E3FF-3CFC-250C-19B495FAAE37}"/>
              </a:ext>
              <a:ext uri="{C183D7F6-B498-43B3-948B-1728B52AA6E4}">
                <adec:decorative xmlns:adec="http://schemas.microsoft.com/office/drawing/2017/decorative" val="1"/>
              </a:ext>
            </a:extLst>
          </p:cNvPr>
          <p:cNvSpPr/>
          <p:nvPr/>
        </p:nvSpPr>
        <p:spPr>
          <a:xfrm>
            <a:off x="43659763" y="24341645"/>
            <a:ext cx="108911" cy="85359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C9D1408-7E4C-6030-9CE4-63DB74B03224}"/>
              </a:ext>
              <a:ext uri="{C183D7F6-B498-43B3-948B-1728B52AA6E4}">
                <adec:decorative xmlns:adec="http://schemas.microsoft.com/office/drawing/2017/decorative" val="1"/>
              </a:ext>
            </a:extLst>
          </p:cNvPr>
          <p:cNvSpPr/>
          <p:nvPr/>
        </p:nvSpPr>
        <p:spPr>
          <a:xfrm>
            <a:off x="33639936" y="24137437"/>
            <a:ext cx="5649766" cy="272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A9DB3AD-0369-EFCB-E83C-FD8175BCB4D8}"/>
              </a:ext>
              <a:ext uri="{C183D7F6-B498-43B3-948B-1728B52AA6E4}">
                <adec:decorative xmlns:adec="http://schemas.microsoft.com/office/drawing/2017/decorative" val="1"/>
              </a:ext>
            </a:extLst>
          </p:cNvPr>
          <p:cNvSpPr/>
          <p:nvPr/>
        </p:nvSpPr>
        <p:spPr>
          <a:xfrm>
            <a:off x="26620967" y="29912807"/>
            <a:ext cx="6917634" cy="333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817F9B3-8BAD-95D2-0559-2A8406F9580D}"/>
              </a:ext>
              <a:ext uri="{C183D7F6-B498-43B3-948B-1728B52AA6E4}">
                <adec:decorative xmlns:adec="http://schemas.microsoft.com/office/drawing/2017/decorative" val="1"/>
              </a:ext>
            </a:extLst>
          </p:cNvPr>
          <p:cNvSpPr/>
          <p:nvPr/>
        </p:nvSpPr>
        <p:spPr>
          <a:xfrm>
            <a:off x="29626559" y="30151346"/>
            <a:ext cx="190831" cy="2671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8B43EFD-B3A6-B525-756A-58EB0CA93776}"/>
              </a:ext>
              <a:ext uri="{C183D7F6-B498-43B3-948B-1728B52AA6E4}">
                <adec:decorative xmlns:adec="http://schemas.microsoft.com/office/drawing/2017/decorative" val="1"/>
              </a:ext>
            </a:extLst>
          </p:cNvPr>
          <p:cNvSpPr/>
          <p:nvPr/>
        </p:nvSpPr>
        <p:spPr>
          <a:xfrm>
            <a:off x="620201" y="32679860"/>
            <a:ext cx="15075673" cy="954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940684"/>
      </p:ext>
    </p:extLst>
  </p:cSld>
  <p:clrMapOvr>
    <a:masterClrMapping/>
  </p:clrMapOvr>
</p:sld>
</file>

<file path=ppt/theme/theme1.xml><?xml version="1.0" encoding="utf-8"?>
<a:theme xmlns:a="http://schemas.openxmlformats.org/drawingml/2006/main" name="Title Slides">
  <a:themeElements>
    <a:clrScheme name="UND Brand Theme">
      <a:dk1>
        <a:srgbClr val="000000"/>
      </a:dk1>
      <a:lt1>
        <a:srgbClr val="FFFFFF"/>
      </a:lt1>
      <a:dk2>
        <a:srgbClr val="00AC43"/>
      </a:dk2>
      <a:lt2>
        <a:srgbClr val="B6B6B6"/>
      </a:lt2>
      <a:accent1>
        <a:srgbClr val="00AC43"/>
      </a:accent1>
      <a:accent2>
        <a:srgbClr val="008545"/>
      </a:accent2>
      <a:accent3>
        <a:srgbClr val="FEFFFF"/>
      </a:accent3>
      <a:accent4>
        <a:srgbClr val="B6B6B6"/>
      </a:accent4>
      <a:accent5>
        <a:srgbClr val="808586"/>
      </a:accent5>
      <a:accent6>
        <a:srgbClr val="000000"/>
      </a:accent6>
      <a:hlink>
        <a:srgbClr val="000000"/>
      </a:hlink>
      <a:folHlink>
        <a:srgbClr val="00AC4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9F3A128B-9B31-2E4F-8B21-0F9C4356106F}"/>
    </a:ext>
  </a:extLst>
</a:theme>
</file>

<file path=ppt/theme/theme2.xml><?xml version="1.0" encoding="utf-8"?>
<a:theme xmlns:a="http://schemas.openxmlformats.org/drawingml/2006/main" name="Section 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4F6A0BA9-C15D-5246-A9DB-023E19DF5BA2}"/>
    </a:ext>
  </a:extLst>
</a:theme>
</file>

<file path=ppt/theme/theme3.xml><?xml version="1.0" encoding="utf-8"?>
<a:theme xmlns:a="http://schemas.openxmlformats.org/drawingml/2006/main" name="UNDLeads 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03871C85-068B-8746-B56D-E4D66F684AFF}"/>
    </a:ext>
  </a:extLst>
</a:theme>
</file>

<file path=ppt/theme/theme4.xml><?xml version="1.0" encoding="utf-8"?>
<a:theme xmlns:a="http://schemas.openxmlformats.org/drawingml/2006/main" name="Photo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2A80E1C7-3099-FF4A-ABBF-17D97E367DDC}"/>
    </a:ext>
  </a:extLst>
</a:theme>
</file>

<file path=ppt/theme/theme5.xml><?xml version="1.0" encoding="utf-8"?>
<a:theme xmlns:a="http://schemas.openxmlformats.org/drawingml/2006/main" name="Graph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3EF32424-42B0-7D41-80AD-081F87706CEB}"/>
    </a:ext>
  </a:extLst>
</a:theme>
</file>

<file path=ppt/theme/theme6.xml><?xml version="1.0" encoding="utf-8"?>
<a:theme xmlns:a="http://schemas.openxmlformats.org/drawingml/2006/main" name="Tab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932ADD9B-D648-F640-B2D6-2FE7CD1C8A47}"/>
    </a:ext>
  </a:extLst>
</a:theme>
</file>

<file path=ppt/theme/theme7.xml><?xml version="1.0" encoding="utf-8"?>
<a:theme xmlns:a="http://schemas.openxmlformats.org/drawingml/2006/main" name="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F47373C8-8F98-2441-93E1-FA1903E0EC2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860263e-c751-4c90-9404-ec50e63553e2" xsi:nil="true"/>
    <lcf76f155ced4ddcb4097134ff3c332f xmlns="19cf9a46-c423-4c5a-9247-aa873dad848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68879AADBF38A428AC7666F5C418085" ma:contentTypeVersion="15" ma:contentTypeDescription="Create a new document." ma:contentTypeScope="" ma:versionID="773545fd4f87e59042f9b4869df32930">
  <xsd:schema xmlns:xsd="http://www.w3.org/2001/XMLSchema" xmlns:xs="http://www.w3.org/2001/XMLSchema" xmlns:p="http://schemas.microsoft.com/office/2006/metadata/properties" xmlns:ns2="19cf9a46-c423-4c5a-9247-aa873dad848e" xmlns:ns3="4860263e-c751-4c90-9404-ec50e63553e2" targetNamespace="http://schemas.microsoft.com/office/2006/metadata/properties" ma:root="true" ma:fieldsID="1d9b8302f2032f4d8ae89969d78850d0" ns2:_="" ns3:_="">
    <xsd:import namespace="19cf9a46-c423-4c5a-9247-aa873dad848e"/>
    <xsd:import namespace="4860263e-c751-4c90-9404-ec50e63553e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LengthInSeconds"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cf9a46-c423-4c5a-9247-aa873dad84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286ec34-a2ae-4ac6-b6b4-0b3167cce8d0"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60263e-c751-4c90-9404-ec50e63553e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40d6a7b-cd79-4ca5-8ff0-2b5b0ea5540c}" ma:internalName="TaxCatchAll" ma:showField="CatchAllData" ma:web="4860263e-c751-4c90-9404-ec50e63553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2D8ADA-F7F0-4139-B9A2-74B080EC99EB}">
  <ds:schemaRefs>
    <ds:schemaRef ds:uri="19cf9a46-c423-4c5a-9247-aa873dad848e"/>
    <ds:schemaRef ds:uri="4860263e-c751-4c90-9404-ec50e63553e2"/>
    <ds:schemaRef ds:uri="7108a25f-0732-4d51-82e7-dfc57b6faacf"/>
    <ds:schemaRef ds:uri="75de8b18-0d20-4bbd-afca-90ddc8012e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D3D09AC-C33B-4E61-8398-F8F069C62828}">
  <ds:schemaRefs>
    <ds:schemaRef ds:uri="19cf9a46-c423-4c5a-9247-aa873dad848e"/>
    <ds:schemaRef ds:uri="4860263e-c751-4c90-9404-ec50e63553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682C40D-B172-4FBB-96C6-542488CA6DE6}">
  <ds:schemaRefs>
    <ds:schemaRef ds:uri="http://schemas.microsoft.com/sharepoint/v3/contenttype/forms"/>
  </ds:schemaRefs>
</ds:datastoreItem>
</file>

<file path=docMetadata/LabelInfo.xml><?xml version="1.0" encoding="utf-8"?>
<clbl:labelList xmlns:clbl="http://schemas.microsoft.com/office/2020/mipLabelMetadata">
  <clbl:label id="{ec37a091-b9a6-47e5-98d0-903d4a419203}" enabled="0" method="" siteId="{ec37a091-b9a6-47e5-98d0-903d4a419203}" removed="1"/>
</clbl:labelList>
</file>

<file path=docProps/app.xml><?xml version="1.0" encoding="utf-8"?>
<Properties xmlns="http://schemas.openxmlformats.org/officeDocument/2006/extended-properties" xmlns:vt="http://schemas.openxmlformats.org/officeDocument/2006/docPropsVTypes">
  <Template>Title Slides</Template>
  <TotalTime>27</TotalTime>
  <Words>1934</Words>
  <Application>Microsoft Office PowerPoint</Application>
  <PresentationFormat>Custom</PresentationFormat>
  <Paragraphs>419</Paragraphs>
  <Slides>7</Slides>
  <Notes>7</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7</vt:i4>
      </vt:variant>
    </vt:vector>
  </HeadingPairs>
  <TitlesOfParts>
    <vt:vector size="20" baseType="lpstr">
      <vt:lpstr>Aptos</vt:lpstr>
      <vt:lpstr>Arial</vt:lpstr>
      <vt:lpstr>Arial,Sans-Serif</vt:lpstr>
      <vt:lpstr>Calibri</vt:lpstr>
      <vt:lpstr>Courier New</vt:lpstr>
      <vt:lpstr>Georgia</vt:lpstr>
      <vt:lpstr>Title Slides</vt:lpstr>
      <vt:lpstr>Section Divider Slides</vt:lpstr>
      <vt:lpstr>UNDLeads Content Slides</vt:lpstr>
      <vt:lpstr>Photo Slides</vt:lpstr>
      <vt:lpstr>Graph Slides</vt:lpstr>
      <vt:lpstr>Table Slides</vt:lpstr>
      <vt:lpstr>Closing Slides</vt:lpstr>
      <vt:lpstr>UND LEADS in Action: Turning Data into Direction</vt:lpstr>
      <vt:lpstr>UND LEADS Implementation Team:  Shared Governance in Action</vt:lpstr>
      <vt:lpstr>LEARNING: A Sense of Wonder</vt:lpstr>
      <vt:lpstr>EQUITY: Opportunities for Success</vt:lpstr>
      <vt:lpstr>AFFINITY: A Sense of Belonging</vt:lpstr>
      <vt:lpstr>DISCOVERY: A Love of Inquiry &amp; Creativity</vt:lpstr>
      <vt:lpstr>SERVICE: A Commitment to People and Communities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TITLE</dc:title>
  <dc:creator>Prazak, Rachel</dc:creator>
  <cp:lastModifiedBy>Zerr, Ryan</cp:lastModifiedBy>
  <cp:revision>287</cp:revision>
  <cp:lastPrinted>2026-01-23T22:28:35Z</cp:lastPrinted>
  <dcterms:created xsi:type="dcterms:W3CDTF">2023-09-27T18:44:56Z</dcterms:created>
  <dcterms:modified xsi:type="dcterms:W3CDTF">2026-02-28T23:49:46Z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0x010100A68879AADBF38A428AC7666F5C418085</vt:lpwstr>
  </property>
  <property fmtid="{D5CDD505-2E9C-101B-9397-08002B2CF9AE}" pid="3" name="MediaServiceImageTags">
    <vt:lpwstr/>
  </property>
</Properties>
</file>