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sldIdLst>
    <p:sldId id="256" r:id="rId2"/>
    <p:sldId id="259" r:id="rId3"/>
    <p:sldId id="264" r:id="rId4"/>
    <p:sldId id="257" r:id="rId5"/>
    <p:sldId id="258" r:id="rId6"/>
    <p:sldId id="260" r:id="rId7"/>
    <p:sldId id="265" r:id="rId8"/>
    <p:sldId id="261" r:id="rId9"/>
    <p:sldId id="262" r:id="rId10"/>
    <p:sldId id="26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DDA627-A508-4463-AE30-6180BF0CAE3E}" v="9" dt="2025-04-22T15:59:04.4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87" autoAdjust="0"/>
    <p:restoredTop sz="94660"/>
  </p:normalViewPr>
  <p:slideViewPr>
    <p:cSldViewPr snapToGrid="0">
      <p:cViewPr varScale="1">
        <p:scale>
          <a:sx n="102" d="100"/>
          <a:sy n="102" d="100"/>
        </p:scale>
        <p:origin x="69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EC743F4-8769-40B4-85DF-6CB8DE9F66AA}" type="datetimeFigureOut">
              <a:rPr lang="en-US" smtClean="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2BD96E-3838-45D2-9031-D3AF67C920A5}" type="slidenum">
              <a:rPr lang="en-US" smtClean="0"/>
              <a:t>‹#›</a:t>
            </a:fld>
            <a:endParaRPr lang="en-US"/>
          </a:p>
        </p:txBody>
      </p:sp>
    </p:spTree>
    <p:extLst>
      <p:ext uri="{BB962C8B-B14F-4D97-AF65-F5344CB8AC3E}">
        <p14:creationId xmlns:p14="http://schemas.microsoft.com/office/powerpoint/2010/main" val="497725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C743F4-8769-40B4-85DF-6CB8DE9F66AA}" type="datetimeFigureOut">
              <a:rPr lang="en-US" smtClean="0"/>
              <a:pPr/>
              <a:t>4/22/2025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2BD96E-3838-45D2-9031-D3AF67C920A5}" type="slidenum">
              <a:rPr lang="en-US" smtClean="0"/>
              <a:pPr/>
              <a:t>‹#›</a:t>
            </a:fld>
            <a:endParaRPr lang="en-US" dirty="0"/>
          </a:p>
        </p:txBody>
      </p:sp>
    </p:spTree>
    <p:extLst>
      <p:ext uri="{BB962C8B-B14F-4D97-AF65-F5344CB8AC3E}">
        <p14:creationId xmlns:p14="http://schemas.microsoft.com/office/powerpoint/2010/main" val="986249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C743F4-8769-40B4-85DF-6CB8DE9F66AA}" type="datetimeFigureOut">
              <a:rPr lang="en-US" smtClean="0"/>
              <a:pPr/>
              <a:t>4/22/2025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2BD96E-3838-45D2-9031-D3AF67C920A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7925447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C743F4-8769-40B4-85DF-6CB8DE9F66AA}" type="datetimeFigureOut">
              <a:rPr lang="en-US" smtClean="0"/>
              <a:pPr/>
              <a:t>4/22/2025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2BD96E-3838-45D2-9031-D3AF67C920A5}" type="slidenum">
              <a:rPr lang="en-US" smtClean="0"/>
              <a:pPr/>
              <a:t>‹#›</a:t>
            </a:fld>
            <a:endParaRPr lang="en-US" dirty="0"/>
          </a:p>
        </p:txBody>
      </p:sp>
    </p:spTree>
    <p:extLst>
      <p:ext uri="{BB962C8B-B14F-4D97-AF65-F5344CB8AC3E}">
        <p14:creationId xmlns:p14="http://schemas.microsoft.com/office/powerpoint/2010/main" val="13591543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C743F4-8769-40B4-85DF-6CB8DE9F66AA}" type="datetimeFigureOut">
              <a:rPr lang="en-US" smtClean="0"/>
              <a:pPr/>
              <a:t>4/22/2025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2BD96E-3838-45D2-9031-D3AF67C920A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83291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C743F4-8769-40B4-85DF-6CB8DE9F66AA}" type="datetimeFigureOut">
              <a:rPr lang="en-US" smtClean="0"/>
              <a:pPr/>
              <a:t>4/22/2025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2BD96E-3838-45D2-9031-D3AF67C920A5}" type="slidenum">
              <a:rPr lang="en-US" smtClean="0"/>
              <a:pPr/>
              <a:t>‹#›</a:t>
            </a:fld>
            <a:endParaRPr lang="en-US" dirty="0"/>
          </a:p>
        </p:txBody>
      </p:sp>
    </p:spTree>
    <p:extLst>
      <p:ext uri="{BB962C8B-B14F-4D97-AF65-F5344CB8AC3E}">
        <p14:creationId xmlns:p14="http://schemas.microsoft.com/office/powerpoint/2010/main" val="19102963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C743F4-8769-40B4-85DF-6CB8DE9F66AA}" type="datetimeFigureOut">
              <a:rPr lang="en-US" smtClean="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2BD96E-3838-45D2-9031-D3AF67C920A5}" type="slidenum">
              <a:rPr lang="en-US" smtClean="0"/>
              <a:t>‹#›</a:t>
            </a:fld>
            <a:endParaRPr lang="en-US"/>
          </a:p>
        </p:txBody>
      </p:sp>
    </p:spTree>
    <p:extLst>
      <p:ext uri="{BB962C8B-B14F-4D97-AF65-F5344CB8AC3E}">
        <p14:creationId xmlns:p14="http://schemas.microsoft.com/office/powerpoint/2010/main" val="22970877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C743F4-8769-40B4-85DF-6CB8DE9F66AA}" type="datetimeFigureOut">
              <a:rPr lang="en-US" smtClean="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2BD96E-3838-45D2-9031-D3AF67C920A5}" type="slidenum">
              <a:rPr lang="en-US" smtClean="0"/>
              <a:t>‹#›</a:t>
            </a:fld>
            <a:endParaRPr lang="en-US"/>
          </a:p>
        </p:txBody>
      </p:sp>
    </p:spTree>
    <p:extLst>
      <p:ext uri="{BB962C8B-B14F-4D97-AF65-F5344CB8AC3E}">
        <p14:creationId xmlns:p14="http://schemas.microsoft.com/office/powerpoint/2010/main" val="1379354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C743F4-8769-40B4-85DF-6CB8DE9F66AA}" type="datetimeFigureOut">
              <a:rPr lang="en-US" smtClean="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2BD96E-3838-45D2-9031-D3AF67C920A5}" type="slidenum">
              <a:rPr lang="en-US" smtClean="0"/>
              <a:t>‹#›</a:t>
            </a:fld>
            <a:endParaRPr lang="en-US"/>
          </a:p>
        </p:txBody>
      </p:sp>
    </p:spTree>
    <p:extLst>
      <p:ext uri="{BB962C8B-B14F-4D97-AF65-F5344CB8AC3E}">
        <p14:creationId xmlns:p14="http://schemas.microsoft.com/office/powerpoint/2010/main" val="688563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C743F4-8769-40B4-85DF-6CB8DE9F66AA}" type="datetimeFigureOut">
              <a:rPr lang="en-US" smtClean="0"/>
              <a:t>4/22/2025</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2BD96E-3838-45D2-9031-D3AF67C920A5}" type="slidenum">
              <a:rPr lang="en-US" smtClean="0"/>
              <a:t>‹#›</a:t>
            </a:fld>
            <a:endParaRPr lang="en-US"/>
          </a:p>
        </p:txBody>
      </p:sp>
    </p:spTree>
    <p:extLst>
      <p:ext uri="{BB962C8B-B14F-4D97-AF65-F5344CB8AC3E}">
        <p14:creationId xmlns:p14="http://schemas.microsoft.com/office/powerpoint/2010/main" val="747823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C743F4-8769-40B4-85DF-6CB8DE9F66AA}" type="datetimeFigureOut">
              <a:rPr lang="en-US" smtClean="0"/>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2BD96E-3838-45D2-9031-D3AF67C920A5}" type="slidenum">
              <a:rPr lang="en-US" smtClean="0"/>
              <a:t>‹#›</a:t>
            </a:fld>
            <a:endParaRPr lang="en-US"/>
          </a:p>
        </p:txBody>
      </p:sp>
    </p:spTree>
    <p:extLst>
      <p:ext uri="{BB962C8B-B14F-4D97-AF65-F5344CB8AC3E}">
        <p14:creationId xmlns:p14="http://schemas.microsoft.com/office/powerpoint/2010/main" val="1331858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EC743F4-8769-40B4-85DF-6CB8DE9F66AA}" type="datetimeFigureOut">
              <a:rPr lang="en-US" smtClean="0"/>
              <a:t>4/22/2025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2BD96E-3838-45D2-9031-D3AF67C920A5}" type="slidenum">
              <a:rPr lang="en-US" smtClean="0"/>
              <a:t>‹#›</a:t>
            </a:fld>
            <a:endParaRPr lang="en-US"/>
          </a:p>
        </p:txBody>
      </p:sp>
    </p:spTree>
    <p:extLst>
      <p:ext uri="{BB962C8B-B14F-4D97-AF65-F5344CB8AC3E}">
        <p14:creationId xmlns:p14="http://schemas.microsoft.com/office/powerpoint/2010/main" val="3421761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EC743F4-8769-40B4-85DF-6CB8DE9F66AA}" type="datetimeFigureOut">
              <a:rPr lang="en-US" smtClean="0"/>
              <a:t>4/22/2025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2BD96E-3838-45D2-9031-D3AF67C920A5}" type="slidenum">
              <a:rPr lang="en-US" smtClean="0"/>
              <a:t>‹#›</a:t>
            </a:fld>
            <a:endParaRPr lang="en-US"/>
          </a:p>
        </p:txBody>
      </p:sp>
    </p:spTree>
    <p:extLst>
      <p:ext uri="{BB962C8B-B14F-4D97-AF65-F5344CB8AC3E}">
        <p14:creationId xmlns:p14="http://schemas.microsoft.com/office/powerpoint/2010/main" val="2473441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C743F4-8769-40B4-85DF-6CB8DE9F66AA}" type="datetimeFigureOut">
              <a:rPr lang="en-US" smtClean="0"/>
              <a:t>4/22/2025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2BD96E-3838-45D2-9031-D3AF67C920A5}" type="slidenum">
              <a:rPr lang="en-US" smtClean="0"/>
              <a:t>‹#›</a:t>
            </a:fld>
            <a:endParaRPr lang="en-US"/>
          </a:p>
        </p:txBody>
      </p:sp>
    </p:spTree>
    <p:extLst>
      <p:ext uri="{BB962C8B-B14F-4D97-AF65-F5344CB8AC3E}">
        <p14:creationId xmlns:p14="http://schemas.microsoft.com/office/powerpoint/2010/main" val="3205532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EC743F4-8769-40B4-85DF-6CB8DE9F66AA}" type="datetimeFigureOut">
              <a:rPr lang="en-US" smtClean="0"/>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2BD96E-3838-45D2-9031-D3AF67C920A5}" type="slidenum">
              <a:rPr lang="en-US" smtClean="0"/>
              <a:t>‹#›</a:t>
            </a:fld>
            <a:endParaRPr lang="en-US"/>
          </a:p>
        </p:txBody>
      </p:sp>
    </p:spTree>
    <p:extLst>
      <p:ext uri="{BB962C8B-B14F-4D97-AF65-F5344CB8AC3E}">
        <p14:creationId xmlns:p14="http://schemas.microsoft.com/office/powerpoint/2010/main" val="1711155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EC743F4-8769-40B4-85DF-6CB8DE9F66AA}" type="datetimeFigureOut">
              <a:rPr lang="en-US" smtClean="0"/>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2BD96E-3838-45D2-9031-D3AF67C920A5}" type="slidenum">
              <a:rPr lang="en-US" smtClean="0"/>
              <a:t>‹#›</a:t>
            </a:fld>
            <a:endParaRPr lang="en-US"/>
          </a:p>
        </p:txBody>
      </p:sp>
    </p:spTree>
    <p:extLst>
      <p:ext uri="{BB962C8B-B14F-4D97-AF65-F5344CB8AC3E}">
        <p14:creationId xmlns:p14="http://schemas.microsoft.com/office/powerpoint/2010/main" val="3410094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EC743F4-8769-40B4-85DF-6CB8DE9F66AA}" type="datetimeFigureOut">
              <a:rPr lang="en-US" smtClean="0"/>
              <a:pPr/>
              <a:t>4/22/2025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F2BD96E-3838-45D2-9031-D3AF67C920A5}" type="slidenum">
              <a:rPr lang="en-US" smtClean="0"/>
              <a:pPr/>
              <a:t>‹#›</a:t>
            </a:fld>
            <a:endParaRPr lang="en-US" dirty="0"/>
          </a:p>
        </p:txBody>
      </p:sp>
    </p:spTree>
    <p:extLst>
      <p:ext uri="{BB962C8B-B14F-4D97-AF65-F5344CB8AC3E}">
        <p14:creationId xmlns:p14="http://schemas.microsoft.com/office/powerpoint/2010/main" val="2651304148"/>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 id="214748369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heather.terrell@und.edu" TargetMode="External"/><Relationship Id="rId2" Type="http://schemas.openxmlformats.org/officeDocument/2006/relationships/hyperlink" Target="https://und.edu/academics/honors-program/_files/docs/psychologyseniorthesisforhonorsstudents.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und.edu/research/resources/human-subjects/forms.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Triangular abstract background">
            <a:extLst>
              <a:ext uri="{FF2B5EF4-FFF2-40B4-BE49-F238E27FC236}">
                <a16:creationId xmlns:a16="http://schemas.microsoft.com/office/drawing/2014/main" id="{80E3F6C8-336C-A499-06D8-B494B89852A4}"/>
              </a:ext>
            </a:extLst>
          </p:cNvPr>
          <p:cNvPicPr>
            <a:picLocks noChangeAspect="1"/>
          </p:cNvPicPr>
          <p:nvPr/>
        </p:nvPicPr>
        <p:blipFill>
          <a:blip r:embed="rId2">
            <a:duotone>
              <a:schemeClr val="accent1">
                <a:shade val="45000"/>
                <a:satMod val="135000"/>
              </a:schemeClr>
              <a:prstClr val="white"/>
            </a:duotone>
          </a:blip>
          <a:srcRect l="9091" t="23391"/>
          <a:stretch/>
        </p:blipFill>
        <p:spPr>
          <a:xfrm>
            <a:off x="1" y="10"/>
            <a:ext cx="12191999" cy="6857990"/>
          </a:xfrm>
          <a:prstGeom prst="rect">
            <a:avLst/>
          </a:prstGeom>
        </p:spPr>
      </p:pic>
      <p:sp>
        <p:nvSpPr>
          <p:cNvPr id="6" name="Isosceles Triangle 5">
            <a:extLst>
              <a:ext uri="{FF2B5EF4-FFF2-40B4-BE49-F238E27FC236}">
                <a16:creationId xmlns:a16="http://schemas.microsoft.com/office/drawing/2014/main" id="{F5F0CD5C-72F3-4090-8A69-8E15CB432A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 name="Parallelogram 6">
            <a:extLst>
              <a:ext uri="{FF2B5EF4-FFF2-40B4-BE49-F238E27FC236}">
                <a16:creationId xmlns:a16="http://schemas.microsoft.com/office/drawing/2014/main" id="{217496A2-9394-4FB7-BA0E-717D2D2E7A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33800" y="0"/>
            <a:ext cx="7315200" cy="6858000"/>
          </a:xfrm>
          <a:prstGeom prst="parallelogram">
            <a:avLst>
              <a:gd name="adj" fmla="val 15925"/>
            </a:avLst>
          </a:prstGeom>
          <a:solidFill>
            <a:schemeClr val="bg1">
              <a:alpha val="87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D02CF681-4765-4E88-802F-B2474DCD516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3D57B2BA-243C-45C7-A5D8-46CA719437F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7" name="Rectangle 23">
            <a:extLst>
              <a:ext uri="{FF2B5EF4-FFF2-40B4-BE49-F238E27FC236}">
                <a16:creationId xmlns:a16="http://schemas.microsoft.com/office/drawing/2014/main" id="{67374FB5-CBB7-46FF-95B5-2251BC6856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25">
            <a:extLst>
              <a:ext uri="{FF2B5EF4-FFF2-40B4-BE49-F238E27FC236}">
                <a16:creationId xmlns:a16="http://schemas.microsoft.com/office/drawing/2014/main" id="{34BCEAB7-D9E0-40A4-9254-8593BD346E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Isosceles Triangle 20">
            <a:extLst>
              <a:ext uri="{FF2B5EF4-FFF2-40B4-BE49-F238E27FC236}">
                <a16:creationId xmlns:a16="http://schemas.microsoft.com/office/drawing/2014/main" id="{D567A354-BB63-405C-8E5F-2F510E670F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939484D9-DD34-DDB3-E19F-30B2156D1FFB}"/>
              </a:ext>
            </a:extLst>
          </p:cNvPr>
          <p:cNvSpPr>
            <a:spLocks noGrp="1"/>
          </p:cNvSpPr>
          <p:nvPr>
            <p:ph type="ctrTitle"/>
          </p:nvPr>
        </p:nvSpPr>
        <p:spPr>
          <a:xfrm>
            <a:off x="4791450" y="1678665"/>
            <a:ext cx="4482553" cy="2369131"/>
          </a:xfrm>
        </p:spPr>
        <p:txBody>
          <a:bodyPr>
            <a:normAutofit/>
          </a:bodyPr>
          <a:lstStyle/>
          <a:p>
            <a:pPr>
              <a:lnSpc>
                <a:spcPct val="90000"/>
              </a:lnSpc>
            </a:pPr>
            <a:r>
              <a:rPr lang="en-US" dirty="0">
                <a:solidFill>
                  <a:schemeClr val="tx1"/>
                </a:solidFill>
              </a:rPr>
              <a:t>HON 489 </a:t>
            </a:r>
            <a:br>
              <a:rPr lang="en-US" dirty="0">
                <a:solidFill>
                  <a:schemeClr val="tx1"/>
                </a:solidFill>
              </a:rPr>
            </a:br>
            <a:r>
              <a:rPr lang="en-US" dirty="0">
                <a:solidFill>
                  <a:schemeClr val="tx1"/>
                </a:solidFill>
              </a:rPr>
              <a:t>Senior Honors Project</a:t>
            </a:r>
          </a:p>
        </p:txBody>
      </p:sp>
      <p:sp>
        <p:nvSpPr>
          <p:cNvPr id="3" name="Subtitle 2">
            <a:extLst>
              <a:ext uri="{FF2B5EF4-FFF2-40B4-BE49-F238E27FC236}">
                <a16:creationId xmlns:a16="http://schemas.microsoft.com/office/drawing/2014/main" id="{C7FF9D08-7011-AC5E-EB87-7FE4794AFF42}"/>
              </a:ext>
            </a:extLst>
          </p:cNvPr>
          <p:cNvSpPr>
            <a:spLocks noGrp="1"/>
          </p:cNvSpPr>
          <p:nvPr>
            <p:ph type="subTitle" idx="1"/>
          </p:nvPr>
        </p:nvSpPr>
        <p:spPr>
          <a:xfrm>
            <a:off x="4788276" y="4050832"/>
            <a:ext cx="4485725" cy="1096899"/>
          </a:xfrm>
        </p:spPr>
        <p:txBody>
          <a:bodyPr>
            <a:normAutofit/>
          </a:bodyPr>
          <a:lstStyle/>
          <a:p>
            <a:r>
              <a:rPr lang="en-US"/>
              <a:t>Information sessions AY2025-2026</a:t>
            </a:r>
            <a:endParaRPr lang="en-US" dirty="0"/>
          </a:p>
        </p:txBody>
      </p:sp>
      <p:sp>
        <p:nvSpPr>
          <p:cNvPr id="23" name="Rectangle 27">
            <a:extLst>
              <a:ext uri="{FF2B5EF4-FFF2-40B4-BE49-F238E27FC236}">
                <a16:creationId xmlns:a16="http://schemas.microsoft.com/office/drawing/2014/main" id="{9185A8D7-2F20-4F7A-97BE-21DB1654C7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8">
            <a:extLst>
              <a:ext uri="{FF2B5EF4-FFF2-40B4-BE49-F238E27FC236}">
                <a16:creationId xmlns:a16="http://schemas.microsoft.com/office/drawing/2014/main" id="{CB65BD56-22B3-4E13-BFCA-B8E8BEB92D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a:extLst>
              <a:ext uri="{FF2B5EF4-FFF2-40B4-BE49-F238E27FC236}">
                <a16:creationId xmlns:a16="http://schemas.microsoft.com/office/drawing/2014/main" id="{6790ED68-BCA0-4247-A72F-1CB85DF068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a:extLst>
              <a:ext uri="{FF2B5EF4-FFF2-40B4-BE49-F238E27FC236}">
                <a16:creationId xmlns:a16="http://schemas.microsoft.com/office/drawing/2014/main" id="{DD0F2B3F-DC55-4FA7-B667-1ACD079209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479284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AD316-9F74-07C6-00EB-CB64D839D5C5}"/>
              </a:ext>
            </a:extLst>
          </p:cNvPr>
          <p:cNvSpPr>
            <a:spLocks noGrp="1"/>
          </p:cNvSpPr>
          <p:nvPr>
            <p:ph type="title"/>
          </p:nvPr>
        </p:nvSpPr>
        <p:spPr/>
        <p:txBody>
          <a:bodyPr/>
          <a:lstStyle/>
          <a:p>
            <a:r>
              <a:rPr lang="en-US" dirty="0">
                <a:solidFill>
                  <a:schemeClr val="accent2">
                    <a:lumMod val="75000"/>
                  </a:schemeClr>
                </a:solidFill>
              </a:rPr>
              <a:t>Final steps</a:t>
            </a:r>
          </a:p>
        </p:txBody>
      </p:sp>
      <p:sp>
        <p:nvSpPr>
          <p:cNvPr id="3" name="Content Placeholder 2">
            <a:extLst>
              <a:ext uri="{FF2B5EF4-FFF2-40B4-BE49-F238E27FC236}">
                <a16:creationId xmlns:a16="http://schemas.microsoft.com/office/drawing/2014/main" id="{31F7D3AF-A357-2123-C362-78CB4EC67EFD}"/>
              </a:ext>
            </a:extLst>
          </p:cNvPr>
          <p:cNvSpPr>
            <a:spLocks noGrp="1"/>
          </p:cNvSpPr>
          <p:nvPr>
            <p:ph idx="1"/>
          </p:nvPr>
        </p:nvSpPr>
        <p:spPr>
          <a:xfrm>
            <a:off x="677334" y="1467292"/>
            <a:ext cx="8596668" cy="4781107"/>
          </a:xfrm>
        </p:spPr>
        <p:txBody>
          <a:bodyPr/>
          <a:lstStyle/>
          <a:p>
            <a:pPr>
              <a:lnSpc>
                <a:spcPct val="100000"/>
              </a:lnSpc>
              <a:buFont typeface="Wingdings" panose="05000000000000000000" pitchFamily="2" charset="2"/>
              <a:buChar char="v"/>
            </a:pPr>
            <a:r>
              <a:rPr lang="en-US" sz="3000" dirty="0"/>
              <a:t>At the end of the semester, for students who are majoring in a discipline within the College of Arts and Sciences, be sure to sign up for a presentation slot at the </a:t>
            </a:r>
            <a:r>
              <a:rPr lang="en-US" sz="3000" dirty="0" err="1"/>
              <a:t>UNDergraduate</a:t>
            </a:r>
            <a:r>
              <a:rPr lang="en-US" sz="3000" dirty="0"/>
              <a:t> Showcase. </a:t>
            </a:r>
          </a:p>
          <a:p>
            <a:pPr>
              <a:lnSpc>
                <a:spcPct val="100000"/>
              </a:lnSpc>
              <a:buFont typeface="Wingdings" panose="05000000000000000000" pitchFamily="2" charset="2"/>
              <a:buChar char="v"/>
            </a:pPr>
            <a:r>
              <a:rPr lang="en-US" sz="3000" dirty="0"/>
              <a:t>The Director will send your faculty advisor an Honors Project Grade Report form, on which they will indicate a recommended grade. The Director will post this grade for HON 489.</a:t>
            </a:r>
          </a:p>
          <a:p>
            <a:pPr marL="0" indent="0">
              <a:buNone/>
            </a:pPr>
            <a:endParaRPr lang="en-US" dirty="0"/>
          </a:p>
        </p:txBody>
      </p:sp>
    </p:spTree>
    <p:extLst>
      <p:ext uri="{BB962C8B-B14F-4D97-AF65-F5344CB8AC3E}">
        <p14:creationId xmlns:p14="http://schemas.microsoft.com/office/powerpoint/2010/main" val="2948108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89CF3-D37D-6C35-6DC5-C5DE8BC2ACB7}"/>
              </a:ext>
            </a:extLst>
          </p:cNvPr>
          <p:cNvSpPr>
            <a:spLocks noGrp="1"/>
          </p:cNvSpPr>
          <p:nvPr>
            <p:ph type="title"/>
          </p:nvPr>
        </p:nvSpPr>
        <p:spPr>
          <a:xfrm>
            <a:off x="677334" y="609600"/>
            <a:ext cx="8596668" cy="836428"/>
          </a:xfrm>
        </p:spPr>
        <p:txBody>
          <a:bodyPr/>
          <a:lstStyle/>
          <a:p>
            <a:r>
              <a:rPr lang="en-US" dirty="0">
                <a:solidFill>
                  <a:schemeClr val="accent2">
                    <a:lumMod val="75000"/>
                  </a:schemeClr>
                </a:solidFill>
              </a:rPr>
              <a:t>Majors with Specific Arrangements</a:t>
            </a:r>
          </a:p>
        </p:txBody>
      </p:sp>
      <p:sp>
        <p:nvSpPr>
          <p:cNvPr id="3" name="Content Placeholder 2">
            <a:extLst>
              <a:ext uri="{FF2B5EF4-FFF2-40B4-BE49-F238E27FC236}">
                <a16:creationId xmlns:a16="http://schemas.microsoft.com/office/drawing/2014/main" id="{70934884-C687-1980-3626-47D292DD2274}"/>
              </a:ext>
            </a:extLst>
          </p:cNvPr>
          <p:cNvSpPr>
            <a:spLocks noGrp="1"/>
          </p:cNvSpPr>
          <p:nvPr>
            <p:ph idx="1"/>
          </p:nvPr>
        </p:nvSpPr>
        <p:spPr>
          <a:xfrm>
            <a:off x="677333" y="1446029"/>
            <a:ext cx="9625615" cy="4965404"/>
          </a:xfrm>
        </p:spPr>
        <p:txBody>
          <a:bodyPr>
            <a:noAutofit/>
          </a:bodyPr>
          <a:lstStyle/>
          <a:p>
            <a:pPr marL="342900" indent="-342900">
              <a:lnSpc>
                <a:spcPct val="100000"/>
              </a:lnSpc>
              <a:buAutoNum type="arabicPeriod"/>
            </a:pPr>
            <a:r>
              <a:rPr lang="en-US" sz="2200" b="1" i="0" dirty="0">
                <a:effectLst/>
              </a:rPr>
              <a:t>Psychology: </a:t>
            </a:r>
            <a:r>
              <a:rPr lang="en-US" sz="2200" b="0" i="0" dirty="0">
                <a:effectLst/>
              </a:rPr>
              <a:t>There are Psychology-Honors specific guidelines, which can be found on the Honors website: </a:t>
            </a:r>
            <a:r>
              <a:rPr lang="en-US" sz="2200" b="0" i="0" dirty="0">
                <a:solidFill>
                  <a:schemeClr val="accent2">
                    <a:lumMod val="75000"/>
                  </a:schemeClr>
                </a:solidFill>
                <a:effectLst/>
                <a:hlinkClick r:id="rId2">
                  <a:extLst>
                    <a:ext uri="{A12FA001-AC4F-418D-AE19-62706E023703}">
                      <ahyp:hlinkClr xmlns:ahyp="http://schemas.microsoft.com/office/drawing/2018/hyperlinkcolor" val="tx"/>
                    </a:ext>
                  </a:extLst>
                </a:hlinkClick>
              </a:rPr>
              <a:t>https://und.edu/academics/honors-program/_files/docs/psychologyseniorthesisforhonorsstudents.pdf</a:t>
            </a:r>
            <a:r>
              <a:rPr lang="en-US" sz="2200" b="0" i="0" dirty="0">
                <a:solidFill>
                  <a:schemeClr val="accent2">
                    <a:lumMod val="75000"/>
                  </a:schemeClr>
                </a:solidFill>
                <a:effectLst/>
              </a:rPr>
              <a:t>  </a:t>
            </a:r>
            <a:r>
              <a:rPr lang="en-US" sz="2200" b="0" i="0" dirty="0">
                <a:effectLst/>
              </a:rPr>
              <a:t>If you are a Psychology major, please contact Dr. Heather Terrell</a:t>
            </a:r>
            <a:r>
              <a:rPr lang="en-US" sz="2200" dirty="0"/>
              <a:t> ASAP</a:t>
            </a:r>
            <a:r>
              <a:rPr lang="en-US" sz="2200" b="0" i="0" dirty="0">
                <a:effectLst/>
              </a:rPr>
              <a:t> (</a:t>
            </a:r>
            <a:r>
              <a:rPr lang="en-US" sz="2200" b="0" i="0" dirty="0">
                <a:solidFill>
                  <a:schemeClr val="accent2">
                    <a:lumMod val="75000"/>
                  </a:schemeClr>
                </a:solidFill>
                <a:effectLst/>
                <a:hlinkClick r:id="rId3">
                  <a:extLst>
                    <a:ext uri="{A12FA001-AC4F-418D-AE19-62706E023703}">
                      <ahyp:hlinkClr xmlns:ahyp="http://schemas.microsoft.com/office/drawing/2018/hyperlinkcolor" val="tx"/>
                    </a:ext>
                  </a:extLst>
                </a:hlinkClick>
              </a:rPr>
              <a:t>heather.terrell@und.edu</a:t>
            </a:r>
            <a:r>
              <a:rPr lang="en-US" sz="2200" b="0" i="0" dirty="0">
                <a:effectLst/>
              </a:rPr>
              <a:t>) to begin planning for your Psychology-Honors thesis (usually involving PSYC 489HON and then HON 489).</a:t>
            </a:r>
          </a:p>
          <a:p>
            <a:pPr marL="342900" indent="-342900">
              <a:lnSpc>
                <a:spcPct val="100000"/>
              </a:lnSpc>
              <a:buFont typeface="Garamond" pitchFamily="18" charset="0"/>
              <a:buAutoNum type="arabicPeriod"/>
            </a:pPr>
            <a:r>
              <a:rPr lang="en-US" sz="2200" b="1" i="0" dirty="0">
                <a:effectLst/>
              </a:rPr>
              <a:t>Engineering: </a:t>
            </a:r>
            <a:r>
              <a:rPr lang="en-US" sz="2200" i="0" dirty="0">
                <a:effectLst/>
              </a:rPr>
              <a:t>Engineering departments offer Honors sections of Senior Design classes, which substitute for HON 489.</a:t>
            </a:r>
            <a:endParaRPr lang="en-US" sz="2200" b="0" i="0" dirty="0">
              <a:effectLst/>
            </a:endParaRPr>
          </a:p>
          <a:p>
            <a:pPr marL="342900" indent="-342900">
              <a:lnSpc>
                <a:spcPct val="100000"/>
              </a:lnSpc>
              <a:buFont typeface="Garamond" pitchFamily="18" charset="0"/>
              <a:buAutoNum type="arabicPeriod"/>
            </a:pPr>
            <a:r>
              <a:rPr lang="en-US" sz="2200" b="1" dirty="0"/>
              <a:t>Nursing: </a:t>
            </a:r>
            <a:r>
              <a:rPr lang="en-US" sz="2200" dirty="0"/>
              <a:t>Nursing-Honors students will take NURS 406HON (Evidence Based Practice) in the fall of their senior year, and NURS 453HON as their Senior Honors Project in the spring of their senior year.</a:t>
            </a:r>
          </a:p>
          <a:p>
            <a:pPr marL="342900" indent="-342900">
              <a:lnSpc>
                <a:spcPct val="100000"/>
              </a:lnSpc>
              <a:buFont typeface="Garamond" pitchFamily="18" charset="0"/>
              <a:buAutoNum type="arabicPeriod"/>
            </a:pPr>
            <a:r>
              <a:rPr lang="en-US" sz="2200" b="1" i="0" dirty="0">
                <a:effectLst/>
              </a:rPr>
              <a:t>Forensic Science: </a:t>
            </a:r>
            <a:r>
              <a:rPr lang="en-US" sz="2200" b="0" i="0" dirty="0">
                <a:effectLst/>
              </a:rPr>
              <a:t>FS 499HON substitutes for HON 489.</a:t>
            </a:r>
          </a:p>
        </p:txBody>
      </p:sp>
    </p:spTree>
    <p:extLst>
      <p:ext uri="{BB962C8B-B14F-4D97-AF65-F5344CB8AC3E}">
        <p14:creationId xmlns:p14="http://schemas.microsoft.com/office/powerpoint/2010/main" val="1732494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DF31E-49C6-F94D-2092-1604F25D1E47}"/>
              </a:ext>
            </a:extLst>
          </p:cNvPr>
          <p:cNvSpPr>
            <a:spLocks noGrp="1"/>
          </p:cNvSpPr>
          <p:nvPr>
            <p:ph type="title"/>
          </p:nvPr>
        </p:nvSpPr>
        <p:spPr>
          <a:xfrm>
            <a:off x="677334" y="609600"/>
            <a:ext cx="8596668" cy="740735"/>
          </a:xfrm>
        </p:spPr>
        <p:txBody>
          <a:bodyPr/>
          <a:lstStyle/>
          <a:p>
            <a:r>
              <a:rPr lang="en-US" dirty="0">
                <a:solidFill>
                  <a:schemeClr val="accent2">
                    <a:lumMod val="75000"/>
                  </a:schemeClr>
                </a:solidFill>
              </a:rPr>
              <a:t>Examples of past HON 489 projects</a:t>
            </a:r>
          </a:p>
        </p:txBody>
      </p:sp>
      <p:sp>
        <p:nvSpPr>
          <p:cNvPr id="3" name="Content Placeholder 2">
            <a:extLst>
              <a:ext uri="{FF2B5EF4-FFF2-40B4-BE49-F238E27FC236}">
                <a16:creationId xmlns:a16="http://schemas.microsoft.com/office/drawing/2014/main" id="{3E1D1E7F-B13A-F5E4-41DA-40C6183D1DED}"/>
              </a:ext>
            </a:extLst>
          </p:cNvPr>
          <p:cNvSpPr>
            <a:spLocks noGrp="1"/>
          </p:cNvSpPr>
          <p:nvPr>
            <p:ph idx="1"/>
          </p:nvPr>
        </p:nvSpPr>
        <p:spPr>
          <a:xfrm>
            <a:off x="677334" y="1435395"/>
            <a:ext cx="9540554" cy="5103628"/>
          </a:xfrm>
        </p:spPr>
        <p:txBody>
          <a:bodyPr>
            <a:noAutofit/>
          </a:bodyPr>
          <a:lstStyle/>
          <a:p>
            <a:pPr>
              <a:lnSpc>
                <a:spcPct val="10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Effective Crew Resource Management Training for Multi-Cultural Cockpit Environment (by Sean Yamaguchi, Aviation)</a:t>
            </a:r>
          </a:p>
          <a:p>
            <a:pPr>
              <a:lnSpc>
                <a:spcPct val="10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 Mindful Approach to Nutrition Education for Grades 3 &amp; 4 (by Devyn Ewert, Social Science)</a:t>
            </a:r>
          </a:p>
          <a:p>
            <a:pPr>
              <a:lnSpc>
                <a:spcPct val="10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Are Women Dying to be Heard by the Medical Community? (by Molly Somerville, Biology)</a:t>
            </a:r>
          </a:p>
          <a:p>
            <a:pPr>
              <a:lnSpc>
                <a:spcPct val="10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Food Security – An Interdisciplinary Approach (by Phoebe Eichhorst, Geography)</a:t>
            </a:r>
          </a:p>
          <a:p>
            <a:pPr>
              <a:lnSpc>
                <a:spcPct val="10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Social Media, Politics, and College Peer Influence (by Zachary </a:t>
            </a:r>
            <a:r>
              <a:rPr lang="en-US" sz="2000" dirty="0" err="1">
                <a:latin typeface="Times New Roman" panose="02020603050405020304" pitchFamily="18" charset="0"/>
                <a:cs typeface="Times New Roman" panose="02020603050405020304" pitchFamily="18" charset="0"/>
              </a:rPr>
              <a:t>Tomczik</a:t>
            </a:r>
            <a:r>
              <a:rPr lang="en-US" sz="2000" dirty="0">
                <a:latin typeface="Times New Roman" panose="02020603050405020304" pitchFamily="18" charset="0"/>
                <a:cs typeface="Times New Roman" panose="02020603050405020304" pitchFamily="18" charset="0"/>
              </a:rPr>
              <a:t>, Psychology)</a:t>
            </a:r>
          </a:p>
          <a:p>
            <a:pPr>
              <a:lnSpc>
                <a:spcPct val="10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New Wheels for New Americans (by </a:t>
            </a:r>
            <a:r>
              <a:rPr lang="en-US" sz="2000" dirty="0" err="1">
                <a:latin typeface="Times New Roman" panose="02020603050405020304" pitchFamily="18" charset="0"/>
                <a:cs typeface="Times New Roman" panose="02020603050405020304" pitchFamily="18" charset="0"/>
              </a:rPr>
              <a:t>Sayjen</a:t>
            </a:r>
            <a:r>
              <a:rPr lang="en-US" sz="2000" dirty="0">
                <a:latin typeface="Times New Roman" panose="02020603050405020304" pitchFamily="18" charset="0"/>
                <a:cs typeface="Times New Roman" panose="02020603050405020304" pitchFamily="18" charset="0"/>
              </a:rPr>
              <a:t> Aldridge, International Studies and Communication)</a:t>
            </a:r>
          </a:p>
          <a:p>
            <a:pPr>
              <a:lnSpc>
                <a:spcPct val="10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Music Therapy in the Newborn Intensive Care Unit (by Sara </a:t>
            </a:r>
            <a:r>
              <a:rPr lang="en-US" sz="2000" dirty="0" err="1">
                <a:latin typeface="Times New Roman" panose="02020603050405020304" pitchFamily="18" charset="0"/>
                <a:cs typeface="Times New Roman" panose="02020603050405020304" pitchFamily="18" charset="0"/>
              </a:rPr>
              <a:t>Zachmeier</a:t>
            </a:r>
            <a:r>
              <a:rPr lang="en-US" sz="2000" dirty="0">
                <a:latin typeface="Times New Roman" panose="02020603050405020304" pitchFamily="18" charset="0"/>
                <a:cs typeface="Times New Roman" panose="02020603050405020304" pitchFamily="18" charset="0"/>
              </a:rPr>
              <a:t>, Music)</a:t>
            </a:r>
          </a:p>
          <a:p>
            <a:pPr>
              <a:lnSpc>
                <a:spcPct val="10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And many, many more!</a:t>
            </a:r>
          </a:p>
        </p:txBody>
      </p:sp>
    </p:spTree>
    <p:extLst>
      <p:ext uri="{BB962C8B-B14F-4D97-AF65-F5344CB8AC3E}">
        <p14:creationId xmlns:p14="http://schemas.microsoft.com/office/powerpoint/2010/main" val="3045821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F7ED1-C7F3-2DA5-449B-CE43BAB2D981}"/>
              </a:ext>
            </a:extLst>
          </p:cNvPr>
          <p:cNvSpPr>
            <a:spLocks noGrp="1"/>
          </p:cNvSpPr>
          <p:nvPr>
            <p:ph type="title"/>
          </p:nvPr>
        </p:nvSpPr>
        <p:spPr/>
        <p:txBody>
          <a:bodyPr/>
          <a:lstStyle/>
          <a:p>
            <a:r>
              <a:rPr lang="en-US" dirty="0">
                <a:solidFill>
                  <a:schemeClr val="accent2">
                    <a:lumMod val="75000"/>
                  </a:schemeClr>
                </a:solidFill>
              </a:rPr>
              <a:t>A Senior Honors Project may be</a:t>
            </a:r>
          </a:p>
        </p:txBody>
      </p:sp>
      <p:sp>
        <p:nvSpPr>
          <p:cNvPr id="3" name="Content Placeholder 2">
            <a:extLst>
              <a:ext uri="{FF2B5EF4-FFF2-40B4-BE49-F238E27FC236}">
                <a16:creationId xmlns:a16="http://schemas.microsoft.com/office/drawing/2014/main" id="{5334CE6E-D718-37EE-C8E8-7D2B63E31BC9}"/>
              </a:ext>
            </a:extLst>
          </p:cNvPr>
          <p:cNvSpPr>
            <a:spLocks noGrp="1"/>
          </p:cNvSpPr>
          <p:nvPr>
            <p:ph idx="1"/>
          </p:nvPr>
        </p:nvSpPr>
        <p:spPr>
          <a:xfrm>
            <a:off x="677334" y="1499191"/>
            <a:ext cx="8596668" cy="4749209"/>
          </a:xfrm>
        </p:spPr>
        <p:txBody>
          <a:bodyPr>
            <a:normAutofit/>
          </a:bodyPr>
          <a:lstStyle/>
          <a:p>
            <a:pPr lvl="0"/>
            <a:r>
              <a:rPr lang="en-US" b="1" i="0" dirty="0"/>
              <a:t>An original, new project conceived by the student </a:t>
            </a:r>
            <a:r>
              <a:rPr lang="en-US" b="0" i="0" dirty="0"/>
              <a:t>the work of which is equivalent to 3 credits (e.g., requiring at least a 10-page paper, or an art exhibit, or a curriculum, or a business plan, etc.).</a:t>
            </a:r>
          </a:p>
          <a:p>
            <a:pPr lvl="0"/>
            <a:r>
              <a:rPr lang="en-US" b="1" i="0" dirty="0"/>
              <a:t>An extension of previous work done in a class </a:t>
            </a:r>
            <a:r>
              <a:rPr lang="en-US" b="0" i="0" dirty="0"/>
              <a:t>(like a paper extension/development), with same criteria as above. (For example, a student who wrote a 6-page paper in X class, may develop this into a 15-page paper for HON 489 work, with the faculty advisor being the same faculty member who taught X)</a:t>
            </a:r>
            <a:r>
              <a:rPr lang="en-US" dirty="0"/>
              <a:t>.</a:t>
            </a:r>
          </a:p>
          <a:p>
            <a:pPr lvl="0"/>
            <a:r>
              <a:rPr lang="en-US" b="1" dirty="0"/>
              <a:t>An extension of a student’s major capstone work, usually done within the same semester as the capstone</a:t>
            </a:r>
            <a:r>
              <a:rPr lang="en-US" dirty="0"/>
              <a:t>, or in the semester immediately following the capstone. Usually, to add HON 489 onto a student’s major capstone, the Honors requirement is to compose an interdisciplinary introduction for the project (i.e., an additional 5 pages or so that would give an overview/summary of the project for general audiences).</a:t>
            </a:r>
          </a:p>
          <a:p>
            <a:endParaRPr lang="en-US" dirty="0"/>
          </a:p>
        </p:txBody>
      </p:sp>
    </p:spTree>
    <p:extLst>
      <p:ext uri="{BB962C8B-B14F-4D97-AF65-F5344CB8AC3E}">
        <p14:creationId xmlns:p14="http://schemas.microsoft.com/office/powerpoint/2010/main" val="2868859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DC6AD6-AA84-B156-34D0-CCE47A299501}"/>
              </a:ext>
            </a:extLst>
          </p:cNvPr>
          <p:cNvSpPr>
            <a:spLocks noGrp="1"/>
          </p:cNvSpPr>
          <p:nvPr>
            <p:ph idx="1"/>
          </p:nvPr>
        </p:nvSpPr>
        <p:spPr>
          <a:xfrm>
            <a:off x="677334" y="1275907"/>
            <a:ext cx="8596668" cy="4765455"/>
          </a:xfrm>
        </p:spPr>
        <p:txBody>
          <a:bodyPr>
            <a:noAutofit/>
          </a:bodyPr>
          <a:lstStyle/>
          <a:p>
            <a:pPr marL="0" indent="0">
              <a:buNone/>
            </a:pPr>
            <a:r>
              <a:rPr lang="en-US" sz="4000" dirty="0"/>
              <a:t>All HON 489 options also require a plan to publicly disseminate the project (</a:t>
            </a:r>
            <a:r>
              <a:rPr lang="en-US" sz="4000" dirty="0" err="1"/>
              <a:t>UNDergraduate</a:t>
            </a:r>
            <a:r>
              <a:rPr lang="en-US" sz="4000" dirty="0"/>
              <a:t> Showcase poster, submitted for publication, digital publication, conference presentation, presentation to another audience, etc.).</a:t>
            </a:r>
          </a:p>
        </p:txBody>
      </p:sp>
    </p:spTree>
    <p:extLst>
      <p:ext uri="{BB962C8B-B14F-4D97-AF65-F5344CB8AC3E}">
        <p14:creationId xmlns:p14="http://schemas.microsoft.com/office/powerpoint/2010/main" val="2905387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0AC72-6096-9D85-29A9-67BFBD734277}"/>
              </a:ext>
            </a:extLst>
          </p:cNvPr>
          <p:cNvSpPr>
            <a:spLocks noGrp="1"/>
          </p:cNvSpPr>
          <p:nvPr>
            <p:ph type="title"/>
          </p:nvPr>
        </p:nvSpPr>
        <p:spPr>
          <a:xfrm>
            <a:off x="677334" y="609600"/>
            <a:ext cx="8596668" cy="836428"/>
          </a:xfrm>
        </p:spPr>
        <p:txBody>
          <a:bodyPr/>
          <a:lstStyle/>
          <a:p>
            <a:r>
              <a:rPr lang="en-US" dirty="0">
                <a:solidFill>
                  <a:schemeClr val="accent2">
                    <a:lumMod val="75000"/>
                  </a:schemeClr>
                </a:solidFill>
              </a:rPr>
              <a:t>How to Get Started</a:t>
            </a:r>
          </a:p>
        </p:txBody>
      </p:sp>
      <p:sp>
        <p:nvSpPr>
          <p:cNvPr id="3" name="Content Placeholder 2">
            <a:extLst>
              <a:ext uri="{FF2B5EF4-FFF2-40B4-BE49-F238E27FC236}">
                <a16:creationId xmlns:a16="http://schemas.microsoft.com/office/drawing/2014/main" id="{7BCFBA12-4CFD-7C12-603B-261372909F6C}"/>
              </a:ext>
            </a:extLst>
          </p:cNvPr>
          <p:cNvSpPr>
            <a:spLocks noGrp="1"/>
          </p:cNvSpPr>
          <p:nvPr>
            <p:ph idx="1"/>
          </p:nvPr>
        </p:nvSpPr>
        <p:spPr>
          <a:xfrm>
            <a:off x="677334" y="1541721"/>
            <a:ext cx="8596668" cy="4499641"/>
          </a:xfrm>
        </p:spPr>
        <p:txBody>
          <a:bodyPr>
            <a:normAutofit/>
          </a:bodyPr>
          <a:lstStyle/>
          <a:p>
            <a:pPr marL="342900" indent="-342900">
              <a:lnSpc>
                <a:spcPct val="100000"/>
              </a:lnSpc>
              <a:buAutoNum type="arabicPeriod"/>
            </a:pPr>
            <a:r>
              <a:rPr lang="en-US" sz="1800" i="0" dirty="0">
                <a:effectLst/>
              </a:rPr>
              <a:t>After you decide on what option you want to pursue, </a:t>
            </a:r>
            <a:r>
              <a:rPr lang="en-US" sz="1800" b="1" i="0" dirty="0">
                <a:effectLst/>
              </a:rPr>
              <a:t>identify and confirm an expert faculty advisor </a:t>
            </a:r>
            <a:r>
              <a:rPr lang="en-US" sz="1800" i="0" dirty="0">
                <a:effectLst/>
              </a:rPr>
              <a:t>who will oversee your work and provide a grade recommendation to the Director at the end of the semester</a:t>
            </a:r>
            <a:r>
              <a:rPr lang="en-US" sz="1800" b="0" i="0" dirty="0">
                <a:effectLst/>
              </a:rPr>
              <a:t>. </a:t>
            </a:r>
          </a:p>
          <a:p>
            <a:pPr marL="342900" indent="-342900">
              <a:lnSpc>
                <a:spcPct val="100000"/>
              </a:lnSpc>
              <a:buAutoNum type="arabicPeriod"/>
            </a:pPr>
            <a:r>
              <a:rPr lang="en-US" sz="1800" i="0" dirty="0">
                <a:effectLst/>
              </a:rPr>
              <a:t>After discussing your </a:t>
            </a:r>
            <a:r>
              <a:rPr lang="en-US" sz="1800" dirty="0"/>
              <a:t>idea with the faculty advisor and developing a concrete plan, </a:t>
            </a:r>
            <a:r>
              <a:rPr lang="en-US" sz="1800" b="1" dirty="0"/>
              <a:t>write a Project Proposal. </a:t>
            </a:r>
            <a:r>
              <a:rPr lang="en-US" sz="1800" dirty="0"/>
              <a:t> Elements of this proposal are listed in a document titled “Senior Honors Project Guidelines” under the Current Honors Students tab  Senior Projects Information on our Honors website.</a:t>
            </a:r>
            <a:endParaRPr lang="en-US" sz="1800" b="0" i="0" dirty="0">
              <a:effectLst/>
            </a:endParaRPr>
          </a:p>
          <a:p>
            <a:pPr marL="342900" indent="-342900">
              <a:lnSpc>
                <a:spcPct val="100000"/>
              </a:lnSpc>
              <a:buFont typeface="Garamond" pitchFamily="18" charset="0"/>
              <a:buAutoNum type="arabicPeriod"/>
            </a:pPr>
            <a:r>
              <a:rPr lang="en-US" sz="1800" b="1" dirty="0"/>
              <a:t>Complete the Memorandum of Agreement (MOA) form </a:t>
            </a:r>
            <a:r>
              <a:rPr lang="en-US" sz="1800" dirty="0"/>
              <a:t>which can also be found on the website. Note that your faculty advisor will need to sign and date the MOA, indicating that they have read and approved your proposal.</a:t>
            </a:r>
          </a:p>
          <a:p>
            <a:pPr marL="342900" indent="-342900">
              <a:lnSpc>
                <a:spcPct val="100000"/>
              </a:lnSpc>
              <a:buFont typeface="Garamond" pitchFamily="18" charset="0"/>
              <a:buAutoNum type="arabicPeriod"/>
            </a:pPr>
            <a:r>
              <a:rPr lang="en-US" sz="1800" b="1" dirty="0"/>
              <a:t>Submit these two items (proposal and MOA) to the Director</a:t>
            </a:r>
            <a:r>
              <a:rPr lang="en-US" sz="1800" dirty="0"/>
              <a:t> by the first week of classes of the semester in which you wish to sign up for HON 489. At that point, you will be cleared to register for 3 credits of HON 489. </a:t>
            </a:r>
            <a:endParaRPr lang="en-US" sz="1800" b="1" i="0" dirty="0">
              <a:effectLst/>
            </a:endParaRPr>
          </a:p>
          <a:p>
            <a:endParaRPr lang="en-US" dirty="0"/>
          </a:p>
        </p:txBody>
      </p:sp>
    </p:spTree>
    <p:extLst>
      <p:ext uri="{BB962C8B-B14F-4D97-AF65-F5344CB8AC3E}">
        <p14:creationId xmlns:p14="http://schemas.microsoft.com/office/powerpoint/2010/main" val="1612882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2E7F0-90CB-2177-631B-A05C4674A2BC}"/>
              </a:ext>
            </a:extLst>
          </p:cNvPr>
          <p:cNvSpPr>
            <a:spLocks noGrp="1"/>
          </p:cNvSpPr>
          <p:nvPr>
            <p:ph type="title"/>
          </p:nvPr>
        </p:nvSpPr>
        <p:spPr/>
        <p:txBody>
          <a:bodyPr/>
          <a:lstStyle/>
          <a:p>
            <a:r>
              <a:rPr lang="en-US" dirty="0">
                <a:solidFill>
                  <a:srgbClr val="FF0000"/>
                </a:solidFill>
              </a:rPr>
              <a:t>*An important note on surveys and research involving human subjects</a:t>
            </a:r>
          </a:p>
        </p:txBody>
      </p:sp>
      <p:sp>
        <p:nvSpPr>
          <p:cNvPr id="3" name="Content Placeholder 2">
            <a:extLst>
              <a:ext uri="{FF2B5EF4-FFF2-40B4-BE49-F238E27FC236}">
                <a16:creationId xmlns:a16="http://schemas.microsoft.com/office/drawing/2014/main" id="{D3B2E793-E6CD-80F2-90F3-81216E5A0AE5}"/>
              </a:ext>
            </a:extLst>
          </p:cNvPr>
          <p:cNvSpPr>
            <a:spLocks noGrp="1"/>
          </p:cNvSpPr>
          <p:nvPr>
            <p:ph idx="1"/>
          </p:nvPr>
        </p:nvSpPr>
        <p:spPr/>
        <p:txBody>
          <a:bodyPr/>
          <a:lstStyle/>
          <a:p>
            <a:r>
              <a:rPr lang="en-US" dirty="0"/>
              <a:t>If you are considering a project that involves surveying fellow students or any other population (or any other research involving human subjects), you will likely need to submit the survey for </a:t>
            </a:r>
            <a:r>
              <a:rPr lang="en-US" b="1" dirty="0"/>
              <a:t>IRB review</a:t>
            </a:r>
            <a:r>
              <a:rPr lang="en-US" dirty="0"/>
              <a:t>. </a:t>
            </a:r>
          </a:p>
          <a:p>
            <a:r>
              <a:rPr lang="en-US" dirty="0"/>
              <a:t>Once submitted for review, you may be asked to supply clarification or modifications, which will extend the process.</a:t>
            </a:r>
          </a:p>
          <a:p>
            <a:r>
              <a:rPr lang="en-US" dirty="0"/>
              <a:t>Because the length of time necessary to receive approval can vary greatly, it’s recommended you begin the process ASAP, even before the semester begins, if possible.</a:t>
            </a:r>
          </a:p>
          <a:p>
            <a:r>
              <a:rPr lang="en-US" b="0" i="0" dirty="0">
                <a:solidFill>
                  <a:srgbClr val="242424"/>
                </a:solidFill>
                <a:effectLst/>
                <a:latin typeface="Aptos" panose="020B0004020202020204" pitchFamily="34" charset="0"/>
              </a:rPr>
              <a:t>The IRB website </a:t>
            </a:r>
            <a:r>
              <a:rPr lang="en-US" b="0" i="0" u="sng" dirty="0">
                <a:solidFill>
                  <a:srgbClr val="0000FF"/>
                </a:solidFill>
                <a:effectLst/>
                <a:latin typeface="Aptos" panose="020B0004020202020204" pitchFamily="34" charset="0"/>
                <a:hlinkClick r:id="rId2" tooltip="https://und.edu/research/resources/human-subjects/forms.html"/>
              </a:rPr>
              <a:t>https://und.edu/research/resources/human-subjects/forms.html</a:t>
            </a:r>
            <a:r>
              <a:rPr lang="en-US" b="0" i="0" dirty="0">
                <a:solidFill>
                  <a:srgbClr val="242424"/>
                </a:solidFill>
                <a:effectLst/>
                <a:latin typeface="Aptos" panose="020B0004020202020204" pitchFamily="34" charset="0"/>
              </a:rPr>
              <a:t>, has helpful information, as well as information on the required Human Subjects education that needs to be completed before their research could be approved.</a:t>
            </a:r>
            <a:endParaRPr lang="en-US" dirty="0"/>
          </a:p>
        </p:txBody>
      </p:sp>
    </p:spTree>
    <p:extLst>
      <p:ext uri="{BB962C8B-B14F-4D97-AF65-F5344CB8AC3E}">
        <p14:creationId xmlns:p14="http://schemas.microsoft.com/office/powerpoint/2010/main" val="1771819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42463-DBCC-F3F2-B30C-4C4BCF366D07}"/>
              </a:ext>
            </a:extLst>
          </p:cNvPr>
          <p:cNvSpPr>
            <a:spLocks noGrp="1"/>
          </p:cNvSpPr>
          <p:nvPr>
            <p:ph type="title"/>
          </p:nvPr>
        </p:nvSpPr>
        <p:spPr>
          <a:xfrm>
            <a:off x="677334" y="609600"/>
            <a:ext cx="8596668" cy="1251098"/>
          </a:xfrm>
        </p:spPr>
        <p:txBody>
          <a:bodyPr>
            <a:normAutofit fontScale="90000"/>
          </a:bodyPr>
          <a:lstStyle/>
          <a:p>
            <a:r>
              <a:rPr lang="en-US" dirty="0">
                <a:solidFill>
                  <a:schemeClr val="accent2">
                    <a:lumMod val="75000"/>
                  </a:schemeClr>
                </a:solidFill>
              </a:rPr>
              <a:t>Elements of the HON 489 Proposal </a:t>
            </a:r>
            <a:br>
              <a:rPr lang="en-US" dirty="0">
                <a:solidFill>
                  <a:schemeClr val="accent2">
                    <a:lumMod val="75000"/>
                  </a:schemeClr>
                </a:solidFill>
              </a:rPr>
            </a:br>
            <a:r>
              <a:rPr lang="en-US" sz="2200" dirty="0">
                <a:solidFill>
                  <a:schemeClr val="accent2">
                    <a:lumMod val="75000"/>
                  </a:schemeClr>
                </a:solidFill>
              </a:rPr>
              <a:t>The proposal should be at least two double-spaced pages, written in as a coherent, logical narrative.</a:t>
            </a:r>
          </a:p>
        </p:txBody>
      </p:sp>
      <p:sp>
        <p:nvSpPr>
          <p:cNvPr id="3" name="Content Placeholder 2">
            <a:extLst>
              <a:ext uri="{FF2B5EF4-FFF2-40B4-BE49-F238E27FC236}">
                <a16:creationId xmlns:a16="http://schemas.microsoft.com/office/drawing/2014/main" id="{A0E15BD4-089C-9E17-FAF1-B17221F02456}"/>
              </a:ext>
            </a:extLst>
          </p:cNvPr>
          <p:cNvSpPr>
            <a:spLocks noGrp="1"/>
          </p:cNvSpPr>
          <p:nvPr>
            <p:ph idx="1"/>
          </p:nvPr>
        </p:nvSpPr>
        <p:spPr>
          <a:xfrm>
            <a:off x="677334" y="1860699"/>
            <a:ext cx="9338536" cy="4486938"/>
          </a:xfrm>
        </p:spPr>
        <p:txBody>
          <a:bodyPr>
            <a:normAutofit fontScale="92500"/>
          </a:bodyPr>
          <a:lstStyle/>
          <a:p>
            <a:pPr marL="514350" indent="-514350">
              <a:lnSpc>
                <a:spcPct val="100000"/>
              </a:lnSpc>
              <a:buAutoNum type="alphaLcPeriod"/>
            </a:pPr>
            <a:r>
              <a:rPr lang="en-US" sz="1800" dirty="0"/>
              <a:t>The focus and scope of the project, and the academic discipline(s), which pertain to it. </a:t>
            </a:r>
          </a:p>
          <a:p>
            <a:pPr marL="514350" indent="-514350">
              <a:lnSpc>
                <a:spcPct val="100000"/>
              </a:lnSpc>
              <a:buAutoNum type="alphaLcPeriod"/>
            </a:pPr>
            <a:r>
              <a:rPr lang="en-US" sz="1800" dirty="0"/>
              <a:t>The nature of the coursework, experience, or preparation previously done by the student which can serve as some foundation for the work to be done within the SHP. </a:t>
            </a:r>
          </a:p>
          <a:p>
            <a:pPr marL="514350" indent="-514350">
              <a:lnSpc>
                <a:spcPct val="100000"/>
              </a:lnSpc>
              <a:buAutoNum type="alphaLcPeriod"/>
            </a:pPr>
            <a:r>
              <a:rPr lang="en-US" sz="1800" dirty="0"/>
              <a:t>The research or specialty of the faculty advisor and how it is relevant or appropriate for overseeing the project. </a:t>
            </a:r>
          </a:p>
          <a:p>
            <a:pPr marL="514350" indent="-514350">
              <a:lnSpc>
                <a:spcPct val="100000"/>
              </a:lnSpc>
              <a:buAutoNum type="alphaLcPeriod"/>
            </a:pPr>
            <a:r>
              <a:rPr lang="en-US" sz="1800" b="1" dirty="0"/>
              <a:t>Detailed</a:t>
            </a:r>
            <a:r>
              <a:rPr lang="en-US" sz="1800" dirty="0"/>
              <a:t> steps and </a:t>
            </a:r>
            <a:r>
              <a:rPr lang="en-US" sz="1800" b="1" dirty="0"/>
              <a:t>timeline</a:t>
            </a:r>
            <a:r>
              <a:rPr lang="en-US" sz="1800" dirty="0"/>
              <a:t> for work to be done in the semester. For a thesis, an outline is recommended (but not required) as part of the proposal. </a:t>
            </a:r>
          </a:p>
          <a:p>
            <a:pPr marL="514350" indent="-514350">
              <a:lnSpc>
                <a:spcPct val="100000"/>
              </a:lnSpc>
              <a:buAutoNum type="alphaLcPeriod"/>
            </a:pPr>
            <a:r>
              <a:rPr lang="en-US" sz="1800" dirty="0"/>
              <a:t>A description of the nature of the final product (e.g., a 20-page research paper, a 20-minute presentation, a 45-minute recital, etc.), including why it will be significant and unique. </a:t>
            </a:r>
          </a:p>
          <a:p>
            <a:pPr marL="514350" indent="-514350">
              <a:lnSpc>
                <a:spcPct val="100000"/>
              </a:lnSpc>
              <a:buAutoNum type="alphaLcPeriod"/>
            </a:pPr>
            <a:r>
              <a:rPr lang="en-US" sz="1800" dirty="0"/>
              <a:t>For a thesis or paper, a tentative bibliography should be included. </a:t>
            </a:r>
          </a:p>
          <a:p>
            <a:pPr marL="514350" indent="-514350">
              <a:lnSpc>
                <a:spcPct val="100000"/>
              </a:lnSpc>
              <a:buAutoNum type="alphaLcPeriod"/>
            </a:pPr>
            <a:r>
              <a:rPr lang="en-US" sz="1800" dirty="0"/>
              <a:t>Your plans for dissemination of the product. You must plan to disseminate your work in some fashion.</a:t>
            </a:r>
            <a:endParaRPr lang="en-US" sz="1800" b="0" i="0" dirty="0">
              <a:effectLst/>
            </a:endParaRPr>
          </a:p>
        </p:txBody>
      </p:sp>
    </p:spTree>
    <p:extLst>
      <p:ext uri="{BB962C8B-B14F-4D97-AF65-F5344CB8AC3E}">
        <p14:creationId xmlns:p14="http://schemas.microsoft.com/office/powerpoint/2010/main" val="2895894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6A741-5C3B-AD67-5D4C-5DD0302CF204}"/>
              </a:ext>
            </a:extLst>
          </p:cNvPr>
          <p:cNvSpPr>
            <a:spLocks noGrp="1"/>
          </p:cNvSpPr>
          <p:nvPr>
            <p:ph type="title"/>
          </p:nvPr>
        </p:nvSpPr>
        <p:spPr>
          <a:xfrm>
            <a:off x="677334" y="609600"/>
            <a:ext cx="8596668" cy="1017181"/>
          </a:xfrm>
        </p:spPr>
        <p:txBody>
          <a:bodyPr/>
          <a:lstStyle/>
          <a:p>
            <a:r>
              <a:rPr lang="en-US" dirty="0">
                <a:solidFill>
                  <a:schemeClr val="accent2">
                    <a:lumMod val="75000"/>
                  </a:schemeClr>
                </a:solidFill>
              </a:rPr>
              <a:t>While working on your HON 489 project</a:t>
            </a:r>
          </a:p>
        </p:txBody>
      </p:sp>
      <p:sp>
        <p:nvSpPr>
          <p:cNvPr id="3" name="Content Placeholder 2">
            <a:extLst>
              <a:ext uri="{FF2B5EF4-FFF2-40B4-BE49-F238E27FC236}">
                <a16:creationId xmlns:a16="http://schemas.microsoft.com/office/drawing/2014/main" id="{42D2FEE4-0433-01AE-B9B1-F3ED0CC2E869}"/>
              </a:ext>
            </a:extLst>
          </p:cNvPr>
          <p:cNvSpPr>
            <a:spLocks noGrp="1"/>
          </p:cNvSpPr>
          <p:nvPr>
            <p:ph idx="1"/>
          </p:nvPr>
        </p:nvSpPr>
        <p:spPr>
          <a:xfrm>
            <a:off x="677334" y="1541721"/>
            <a:ext cx="8596668" cy="4499641"/>
          </a:xfrm>
        </p:spPr>
        <p:txBody>
          <a:bodyPr>
            <a:normAutofit/>
          </a:bodyPr>
          <a:lstStyle/>
          <a:p>
            <a:pPr>
              <a:lnSpc>
                <a:spcPct val="100000"/>
              </a:lnSpc>
              <a:buFont typeface="Wingdings" panose="05000000000000000000" pitchFamily="2" charset="2"/>
              <a:buChar char="v"/>
            </a:pPr>
            <a:r>
              <a:rPr lang="en-US" sz="2400" dirty="0"/>
              <a:t>Once you are enrolled in HON 489, you will begin and/or continue the work as you had proposed. In many cases, it will be like an independent study/research, in which you check in with your faculty advisor on an agreed upon schedule.  </a:t>
            </a:r>
          </a:p>
          <a:p>
            <a:pPr>
              <a:lnSpc>
                <a:spcPct val="100000"/>
              </a:lnSpc>
              <a:buFont typeface="Wingdings" panose="05000000000000000000" pitchFamily="2" charset="2"/>
              <a:buChar char="v"/>
            </a:pPr>
            <a:r>
              <a:rPr lang="en-US" sz="2400" dirty="0"/>
              <a:t>It’s very important to remain in contact with your project advisor!</a:t>
            </a:r>
          </a:p>
          <a:p>
            <a:pPr>
              <a:lnSpc>
                <a:spcPct val="100000"/>
              </a:lnSpc>
              <a:buFont typeface="Wingdings" panose="05000000000000000000" pitchFamily="2" charset="2"/>
              <a:buChar char="v"/>
            </a:pPr>
            <a:r>
              <a:rPr lang="en-US" sz="2400" dirty="0"/>
              <a:t>It is helpful to notify the Director of Honors of your progress at the midterm, and if there are obstacles, and to address these as early as possible. </a:t>
            </a:r>
          </a:p>
        </p:txBody>
      </p:sp>
    </p:spTree>
    <p:extLst>
      <p:ext uri="{BB962C8B-B14F-4D97-AF65-F5344CB8AC3E}">
        <p14:creationId xmlns:p14="http://schemas.microsoft.com/office/powerpoint/2010/main" val="64368460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Metadata/LabelInfo.xml><?xml version="1.0" encoding="utf-8"?>
<clbl:labelList xmlns:clbl="http://schemas.microsoft.com/office/2020/mipLabelMetadata">
  <clbl:label id="{ec37a091-b9a6-47e5-98d0-903d4a419203}" enabled="0" method="" siteId="{ec37a091-b9a6-47e5-98d0-903d4a419203}" removed="1"/>
</clbl:labelList>
</file>

<file path=docProps/app.xml><?xml version="1.0" encoding="utf-8"?>
<Properties xmlns="http://schemas.openxmlformats.org/officeDocument/2006/extended-properties" xmlns:vt="http://schemas.openxmlformats.org/officeDocument/2006/docPropsVTypes">
  <Template>Facet</Template>
  <TotalTime>76</TotalTime>
  <Words>1201</Words>
  <Application>Microsoft Office PowerPoint</Application>
  <PresentationFormat>Widescreen</PresentationFormat>
  <Paragraphs>46</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Aptos</vt:lpstr>
      <vt:lpstr>Arial</vt:lpstr>
      <vt:lpstr>Garamond</vt:lpstr>
      <vt:lpstr>Times New Roman</vt:lpstr>
      <vt:lpstr>Trebuchet MS</vt:lpstr>
      <vt:lpstr>Wingdings</vt:lpstr>
      <vt:lpstr>Wingdings 3</vt:lpstr>
      <vt:lpstr>Facet</vt:lpstr>
      <vt:lpstr>HON 489  Senior Honors Project</vt:lpstr>
      <vt:lpstr>Majors with Specific Arrangements</vt:lpstr>
      <vt:lpstr>Examples of past HON 489 projects</vt:lpstr>
      <vt:lpstr>A Senior Honors Project may be</vt:lpstr>
      <vt:lpstr>PowerPoint Presentation</vt:lpstr>
      <vt:lpstr>How to Get Started</vt:lpstr>
      <vt:lpstr>*An important note on surveys and research involving human subjects</vt:lpstr>
      <vt:lpstr>Elements of the HON 489 Proposal  The proposal should be at least two double-spaced pages, written in as a coherent, logical narrative.</vt:lpstr>
      <vt:lpstr>While working on your HON 489 project</vt:lpstr>
      <vt:lpstr>Final steps</vt:lpstr>
    </vt:vector>
  </TitlesOfParts>
  <Company>University of North Dakota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Kirby, Merie</dc:creator>
  <cp:lastModifiedBy>Kirby, Merie</cp:lastModifiedBy>
  <cp:revision>2</cp:revision>
  <dcterms:created xsi:type="dcterms:W3CDTF">2024-10-16T15:27:10Z</dcterms:created>
  <dcterms:modified xsi:type="dcterms:W3CDTF">2025-04-22T15:59:34Z</dcterms:modified>
</cp:coreProperties>
</file>