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notesSlides/notesSlide4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42.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10"/>
  </p:notesMasterIdLst>
  <p:handoutMasterIdLst>
    <p:handoutMasterId r:id="rId111"/>
  </p:handoutMasterIdLst>
  <p:sldIdLst>
    <p:sldId id="269" r:id="rId2"/>
    <p:sldId id="271" r:id="rId3"/>
    <p:sldId id="260" r:id="rId4"/>
    <p:sldId id="273" r:id="rId5"/>
    <p:sldId id="401" r:id="rId6"/>
    <p:sldId id="297" r:id="rId7"/>
    <p:sldId id="330" r:id="rId8"/>
    <p:sldId id="295" r:id="rId9"/>
    <p:sldId id="341" r:id="rId10"/>
    <p:sldId id="342" r:id="rId11"/>
    <p:sldId id="343" r:id="rId12"/>
    <p:sldId id="344" r:id="rId13"/>
    <p:sldId id="345" r:id="rId14"/>
    <p:sldId id="380" r:id="rId15"/>
    <p:sldId id="338" r:id="rId16"/>
    <p:sldId id="327" r:id="rId17"/>
    <p:sldId id="409" r:id="rId18"/>
    <p:sldId id="410" r:id="rId19"/>
    <p:sldId id="411" r:id="rId20"/>
    <p:sldId id="337" r:id="rId21"/>
    <p:sldId id="422" r:id="rId22"/>
    <p:sldId id="336" r:id="rId23"/>
    <p:sldId id="420" r:id="rId24"/>
    <p:sldId id="421" r:id="rId25"/>
    <p:sldId id="423" r:id="rId26"/>
    <p:sldId id="292" r:id="rId27"/>
    <p:sldId id="275" r:id="rId28"/>
    <p:sldId id="412" r:id="rId29"/>
    <p:sldId id="413" r:id="rId30"/>
    <p:sldId id="370" r:id="rId31"/>
    <p:sldId id="333" r:id="rId32"/>
    <p:sldId id="293" r:id="rId33"/>
    <p:sldId id="425" r:id="rId34"/>
    <p:sldId id="418" r:id="rId35"/>
    <p:sldId id="417" r:id="rId36"/>
    <p:sldId id="302" r:id="rId37"/>
    <p:sldId id="304" r:id="rId38"/>
    <p:sldId id="415" r:id="rId39"/>
    <p:sldId id="389" r:id="rId40"/>
    <p:sldId id="414" r:id="rId41"/>
    <p:sldId id="305" r:id="rId42"/>
    <p:sldId id="312" r:id="rId43"/>
    <p:sldId id="311" r:id="rId44"/>
    <p:sldId id="309" r:id="rId45"/>
    <p:sldId id="313" r:id="rId46"/>
    <p:sldId id="390" r:id="rId47"/>
    <p:sldId id="391" r:id="rId48"/>
    <p:sldId id="314" r:id="rId49"/>
    <p:sldId id="399" r:id="rId50"/>
    <p:sldId id="396" r:id="rId51"/>
    <p:sldId id="419" r:id="rId52"/>
    <p:sldId id="424" r:id="rId53"/>
    <p:sldId id="400" r:id="rId54"/>
    <p:sldId id="402" r:id="rId55"/>
    <p:sldId id="403" r:id="rId56"/>
    <p:sldId id="404" r:id="rId57"/>
    <p:sldId id="405" r:id="rId58"/>
    <p:sldId id="406" r:id="rId59"/>
    <p:sldId id="408" r:id="rId60"/>
    <p:sldId id="383" r:id="rId61"/>
    <p:sldId id="278" r:id="rId62"/>
    <p:sldId id="416" r:id="rId63"/>
    <p:sldId id="329" r:id="rId64"/>
    <p:sldId id="318" r:id="rId65"/>
    <p:sldId id="324" r:id="rId66"/>
    <p:sldId id="325" r:id="rId67"/>
    <p:sldId id="307" r:id="rId68"/>
    <p:sldId id="326" r:id="rId69"/>
    <p:sldId id="285" r:id="rId70"/>
    <p:sldId id="397" r:id="rId71"/>
    <p:sldId id="281" r:id="rId72"/>
    <p:sldId id="282" r:id="rId73"/>
    <p:sldId id="283" r:id="rId74"/>
    <p:sldId id="398" r:id="rId75"/>
    <p:sldId id="382" r:id="rId76"/>
    <p:sldId id="392" r:id="rId77"/>
    <p:sldId id="393" r:id="rId78"/>
    <p:sldId id="287" r:id="rId79"/>
    <p:sldId id="374" r:id="rId80"/>
    <p:sldId id="375" r:id="rId81"/>
    <p:sldId id="376" r:id="rId82"/>
    <p:sldId id="377" r:id="rId83"/>
    <p:sldId id="378" r:id="rId84"/>
    <p:sldId id="379" r:id="rId85"/>
    <p:sldId id="288" r:id="rId86"/>
    <p:sldId id="290" r:id="rId87"/>
    <p:sldId id="347" r:id="rId88"/>
    <p:sldId id="348" r:id="rId89"/>
    <p:sldId id="350" r:id="rId90"/>
    <p:sldId id="351" r:id="rId91"/>
    <p:sldId id="353" r:id="rId92"/>
    <p:sldId id="354" r:id="rId93"/>
    <p:sldId id="356" r:id="rId94"/>
    <p:sldId id="357" r:id="rId95"/>
    <p:sldId id="359" r:id="rId96"/>
    <p:sldId id="360" r:id="rId97"/>
    <p:sldId id="362" r:id="rId98"/>
    <p:sldId id="363" r:id="rId99"/>
    <p:sldId id="365" r:id="rId100"/>
    <p:sldId id="366" r:id="rId101"/>
    <p:sldId id="368" r:id="rId102"/>
    <p:sldId id="381" r:id="rId103"/>
    <p:sldId id="373" r:id="rId104"/>
    <p:sldId id="372" r:id="rId105"/>
    <p:sldId id="394" r:id="rId106"/>
    <p:sldId id="395" r:id="rId107"/>
    <p:sldId id="369" r:id="rId108"/>
    <p:sldId id="346"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BE6"/>
    <a:srgbClr val="3D63A1"/>
    <a:srgbClr val="BCD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828" autoAdjust="0"/>
  </p:normalViewPr>
  <p:slideViewPr>
    <p:cSldViewPr>
      <p:cViewPr varScale="1">
        <p:scale>
          <a:sx n="51" d="100"/>
          <a:sy n="51" d="100"/>
        </p:scale>
        <p:origin x="920" y="36"/>
      </p:cViewPr>
      <p:guideLst>
        <p:guide orient="horz" pos="2160"/>
        <p:guide pos="2880"/>
      </p:guideLst>
    </p:cSldViewPr>
  </p:slideViewPr>
  <p:notesTextViewPr>
    <p:cViewPr>
      <p:scale>
        <a:sx n="1" d="1"/>
        <a:sy n="1" d="1"/>
      </p:scale>
      <p:origin x="0" y="0"/>
    </p:cViewPr>
  </p:notesTextViewPr>
  <p:sorterViewPr>
    <p:cViewPr>
      <p:scale>
        <a:sx n="150" d="100"/>
        <a:sy n="150" d="100"/>
      </p:scale>
      <p:origin x="0" y="19208"/>
    </p:cViewPr>
  </p:sorterViewPr>
  <p:notesViewPr>
    <p:cSldViewPr snapToGrid="0" snapToObjects="1">
      <p:cViewPr varScale="1">
        <p:scale>
          <a:sx n="79" d="100"/>
          <a:sy n="79" d="100"/>
        </p:scale>
        <p:origin x="-2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brian:Desktop:HyFlex:hyflex_participation_summary.xlsx" TargetMode="External"/><Relationship Id="rId1" Type="http://schemas.openxmlformats.org/officeDocument/2006/relationships/image" Target="../media/image36.png"/></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rian:Desktop:hyflex_participation_summar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brian:Desktop:hyflex_participation_summary.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AVERAGE PARTICIPATION</a:t>
            </a:r>
            <a:br>
              <a:rPr lang="en-US"/>
            </a:br>
            <a:r>
              <a:rPr lang="en-US"/>
              <a:t>N=127</a:t>
            </a:r>
          </a:p>
        </c:rich>
      </c:tx>
      <c:layout>
        <c:manualLayout>
          <c:xMode val="edge"/>
          <c:yMode val="edge"/>
          <c:x val="0.33532529223226498"/>
          <c:y val="9.0221915720298501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v>AVERAGE PARTICIPATION</c:v>
          </c:tx>
          <c:dPt>
            <c:idx val="0"/>
            <c:bubble3D val="0"/>
            <c:spPr>
              <a:blipFill rotWithShape="1">
                <a:blip xmlns:r="http://schemas.openxmlformats.org/officeDocument/2006/relationships" r:embed="rId1"/>
                <a:tile tx="0" ty="0" sx="100000" sy="100000" flip="none" algn="tl"/>
              </a:blipFill>
            </c:spPr>
            <c:extLst>
              <c:ext xmlns:c16="http://schemas.microsoft.com/office/drawing/2014/chart" uri="{C3380CC4-5D6E-409C-BE32-E72D297353CC}">
                <c16:uniqueId val="{00000001-B0A1-6E4E-9D8F-5491A627EF07}"/>
              </c:ext>
            </c:extLst>
          </c:dPt>
          <c:dPt>
            <c:idx val="1"/>
            <c:bubble3D val="0"/>
            <c:spPr>
              <a:solidFill>
                <a:schemeClr val="bg1">
                  <a:lumMod val="85000"/>
                </a:schemeClr>
              </a:solidFill>
            </c:spPr>
            <c:extLst>
              <c:ext xmlns:c16="http://schemas.microsoft.com/office/drawing/2014/chart" uri="{C3380CC4-5D6E-409C-BE32-E72D297353CC}">
                <c16:uniqueId val="{00000003-B0A1-6E4E-9D8F-5491A627EF07}"/>
              </c:ext>
            </c:extLst>
          </c:dPt>
          <c:dPt>
            <c:idx val="2"/>
            <c:bubble3D val="0"/>
            <c:spPr>
              <a:solidFill>
                <a:srgbClr val="CCFFCC"/>
              </a:solidFill>
            </c:spPr>
            <c:extLst>
              <c:ext xmlns:c16="http://schemas.microsoft.com/office/drawing/2014/chart" uri="{C3380CC4-5D6E-409C-BE32-E72D297353CC}">
                <c16:uniqueId val="{00000005-B0A1-6E4E-9D8F-5491A627EF07}"/>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A1-6E4E-9D8F-5491A627EF07}"/>
                </c:ext>
              </c:extLst>
            </c:dLbl>
            <c:dLbl>
              <c:idx val="1"/>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A1-6E4E-9D8F-5491A627EF07}"/>
                </c:ext>
              </c:extLst>
            </c:dLbl>
            <c:dLbl>
              <c:idx val="2"/>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A1-6E4E-9D8F-5491A627EF07}"/>
                </c:ext>
              </c:extLst>
            </c:dLbl>
            <c:spPr>
              <a:noFill/>
              <a:ln>
                <a:noFill/>
              </a:ln>
              <a:effectLst/>
            </c:spPr>
            <c:txPr>
              <a:bodyPr/>
              <a:lstStyle/>
              <a:p>
                <a:pPr>
                  <a:defRPr sz="2400" b="1"/>
                </a:pPr>
                <a:endParaRPr lang="en-US"/>
              </a:p>
            </c:txPr>
            <c:showLegendKey val="0"/>
            <c:showVal val="0"/>
            <c:showCatName val="0"/>
            <c:showSerName val="0"/>
            <c:showPercent val="0"/>
            <c:showBubbleSize val="0"/>
            <c:extLst>
              <c:ext xmlns:c15="http://schemas.microsoft.com/office/drawing/2012/chart" uri="{CE6537A1-D6FC-4f65-9D91-7224C49458BB}"/>
            </c:extLst>
          </c:dLbls>
          <c:cat>
            <c:strRef>
              <c:f>SUMMARY!$D$2:$F$2</c:f>
              <c:strCache>
                <c:ptCount val="3"/>
                <c:pt idx="0">
                  <c:v>% INCLASS</c:v>
                </c:pt>
                <c:pt idx="1">
                  <c:v>% ONLINE</c:v>
                </c:pt>
                <c:pt idx="2">
                  <c:v>% ABSENT</c:v>
                </c:pt>
              </c:strCache>
            </c:strRef>
          </c:cat>
          <c:val>
            <c:numRef>
              <c:f>SUMMARY!$D$9:$F$9</c:f>
              <c:numCache>
                <c:formatCode>0.0</c:formatCode>
                <c:ptCount val="3"/>
                <c:pt idx="0">
                  <c:v>61.586068960279484</c:v>
                </c:pt>
                <c:pt idx="1">
                  <c:v>30.620784595521439</c:v>
                </c:pt>
                <c:pt idx="2">
                  <c:v>9.8071815319183742</c:v>
                </c:pt>
              </c:numCache>
            </c:numRef>
          </c:val>
          <c:extLst>
            <c:ext xmlns:c16="http://schemas.microsoft.com/office/drawing/2014/chart" uri="{C3380CC4-5D6E-409C-BE32-E72D297353CC}">
              <c16:uniqueId val="{00000006-B0A1-6E4E-9D8F-5491A627EF07}"/>
            </c:ext>
          </c:extLst>
        </c:ser>
        <c:dLbls>
          <c:showLegendKey val="0"/>
          <c:showVal val="0"/>
          <c:showCatName val="0"/>
          <c:showSerName val="0"/>
          <c:showPercent val="0"/>
          <c:showBubbleSize val="0"/>
          <c:showLeaderLines val="1"/>
        </c:dLbls>
      </c:pie3DChart>
    </c:plotArea>
    <c:legend>
      <c:legendPos val="tr"/>
      <c:layout>
        <c:manualLayout>
          <c:xMode val="edge"/>
          <c:yMode val="edge"/>
          <c:x val="0.75865694045973597"/>
          <c:y val="7.2628642154840301E-2"/>
          <c:w val="0.228206991336142"/>
          <c:h val="0.26894265065239498"/>
        </c:manualLayout>
      </c:layout>
      <c:overlay val="0"/>
      <c:txPr>
        <a:bodyPr/>
        <a:lstStyle/>
        <a:p>
          <a:pPr rtl="0">
            <a:defRPr sz="18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SUMMARY!$G$2</c:f>
              <c:strCache>
                <c:ptCount val="1"/>
                <c:pt idx="0">
                  <c:v>% FLEX</c:v>
                </c:pt>
              </c:strCache>
            </c:strRef>
          </c:tx>
          <c:marker>
            <c:symbol val="none"/>
          </c:marker>
          <c:cat>
            <c:strRef>
              <c:f>SUMMARY!$A$3:$A$7</c:f>
              <c:strCache>
                <c:ptCount val="5"/>
                <c:pt idx="0">
                  <c:v>SPRING 2007</c:v>
                </c:pt>
                <c:pt idx="1">
                  <c:v>FALL 2007</c:v>
                </c:pt>
                <c:pt idx="2">
                  <c:v>SPRING 2009</c:v>
                </c:pt>
                <c:pt idx="3">
                  <c:v>FALL 2009</c:v>
                </c:pt>
                <c:pt idx="4">
                  <c:v>FALL 2010</c:v>
                </c:pt>
              </c:strCache>
            </c:strRef>
          </c:cat>
          <c:val>
            <c:numRef>
              <c:f>SUMMARY!$G$3:$G$7</c:f>
              <c:numCache>
                <c:formatCode>0.0</c:formatCode>
                <c:ptCount val="5"/>
                <c:pt idx="0">
                  <c:v>8.9600000000000026</c:v>
                </c:pt>
                <c:pt idx="1">
                  <c:v>11.55555555555557</c:v>
                </c:pt>
                <c:pt idx="2">
                  <c:v>5.1129607609988046</c:v>
                </c:pt>
                <c:pt idx="3">
                  <c:v>11.988304093567249</c:v>
                </c:pt>
                <c:pt idx="4">
                  <c:v>16.25</c:v>
                </c:pt>
              </c:numCache>
            </c:numRef>
          </c:val>
          <c:smooth val="0"/>
          <c:extLst>
            <c:ext xmlns:c16="http://schemas.microsoft.com/office/drawing/2014/chart" uri="{C3380CC4-5D6E-409C-BE32-E72D297353CC}">
              <c16:uniqueId val="{00000000-9DD5-AE49-90F2-C4E843BBCDA2}"/>
            </c:ext>
          </c:extLst>
        </c:ser>
        <c:dLbls>
          <c:showLegendKey val="0"/>
          <c:showVal val="0"/>
          <c:showCatName val="0"/>
          <c:showSerName val="0"/>
          <c:showPercent val="0"/>
          <c:showBubbleSize val="0"/>
        </c:dLbls>
        <c:smooth val="0"/>
        <c:axId val="-137236800"/>
        <c:axId val="-139609360"/>
      </c:lineChart>
      <c:catAx>
        <c:axId val="-137236800"/>
        <c:scaling>
          <c:orientation val="minMax"/>
        </c:scaling>
        <c:delete val="1"/>
        <c:axPos val="b"/>
        <c:numFmt formatCode="General" sourceLinked="0"/>
        <c:majorTickMark val="out"/>
        <c:minorTickMark val="none"/>
        <c:tickLblPos val="none"/>
        <c:crossAx val="-139609360"/>
        <c:crosses val="autoZero"/>
        <c:auto val="1"/>
        <c:lblAlgn val="ctr"/>
        <c:lblOffset val="100"/>
        <c:noMultiLvlLbl val="0"/>
      </c:catAx>
      <c:valAx>
        <c:axId val="-139609360"/>
        <c:scaling>
          <c:orientation val="minMax"/>
        </c:scaling>
        <c:delete val="0"/>
        <c:axPos val="l"/>
        <c:majorGridlines/>
        <c:numFmt formatCode="0.0" sourceLinked="1"/>
        <c:majorTickMark val="out"/>
        <c:minorTickMark val="none"/>
        <c:tickLblPos val="nextTo"/>
        <c:crossAx val="-137236800"/>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8402485403610297E-2"/>
          <c:y val="3.5031847133758003E-2"/>
          <c:w val="0.82866548824254105"/>
          <c:h val="0.80798034003711305"/>
        </c:manualLayout>
      </c:layout>
      <c:barChart>
        <c:barDir val="col"/>
        <c:grouping val="clustered"/>
        <c:varyColors val="0"/>
        <c:ser>
          <c:idx val="0"/>
          <c:order val="0"/>
          <c:tx>
            <c:strRef>
              <c:f>SUMMARY!$D$2</c:f>
              <c:strCache>
                <c:ptCount val="1"/>
                <c:pt idx="0">
                  <c:v>% INCLASS</c:v>
                </c:pt>
              </c:strCache>
            </c:strRef>
          </c:tx>
          <c:invertIfNegative val="0"/>
          <c:cat>
            <c:strRef>
              <c:f>SUMMARY!$A$3:$A$7</c:f>
              <c:strCache>
                <c:ptCount val="5"/>
                <c:pt idx="0">
                  <c:v>SPRING 2007</c:v>
                </c:pt>
                <c:pt idx="1">
                  <c:v>FALL 2007</c:v>
                </c:pt>
                <c:pt idx="2">
                  <c:v>SPRING 2009</c:v>
                </c:pt>
                <c:pt idx="3">
                  <c:v>FALL 2009</c:v>
                </c:pt>
                <c:pt idx="4">
                  <c:v>FALL 2010</c:v>
                </c:pt>
              </c:strCache>
            </c:strRef>
          </c:cat>
          <c:val>
            <c:numRef>
              <c:f>SUMMARY!$D$3:$D$7</c:f>
              <c:numCache>
                <c:formatCode>0.0</c:formatCode>
                <c:ptCount val="5"/>
                <c:pt idx="0">
                  <c:v>37.202380952380963</c:v>
                </c:pt>
                <c:pt idx="1">
                  <c:v>83.030303030303017</c:v>
                </c:pt>
                <c:pt idx="2">
                  <c:v>56.412434177000122</c:v>
                </c:pt>
                <c:pt idx="3">
                  <c:v>59.919028340080999</c:v>
                </c:pt>
                <c:pt idx="4">
                  <c:v>66.133333333332914</c:v>
                </c:pt>
              </c:numCache>
            </c:numRef>
          </c:val>
          <c:extLst>
            <c:ext xmlns:c16="http://schemas.microsoft.com/office/drawing/2014/chart" uri="{C3380CC4-5D6E-409C-BE32-E72D297353CC}">
              <c16:uniqueId val="{00000000-0267-9D40-9869-14EC18594DFF}"/>
            </c:ext>
          </c:extLst>
        </c:ser>
        <c:ser>
          <c:idx val="1"/>
          <c:order val="1"/>
          <c:tx>
            <c:strRef>
              <c:f>SUMMARY!$E$2</c:f>
              <c:strCache>
                <c:ptCount val="1"/>
                <c:pt idx="0">
                  <c:v>% ONLINE</c:v>
                </c:pt>
              </c:strCache>
            </c:strRef>
          </c:tx>
          <c:invertIfNegative val="0"/>
          <c:cat>
            <c:strRef>
              <c:f>SUMMARY!$A$3:$A$7</c:f>
              <c:strCache>
                <c:ptCount val="5"/>
                <c:pt idx="0">
                  <c:v>SPRING 2007</c:v>
                </c:pt>
                <c:pt idx="1">
                  <c:v>FALL 2007</c:v>
                </c:pt>
                <c:pt idx="2">
                  <c:v>SPRING 2009</c:v>
                </c:pt>
                <c:pt idx="3">
                  <c:v>FALL 2009</c:v>
                </c:pt>
                <c:pt idx="4">
                  <c:v>FALL 2010</c:v>
                </c:pt>
              </c:strCache>
            </c:strRef>
          </c:cat>
          <c:val>
            <c:numRef>
              <c:f>SUMMARY!$E$3:$E$7</c:f>
              <c:numCache>
                <c:formatCode>0.0</c:formatCode>
                <c:ptCount val="5"/>
                <c:pt idx="0">
                  <c:v>44.047619047619023</c:v>
                </c:pt>
                <c:pt idx="1">
                  <c:v>9.6969696969697008</c:v>
                </c:pt>
                <c:pt idx="2">
                  <c:v>32.113130626804832</c:v>
                </c:pt>
                <c:pt idx="3">
                  <c:v>25.101214574898801</c:v>
                </c:pt>
                <c:pt idx="4">
                  <c:v>37.933333333333351</c:v>
                </c:pt>
              </c:numCache>
            </c:numRef>
          </c:val>
          <c:extLst>
            <c:ext xmlns:c16="http://schemas.microsoft.com/office/drawing/2014/chart" uri="{C3380CC4-5D6E-409C-BE32-E72D297353CC}">
              <c16:uniqueId val="{00000001-0267-9D40-9869-14EC18594DFF}"/>
            </c:ext>
          </c:extLst>
        </c:ser>
        <c:ser>
          <c:idx val="2"/>
          <c:order val="2"/>
          <c:tx>
            <c:strRef>
              <c:f>SUMMARY!$F$2</c:f>
              <c:strCache>
                <c:ptCount val="1"/>
                <c:pt idx="0">
                  <c:v>% ABSENT</c:v>
                </c:pt>
              </c:strCache>
            </c:strRef>
          </c:tx>
          <c:invertIfNegative val="0"/>
          <c:cat>
            <c:strRef>
              <c:f>SUMMARY!$A$3:$A$7</c:f>
              <c:strCache>
                <c:ptCount val="5"/>
                <c:pt idx="0">
                  <c:v>SPRING 2007</c:v>
                </c:pt>
                <c:pt idx="1">
                  <c:v>FALL 2007</c:v>
                </c:pt>
                <c:pt idx="2">
                  <c:v>SPRING 2009</c:v>
                </c:pt>
                <c:pt idx="3">
                  <c:v>FALL 2009</c:v>
                </c:pt>
                <c:pt idx="4">
                  <c:v>FALL 2010</c:v>
                </c:pt>
              </c:strCache>
            </c:strRef>
          </c:cat>
          <c:val>
            <c:numRef>
              <c:f>SUMMARY!$F$3:$F$7</c:f>
              <c:numCache>
                <c:formatCode>0.0</c:formatCode>
                <c:ptCount val="5"/>
                <c:pt idx="0">
                  <c:v>18.75</c:v>
                </c:pt>
                <c:pt idx="1">
                  <c:v>7.2727272727272716</c:v>
                </c:pt>
                <c:pt idx="2">
                  <c:v>11.474435196195</c:v>
                </c:pt>
                <c:pt idx="3">
                  <c:v>9.7165991902834001</c:v>
                </c:pt>
                <c:pt idx="4">
                  <c:v>11.266666666666669</c:v>
                </c:pt>
              </c:numCache>
            </c:numRef>
          </c:val>
          <c:extLst>
            <c:ext xmlns:c16="http://schemas.microsoft.com/office/drawing/2014/chart" uri="{C3380CC4-5D6E-409C-BE32-E72D297353CC}">
              <c16:uniqueId val="{00000002-0267-9D40-9869-14EC18594DFF}"/>
            </c:ext>
          </c:extLst>
        </c:ser>
        <c:dLbls>
          <c:showLegendKey val="0"/>
          <c:showVal val="0"/>
          <c:showCatName val="0"/>
          <c:showSerName val="0"/>
          <c:showPercent val="0"/>
          <c:showBubbleSize val="0"/>
        </c:dLbls>
        <c:gapWidth val="150"/>
        <c:axId val="-137912112"/>
        <c:axId val="-137907744"/>
      </c:barChart>
      <c:catAx>
        <c:axId val="-137912112"/>
        <c:scaling>
          <c:orientation val="minMax"/>
        </c:scaling>
        <c:delete val="0"/>
        <c:axPos val="b"/>
        <c:numFmt formatCode="General" sourceLinked="0"/>
        <c:majorTickMark val="out"/>
        <c:minorTickMark val="none"/>
        <c:tickLblPos val="nextTo"/>
        <c:txPr>
          <a:bodyPr/>
          <a:lstStyle/>
          <a:p>
            <a:pPr>
              <a:defRPr sz="1800"/>
            </a:pPr>
            <a:endParaRPr lang="en-US"/>
          </a:p>
        </c:txPr>
        <c:crossAx val="-137907744"/>
        <c:crosses val="autoZero"/>
        <c:auto val="1"/>
        <c:lblAlgn val="ctr"/>
        <c:lblOffset val="100"/>
        <c:noMultiLvlLbl val="0"/>
      </c:catAx>
      <c:valAx>
        <c:axId val="-137907744"/>
        <c:scaling>
          <c:orientation val="minMax"/>
        </c:scaling>
        <c:delete val="0"/>
        <c:axPos val="l"/>
        <c:majorGridlines/>
        <c:numFmt formatCode="0.0" sourceLinked="1"/>
        <c:majorTickMark val="out"/>
        <c:minorTickMark val="none"/>
        <c:tickLblPos val="nextTo"/>
        <c:crossAx val="-137912112"/>
        <c:crosses val="autoZero"/>
        <c:crossBetween val="between"/>
      </c:valAx>
    </c:plotArea>
    <c:legend>
      <c:legendPos val="r"/>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Students</c:v>
                </c:pt>
              </c:strCache>
            </c:strRef>
          </c:tx>
          <c:explosion val="25"/>
          <c:cat>
            <c:strRef>
              <c:f>Sheet1!$A$2:$A$4</c:f>
              <c:strCache>
                <c:ptCount val="3"/>
                <c:pt idx="0">
                  <c:v>in-class</c:v>
                </c:pt>
                <c:pt idx="1">
                  <c:v>live stream</c:v>
                </c:pt>
                <c:pt idx="2">
                  <c:v>archive view</c:v>
                </c:pt>
              </c:strCache>
            </c:strRef>
          </c:cat>
          <c:val>
            <c:numRef>
              <c:f>Sheet1!$B$2:$B$4</c:f>
              <c:numCache>
                <c:formatCode>General</c:formatCode>
                <c:ptCount val="3"/>
                <c:pt idx="0">
                  <c:v>100</c:v>
                </c:pt>
                <c:pt idx="1">
                  <c:v>100</c:v>
                </c:pt>
                <c:pt idx="2">
                  <c:v>1000</c:v>
                </c:pt>
              </c:numCache>
            </c:numRef>
          </c:val>
          <c:extLst>
            <c:ext xmlns:c16="http://schemas.microsoft.com/office/drawing/2014/chart" uri="{C3380CC4-5D6E-409C-BE32-E72D297353CC}">
              <c16:uniqueId val="{00000000-4AE5-FF4B-8867-A94F22B054A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5958005249344"/>
          <c:y val="0.25030350007667501"/>
          <c:w val="0.311634587343249"/>
          <c:h val="0.33389592640882299"/>
        </c:manualLayout>
      </c:layout>
      <c:overlay val="0"/>
      <c:txPr>
        <a:bodyPr/>
        <a:lstStyle/>
        <a:p>
          <a:pPr>
            <a:defRPr sz="2400">
              <a:latin typeface="Calibri"/>
              <a:cs typeface="Calibri"/>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1C129-4E4F-F341-B37F-CE4D7DDD3079}"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E8F5D4D2-EF0F-9C41-B663-571C41FD9F2F}">
      <dgm:prSet phldrT="[Text]"/>
      <dgm:spPr/>
      <dgm:t>
        <a:bodyPr/>
        <a:lstStyle/>
        <a:p>
          <a:r>
            <a:rPr lang="en-US" dirty="0"/>
            <a:t>Alternatives</a:t>
          </a:r>
        </a:p>
      </dgm:t>
    </dgm:pt>
    <dgm:pt modelId="{5AEDE954-58B8-164C-98DF-5853AC631170}" type="parTrans" cxnId="{5BA2DC5D-D9EF-B149-B649-6BAD3DB44F44}">
      <dgm:prSet/>
      <dgm:spPr/>
      <dgm:t>
        <a:bodyPr/>
        <a:lstStyle/>
        <a:p>
          <a:endParaRPr lang="en-US"/>
        </a:p>
      </dgm:t>
    </dgm:pt>
    <dgm:pt modelId="{30B25AB6-0571-C94F-8C53-0AA0B0D0D546}" type="sibTrans" cxnId="{5BA2DC5D-D9EF-B149-B649-6BAD3DB44F44}">
      <dgm:prSet/>
      <dgm:spPr/>
      <dgm:t>
        <a:bodyPr/>
        <a:lstStyle/>
        <a:p>
          <a:endParaRPr lang="en-US"/>
        </a:p>
      </dgm:t>
    </dgm:pt>
    <dgm:pt modelId="{F669EC6F-17F3-F546-8754-D87B2194A7A5}">
      <dgm:prSet phldrT="[Text]"/>
      <dgm:spPr/>
      <dgm:t>
        <a:bodyPr/>
        <a:lstStyle/>
        <a:p>
          <a:r>
            <a:rPr lang="en-US" dirty="0"/>
            <a:t>Equivalence</a:t>
          </a:r>
        </a:p>
      </dgm:t>
    </dgm:pt>
    <dgm:pt modelId="{3B62B660-DBD2-5D4D-8603-07D7D35EC354}" type="parTrans" cxnId="{A79624EA-1345-5F49-9950-AD123F623A14}">
      <dgm:prSet/>
      <dgm:spPr/>
      <dgm:t>
        <a:bodyPr/>
        <a:lstStyle/>
        <a:p>
          <a:endParaRPr lang="en-US"/>
        </a:p>
      </dgm:t>
    </dgm:pt>
    <dgm:pt modelId="{9E7E2E78-EBF4-7C48-A1A2-EF24D5D6D12B}" type="sibTrans" cxnId="{A79624EA-1345-5F49-9950-AD123F623A14}">
      <dgm:prSet/>
      <dgm:spPr/>
      <dgm:t>
        <a:bodyPr/>
        <a:lstStyle/>
        <a:p>
          <a:endParaRPr lang="en-US"/>
        </a:p>
      </dgm:t>
    </dgm:pt>
    <dgm:pt modelId="{734F87DF-70EA-704A-BF61-92A5E8790B78}">
      <dgm:prSet phldrT="[Text]"/>
      <dgm:spPr/>
      <dgm:t>
        <a:bodyPr/>
        <a:lstStyle/>
        <a:p>
          <a:r>
            <a:rPr lang="en-US" dirty="0"/>
            <a:t>Reuse</a:t>
          </a:r>
        </a:p>
      </dgm:t>
    </dgm:pt>
    <dgm:pt modelId="{D6BE95F4-536E-4340-914F-144928DF2117}" type="parTrans" cxnId="{01604C6E-826D-ED47-A37E-9A1276CF8421}">
      <dgm:prSet/>
      <dgm:spPr/>
      <dgm:t>
        <a:bodyPr/>
        <a:lstStyle/>
        <a:p>
          <a:endParaRPr lang="en-US"/>
        </a:p>
      </dgm:t>
    </dgm:pt>
    <dgm:pt modelId="{8AE6A8BC-632E-5548-A925-7ABC378D6D0C}" type="sibTrans" cxnId="{01604C6E-826D-ED47-A37E-9A1276CF8421}">
      <dgm:prSet/>
      <dgm:spPr/>
      <dgm:t>
        <a:bodyPr/>
        <a:lstStyle/>
        <a:p>
          <a:endParaRPr lang="en-US"/>
        </a:p>
      </dgm:t>
    </dgm:pt>
    <dgm:pt modelId="{984B93AB-E12C-6F4C-A94B-9B7BAFB7D451}">
      <dgm:prSet phldrT="[Text]"/>
      <dgm:spPr/>
      <dgm:t>
        <a:bodyPr/>
        <a:lstStyle/>
        <a:p>
          <a:r>
            <a:rPr lang="en-US" dirty="0"/>
            <a:t>Accessible</a:t>
          </a:r>
        </a:p>
      </dgm:t>
    </dgm:pt>
    <dgm:pt modelId="{F0DA8EA0-6B32-5E4C-8084-7B068198B09D}" type="parTrans" cxnId="{7BCE7A83-6EB9-EA4F-BBDB-19162F3B59E6}">
      <dgm:prSet/>
      <dgm:spPr/>
      <dgm:t>
        <a:bodyPr/>
        <a:lstStyle/>
        <a:p>
          <a:endParaRPr lang="en-US"/>
        </a:p>
      </dgm:t>
    </dgm:pt>
    <dgm:pt modelId="{8FE253DF-8DFF-8443-B173-636B3B8E079F}" type="sibTrans" cxnId="{7BCE7A83-6EB9-EA4F-BBDB-19162F3B59E6}">
      <dgm:prSet/>
      <dgm:spPr/>
      <dgm:t>
        <a:bodyPr/>
        <a:lstStyle/>
        <a:p>
          <a:endParaRPr lang="en-US"/>
        </a:p>
      </dgm:t>
    </dgm:pt>
    <dgm:pt modelId="{313EC030-1AB2-0D43-AFE7-C83F1B9AE121}" type="pres">
      <dgm:prSet presAssocID="{A181C129-4E4F-F341-B37F-CE4D7DDD3079}" presName="matrix" presStyleCnt="0">
        <dgm:presLayoutVars>
          <dgm:chMax val="1"/>
          <dgm:dir/>
          <dgm:resizeHandles val="exact"/>
        </dgm:presLayoutVars>
      </dgm:prSet>
      <dgm:spPr/>
    </dgm:pt>
    <dgm:pt modelId="{AEC7ED8A-BC69-7B4C-894D-FC6B8546A5E3}" type="pres">
      <dgm:prSet presAssocID="{A181C129-4E4F-F341-B37F-CE4D7DDD3079}" presName="diamond" presStyleLbl="bgShp" presStyleIdx="0" presStyleCnt="1"/>
      <dgm:spPr/>
    </dgm:pt>
    <dgm:pt modelId="{6B546D08-41EE-2244-8128-D7C1C74A62D2}" type="pres">
      <dgm:prSet presAssocID="{A181C129-4E4F-F341-B37F-CE4D7DDD3079}" presName="quad1" presStyleLbl="node1" presStyleIdx="0" presStyleCnt="4">
        <dgm:presLayoutVars>
          <dgm:chMax val="0"/>
          <dgm:chPref val="0"/>
          <dgm:bulletEnabled val="1"/>
        </dgm:presLayoutVars>
      </dgm:prSet>
      <dgm:spPr/>
    </dgm:pt>
    <dgm:pt modelId="{4D15710A-93BB-BF45-8475-CA44B30160B4}" type="pres">
      <dgm:prSet presAssocID="{A181C129-4E4F-F341-B37F-CE4D7DDD3079}" presName="quad2" presStyleLbl="node1" presStyleIdx="1" presStyleCnt="4">
        <dgm:presLayoutVars>
          <dgm:chMax val="0"/>
          <dgm:chPref val="0"/>
          <dgm:bulletEnabled val="1"/>
        </dgm:presLayoutVars>
      </dgm:prSet>
      <dgm:spPr/>
    </dgm:pt>
    <dgm:pt modelId="{DB629E1E-69A8-3542-B3C5-FBE13834AAF0}" type="pres">
      <dgm:prSet presAssocID="{A181C129-4E4F-F341-B37F-CE4D7DDD3079}" presName="quad3" presStyleLbl="node1" presStyleIdx="2" presStyleCnt="4">
        <dgm:presLayoutVars>
          <dgm:chMax val="0"/>
          <dgm:chPref val="0"/>
          <dgm:bulletEnabled val="1"/>
        </dgm:presLayoutVars>
      </dgm:prSet>
      <dgm:spPr/>
    </dgm:pt>
    <dgm:pt modelId="{4C982889-9091-D944-85E6-369A88E6236B}" type="pres">
      <dgm:prSet presAssocID="{A181C129-4E4F-F341-B37F-CE4D7DDD3079}" presName="quad4" presStyleLbl="node1" presStyleIdx="3" presStyleCnt="4">
        <dgm:presLayoutVars>
          <dgm:chMax val="0"/>
          <dgm:chPref val="0"/>
          <dgm:bulletEnabled val="1"/>
        </dgm:presLayoutVars>
      </dgm:prSet>
      <dgm:spPr/>
    </dgm:pt>
  </dgm:ptLst>
  <dgm:cxnLst>
    <dgm:cxn modelId="{192B9218-7FD4-1543-9E8C-0B2571B741C0}" type="presOf" srcId="{984B93AB-E12C-6F4C-A94B-9B7BAFB7D451}" destId="{4C982889-9091-D944-85E6-369A88E6236B}" srcOrd="0" destOrd="0" presId="urn:microsoft.com/office/officeart/2005/8/layout/matrix3"/>
    <dgm:cxn modelId="{94786C3B-04C9-DC45-969B-5F419F55BE4C}" type="presOf" srcId="{F669EC6F-17F3-F546-8754-D87B2194A7A5}" destId="{4D15710A-93BB-BF45-8475-CA44B30160B4}" srcOrd="0" destOrd="0" presId="urn:microsoft.com/office/officeart/2005/8/layout/matrix3"/>
    <dgm:cxn modelId="{5BA2DC5D-D9EF-B149-B649-6BAD3DB44F44}" srcId="{A181C129-4E4F-F341-B37F-CE4D7DDD3079}" destId="{E8F5D4D2-EF0F-9C41-B663-571C41FD9F2F}" srcOrd="0" destOrd="0" parTransId="{5AEDE954-58B8-164C-98DF-5853AC631170}" sibTransId="{30B25AB6-0571-C94F-8C53-0AA0B0D0D546}"/>
    <dgm:cxn modelId="{FE830A63-5AA0-7D4E-A357-23703D10996B}" type="presOf" srcId="{E8F5D4D2-EF0F-9C41-B663-571C41FD9F2F}" destId="{6B546D08-41EE-2244-8128-D7C1C74A62D2}" srcOrd="0" destOrd="0" presId="urn:microsoft.com/office/officeart/2005/8/layout/matrix3"/>
    <dgm:cxn modelId="{01604C6E-826D-ED47-A37E-9A1276CF8421}" srcId="{A181C129-4E4F-F341-B37F-CE4D7DDD3079}" destId="{734F87DF-70EA-704A-BF61-92A5E8790B78}" srcOrd="2" destOrd="0" parTransId="{D6BE95F4-536E-4340-914F-144928DF2117}" sibTransId="{8AE6A8BC-632E-5548-A925-7ABC378D6D0C}"/>
    <dgm:cxn modelId="{7BCE7A83-6EB9-EA4F-BBDB-19162F3B59E6}" srcId="{A181C129-4E4F-F341-B37F-CE4D7DDD3079}" destId="{984B93AB-E12C-6F4C-A94B-9B7BAFB7D451}" srcOrd="3" destOrd="0" parTransId="{F0DA8EA0-6B32-5E4C-8084-7B068198B09D}" sibTransId="{8FE253DF-8DFF-8443-B173-636B3B8E079F}"/>
    <dgm:cxn modelId="{35879E90-6A9E-004D-B5D0-2FAE3EE85683}" type="presOf" srcId="{734F87DF-70EA-704A-BF61-92A5E8790B78}" destId="{DB629E1E-69A8-3542-B3C5-FBE13834AAF0}" srcOrd="0" destOrd="0" presId="urn:microsoft.com/office/officeart/2005/8/layout/matrix3"/>
    <dgm:cxn modelId="{64B4B2BC-24CD-DB4E-82E3-2747E46EE028}" type="presOf" srcId="{A181C129-4E4F-F341-B37F-CE4D7DDD3079}" destId="{313EC030-1AB2-0D43-AFE7-C83F1B9AE121}" srcOrd="0" destOrd="0" presId="urn:microsoft.com/office/officeart/2005/8/layout/matrix3"/>
    <dgm:cxn modelId="{A79624EA-1345-5F49-9950-AD123F623A14}" srcId="{A181C129-4E4F-F341-B37F-CE4D7DDD3079}" destId="{F669EC6F-17F3-F546-8754-D87B2194A7A5}" srcOrd="1" destOrd="0" parTransId="{3B62B660-DBD2-5D4D-8603-07D7D35EC354}" sibTransId="{9E7E2E78-EBF4-7C48-A1A2-EF24D5D6D12B}"/>
    <dgm:cxn modelId="{F20C6645-75CE-8F44-8891-8CF0CDCE3BF0}" type="presParOf" srcId="{313EC030-1AB2-0D43-AFE7-C83F1B9AE121}" destId="{AEC7ED8A-BC69-7B4C-894D-FC6B8546A5E3}" srcOrd="0" destOrd="0" presId="urn:microsoft.com/office/officeart/2005/8/layout/matrix3"/>
    <dgm:cxn modelId="{1F0802C5-DC23-8E4D-AB4B-88F80B6CE17F}" type="presParOf" srcId="{313EC030-1AB2-0D43-AFE7-C83F1B9AE121}" destId="{6B546D08-41EE-2244-8128-D7C1C74A62D2}" srcOrd="1" destOrd="0" presId="urn:microsoft.com/office/officeart/2005/8/layout/matrix3"/>
    <dgm:cxn modelId="{66C69397-02DC-1C4C-B55C-EE55DE288240}" type="presParOf" srcId="{313EC030-1AB2-0D43-AFE7-C83F1B9AE121}" destId="{4D15710A-93BB-BF45-8475-CA44B30160B4}" srcOrd="2" destOrd="0" presId="urn:microsoft.com/office/officeart/2005/8/layout/matrix3"/>
    <dgm:cxn modelId="{B45AC28F-7CF2-654E-8DD8-F68CF39A710A}" type="presParOf" srcId="{313EC030-1AB2-0D43-AFE7-C83F1B9AE121}" destId="{DB629E1E-69A8-3542-B3C5-FBE13834AAF0}" srcOrd="3" destOrd="0" presId="urn:microsoft.com/office/officeart/2005/8/layout/matrix3"/>
    <dgm:cxn modelId="{E0F3F986-5ECA-334A-AC4F-DA4D6F3EB541}" type="presParOf" srcId="{313EC030-1AB2-0D43-AFE7-C83F1B9AE121}" destId="{4C982889-9091-D944-85E6-369A88E6236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37ADC9-C22A-424D-93AF-10A76BBE2D40}"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8BEDBE7A-0D4F-1948-9604-96FCCCF82AFC}">
      <dgm:prSet phldrT="[Text]"/>
      <dgm:spPr/>
      <dgm:t>
        <a:bodyPr/>
        <a:lstStyle/>
        <a:p>
          <a:r>
            <a:rPr lang="en-US" b="1" dirty="0"/>
            <a:t>Strategic Decision</a:t>
          </a:r>
        </a:p>
      </dgm:t>
    </dgm:pt>
    <dgm:pt modelId="{87297D57-75D6-A94E-AE2D-9D8E95D00F29}" type="parTrans" cxnId="{80251819-A9AA-1D47-AADC-4C53B80C6258}">
      <dgm:prSet/>
      <dgm:spPr/>
      <dgm:t>
        <a:bodyPr/>
        <a:lstStyle/>
        <a:p>
          <a:endParaRPr lang="en-US"/>
        </a:p>
      </dgm:t>
    </dgm:pt>
    <dgm:pt modelId="{E4077BE7-9381-2F44-914F-D180BA734BAC}" type="sibTrans" cxnId="{80251819-A9AA-1D47-AADC-4C53B80C6258}">
      <dgm:prSet/>
      <dgm:spPr/>
      <dgm:t>
        <a:bodyPr/>
        <a:lstStyle/>
        <a:p>
          <a:endParaRPr lang="en-US"/>
        </a:p>
      </dgm:t>
    </dgm:pt>
    <dgm:pt modelId="{F5327871-9A56-7F41-A3E0-E44D19C26466}">
      <dgm:prSet phldrT="[Text]"/>
      <dgm:spPr/>
      <dgm:t>
        <a:bodyPr/>
        <a:lstStyle/>
        <a:p>
          <a:r>
            <a:rPr lang="en-US" b="1" dirty="0"/>
            <a:t>Content</a:t>
          </a:r>
        </a:p>
      </dgm:t>
    </dgm:pt>
    <dgm:pt modelId="{47E36147-0CB5-484C-8947-09A806BBDF2D}" type="parTrans" cxnId="{D14C868B-0D94-9744-B444-552ABAC74B4E}">
      <dgm:prSet/>
      <dgm:spPr/>
      <dgm:t>
        <a:bodyPr/>
        <a:lstStyle/>
        <a:p>
          <a:endParaRPr lang="en-US"/>
        </a:p>
      </dgm:t>
    </dgm:pt>
    <dgm:pt modelId="{05475FED-1BAC-F94B-BFBE-33C0B1936912}" type="sibTrans" cxnId="{D14C868B-0D94-9744-B444-552ABAC74B4E}">
      <dgm:prSet/>
      <dgm:spPr/>
      <dgm:t>
        <a:bodyPr/>
        <a:lstStyle/>
        <a:p>
          <a:endParaRPr lang="en-US"/>
        </a:p>
      </dgm:t>
    </dgm:pt>
    <dgm:pt modelId="{1C63E3B1-B179-E844-B565-592952CD8E2E}">
      <dgm:prSet phldrT="[Text]"/>
      <dgm:spPr/>
      <dgm:t>
        <a:bodyPr/>
        <a:lstStyle/>
        <a:p>
          <a:r>
            <a:rPr lang="en-US" b="1" dirty="0"/>
            <a:t>Assessment</a:t>
          </a:r>
        </a:p>
      </dgm:t>
    </dgm:pt>
    <dgm:pt modelId="{FD069C47-1235-6C40-8FD0-D101044CFBCF}" type="parTrans" cxnId="{E1DF1431-4FAE-1B4D-87DA-5298E2A00E00}">
      <dgm:prSet/>
      <dgm:spPr/>
      <dgm:t>
        <a:bodyPr/>
        <a:lstStyle/>
        <a:p>
          <a:endParaRPr lang="en-US"/>
        </a:p>
      </dgm:t>
    </dgm:pt>
    <dgm:pt modelId="{BDC1B588-4A9F-6B45-BDDD-B46FDFBFD202}" type="sibTrans" cxnId="{E1DF1431-4FAE-1B4D-87DA-5298E2A00E00}">
      <dgm:prSet/>
      <dgm:spPr/>
      <dgm:t>
        <a:bodyPr/>
        <a:lstStyle/>
        <a:p>
          <a:endParaRPr lang="en-US"/>
        </a:p>
      </dgm:t>
    </dgm:pt>
    <dgm:pt modelId="{92B806CE-E3D7-8B4C-96F7-72DF749AD1F9}">
      <dgm:prSet phldrT="[Text]"/>
      <dgm:spPr/>
      <dgm:t>
        <a:bodyPr/>
        <a:lstStyle/>
        <a:p>
          <a:r>
            <a:rPr lang="en-US" b="1" dirty="0"/>
            <a:t>Engagement</a:t>
          </a:r>
        </a:p>
      </dgm:t>
    </dgm:pt>
    <dgm:pt modelId="{4D0F8B7B-F83D-9D4A-BAA1-F528B485046D}" type="parTrans" cxnId="{334B3D4E-BFEC-A54B-A2C9-34FAC63CA169}">
      <dgm:prSet/>
      <dgm:spPr/>
      <dgm:t>
        <a:bodyPr/>
        <a:lstStyle/>
        <a:p>
          <a:endParaRPr lang="en-US"/>
        </a:p>
      </dgm:t>
    </dgm:pt>
    <dgm:pt modelId="{C55FA4CD-30ED-8542-ADDE-AB775465E816}" type="sibTrans" cxnId="{334B3D4E-BFEC-A54B-A2C9-34FAC63CA169}">
      <dgm:prSet/>
      <dgm:spPr/>
      <dgm:t>
        <a:bodyPr/>
        <a:lstStyle/>
        <a:p>
          <a:endParaRPr lang="en-US"/>
        </a:p>
      </dgm:t>
    </dgm:pt>
    <dgm:pt modelId="{1E1FB13B-0A22-C344-8BFF-2802DAA2BC01}">
      <dgm:prSet phldrT="[Text]"/>
      <dgm:spPr/>
      <dgm:t>
        <a:bodyPr/>
        <a:lstStyle/>
        <a:p>
          <a:r>
            <a:rPr lang="en-US" b="1" dirty="0"/>
            <a:t>Implementation</a:t>
          </a:r>
        </a:p>
      </dgm:t>
    </dgm:pt>
    <dgm:pt modelId="{0B95B2D0-443B-9F48-8EA2-EDEDFD7BC3A7}" type="parTrans" cxnId="{4C0875F5-9A24-704C-B4A4-B19756846A39}">
      <dgm:prSet/>
      <dgm:spPr/>
      <dgm:t>
        <a:bodyPr/>
        <a:lstStyle/>
        <a:p>
          <a:endParaRPr lang="en-US"/>
        </a:p>
      </dgm:t>
    </dgm:pt>
    <dgm:pt modelId="{FACF0CC7-3468-9145-886E-247646A4539C}" type="sibTrans" cxnId="{4C0875F5-9A24-704C-B4A4-B19756846A39}">
      <dgm:prSet/>
      <dgm:spPr/>
      <dgm:t>
        <a:bodyPr/>
        <a:lstStyle/>
        <a:p>
          <a:endParaRPr lang="en-US"/>
        </a:p>
      </dgm:t>
    </dgm:pt>
    <dgm:pt modelId="{CB0A4B17-78EC-AA47-8DF9-9B76A8BF30BA}" type="pres">
      <dgm:prSet presAssocID="{ED37ADC9-C22A-424D-93AF-10A76BBE2D40}" presName="cycle" presStyleCnt="0">
        <dgm:presLayoutVars>
          <dgm:dir/>
          <dgm:resizeHandles val="exact"/>
        </dgm:presLayoutVars>
      </dgm:prSet>
      <dgm:spPr/>
    </dgm:pt>
    <dgm:pt modelId="{56D85AF4-2DEB-7A4A-9E3C-2A15476E5690}" type="pres">
      <dgm:prSet presAssocID="{8BEDBE7A-0D4F-1948-9604-96FCCCF82AFC}" presName="node" presStyleLbl="node1" presStyleIdx="0" presStyleCnt="5">
        <dgm:presLayoutVars>
          <dgm:bulletEnabled val="1"/>
        </dgm:presLayoutVars>
      </dgm:prSet>
      <dgm:spPr/>
    </dgm:pt>
    <dgm:pt modelId="{197F49D4-4A1F-C047-B112-9214F879311F}" type="pres">
      <dgm:prSet presAssocID="{8BEDBE7A-0D4F-1948-9604-96FCCCF82AFC}" presName="spNode" presStyleCnt="0"/>
      <dgm:spPr/>
    </dgm:pt>
    <dgm:pt modelId="{2B236AC1-8295-5D4C-831B-3324FCB895D8}" type="pres">
      <dgm:prSet presAssocID="{E4077BE7-9381-2F44-914F-D180BA734BAC}" presName="sibTrans" presStyleLbl="sibTrans1D1" presStyleIdx="0" presStyleCnt="5"/>
      <dgm:spPr/>
    </dgm:pt>
    <dgm:pt modelId="{E5B7CAF0-B78D-2741-81F8-2B76134C69D8}" type="pres">
      <dgm:prSet presAssocID="{F5327871-9A56-7F41-A3E0-E44D19C26466}" presName="node" presStyleLbl="node1" presStyleIdx="1" presStyleCnt="5">
        <dgm:presLayoutVars>
          <dgm:bulletEnabled val="1"/>
        </dgm:presLayoutVars>
      </dgm:prSet>
      <dgm:spPr/>
    </dgm:pt>
    <dgm:pt modelId="{0E250AB0-3465-5F47-A4CB-93A46CC7E4EA}" type="pres">
      <dgm:prSet presAssocID="{F5327871-9A56-7F41-A3E0-E44D19C26466}" presName="spNode" presStyleCnt="0"/>
      <dgm:spPr/>
    </dgm:pt>
    <dgm:pt modelId="{BC061295-83D7-884A-B604-8A95122D154E}" type="pres">
      <dgm:prSet presAssocID="{05475FED-1BAC-F94B-BFBE-33C0B1936912}" presName="sibTrans" presStyleLbl="sibTrans1D1" presStyleIdx="1" presStyleCnt="5"/>
      <dgm:spPr/>
    </dgm:pt>
    <dgm:pt modelId="{2AEA5487-5CAD-C145-A845-D5708C55BB42}" type="pres">
      <dgm:prSet presAssocID="{1C63E3B1-B179-E844-B565-592952CD8E2E}" presName="node" presStyleLbl="node1" presStyleIdx="2" presStyleCnt="5">
        <dgm:presLayoutVars>
          <dgm:bulletEnabled val="1"/>
        </dgm:presLayoutVars>
      </dgm:prSet>
      <dgm:spPr/>
    </dgm:pt>
    <dgm:pt modelId="{ECE0A8AE-F139-1041-B8AF-B81B5A1239B3}" type="pres">
      <dgm:prSet presAssocID="{1C63E3B1-B179-E844-B565-592952CD8E2E}" presName="spNode" presStyleCnt="0"/>
      <dgm:spPr/>
    </dgm:pt>
    <dgm:pt modelId="{ABE8CD76-FD13-4143-82C8-9FF571CDD023}" type="pres">
      <dgm:prSet presAssocID="{BDC1B588-4A9F-6B45-BDDD-B46FDFBFD202}" presName="sibTrans" presStyleLbl="sibTrans1D1" presStyleIdx="2" presStyleCnt="5"/>
      <dgm:spPr/>
    </dgm:pt>
    <dgm:pt modelId="{AB605844-0372-4C44-B067-B2D66FA0ACF7}" type="pres">
      <dgm:prSet presAssocID="{92B806CE-E3D7-8B4C-96F7-72DF749AD1F9}" presName="node" presStyleLbl="node1" presStyleIdx="3" presStyleCnt="5">
        <dgm:presLayoutVars>
          <dgm:bulletEnabled val="1"/>
        </dgm:presLayoutVars>
      </dgm:prSet>
      <dgm:spPr/>
    </dgm:pt>
    <dgm:pt modelId="{8A354FA6-104D-4443-882C-D25BFD775878}" type="pres">
      <dgm:prSet presAssocID="{92B806CE-E3D7-8B4C-96F7-72DF749AD1F9}" presName="spNode" presStyleCnt="0"/>
      <dgm:spPr/>
    </dgm:pt>
    <dgm:pt modelId="{CAD23597-AEE7-8C4E-90BD-730F8C01AF87}" type="pres">
      <dgm:prSet presAssocID="{C55FA4CD-30ED-8542-ADDE-AB775465E816}" presName="sibTrans" presStyleLbl="sibTrans1D1" presStyleIdx="3" presStyleCnt="5"/>
      <dgm:spPr/>
    </dgm:pt>
    <dgm:pt modelId="{1169CAB9-4C8D-2C4A-8C20-E6665DA29715}" type="pres">
      <dgm:prSet presAssocID="{1E1FB13B-0A22-C344-8BFF-2802DAA2BC01}" presName="node" presStyleLbl="node1" presStyleIdx="4" presStyleCnt="5">
        <dgm:presLayoutVars>
          <dgm:bulletEnabled val="1"/>
        </dgm:presLayoutVars>
      </dgm:prSet>
      <dgm:spPr/>
    </dgm:pt>
    <dgm:pt modelId="{5599F5C9-5AC7-FF49-AA73-0F28A3E5AEC3}" type="pres">
      <dgm:prSet presAssocID="{1E1FB13B-0A22-C344-8BFF-2802DAA2BC01}" presName="spNode" presStyleCnt="0"/>
      <dgm:spPr/>
    </dgm:pt>
    <dgm:pt modelId="{DE795259-B7DF-6241-9513-0EE4C31DABE3}" type="pres">
      <dgm:prSet presAssocID="{FACF0CC7-3468-9145-886E-247646A4539C}" presName="sibTrans" presStyleLbl="sibTrans1D1" presStyleIdx="4" presStyleCnt="5"/>
      <dgm:spPr/>
    </dgm:pt>
  </dgm:ptLst>
  <dgm:cxnLst>
    <dgm:cxn modelId="{F9267D07-1A29-B64E-9181-3567C548A3E3}" type="presOf" srcId="{05475FED-1BAC-F94B-BFBE-33C0B1936912}" destId="{BC061295-83D7-884A-B604-8A95122D154E}" srcOrd="0" destOrd="0" presId="urn:microsoft.com/office/officeart/2005/8/layout/cycle5"/>
    <dgm:cxn modelId="{80251819-A9AA-1D47-AADC-4C53B80C6258}" srcId="{ED37ADC9-C22A-424D-93AF-10A76BBE2D40}" destId="{8BEDBE7A-0D4F-1948-9604-96FCCCF82AFC}" srcOrd="0" destOrd="0" parTransId="{87297D57-75D6-A94E-AE2D-9D8E95D00F29}" sibTransId="{E4077BE7-9381-2F44-914F-D180BA734BAC}"/>
    <dgm:cxn modelId="{28B86023-EEC8-FF4E-95E3-4CE79CD56D5D}" type="presOf" srcId="{BDC1B588-4A9F-6B45-BDDD-B46FDFBFD202}" destId="{ABE8CD76-FD13-4143-82C8-9FF571CDD023}" srcOrd="0" destOrd="0" presId="urn:microsoft.com/office/officeart/2005/8/layout/cycle5"/>
    <dgm:cxn modelId="{CD41BA2A-4F42-7744-BCEF-9CB9C9A00F1D}" type="presOf" srcId="{E4077BE7-9381-2F44-914F-D180BA734BAC}" destId="{2B236AC1-8295-5D4C-831B-3324FCB895D8}" srcOrd="0" destOrd="0" presId="urn:microsoft.com/office/officeart/2005/8/layout/cycle5"/>
    <dgm:cxn modelId="{E1DF1431-4FAE-1B4D-87DA-5298E2A00E00}" srcId="{ED37ADC9-C22A-424D-93AF-10A76BBE2D40}" destId="{1C63E3B1-B179-E844-B565-592952CD8E2E}" srcOrd="2" destOrd="0" parTransId="{FD069C47-1235-6C40-8FD0-D101044CFBCF}" sibTransId="{BDC1B588-4A9F-6B45-BDDD-B46FDFBFD202}"/>
    <dgm:cxn modelId="{51790B3C-9D1D-8B45-B957-EDD7856D73AC}" type="presOf" srcId="{1C63E3B1-B179-E844-B565-592952CD8E2E}" destId="{2AEA5487-5CAD-C145-A845-D5708C55BB42}" srcOrd="0" destOrd="0" presId="urn:microsoft.com/office/officeart/2005/8/layout/cycle5"/>
    <dgm:cxn modelId="{D5CA983C-355F-3744-AF4A-03A91496A009}" type="presOf" srcId="{F5327871-9A56-7F41-A3E0-E44D19C26466}" destId="{E5B7CAF0-B78D-2741-81F8-2B76134C69D8}" srcOrd="0" destOrd="0" presId="urn:microsoft.com/office/officeart/2005/8/layout/cycle5"/>
    <dgm:cxn modelId="{EB79B23C-98F9-0942-8308-9C852E089C74}" type="presOf" srcId="{92B806CE-E3D7-8B4C-96F7-72DF749AD1F9}" destId="{AB605844-0372-4C44-B067-B2D66FA0ACF7}" srcOrd="0" destOrd="0" presId="urn:microsoft.com/office/officeart/2005/8/layout/cycle5"/>
    <dgm:cxn modelId="{0C769163-D0FF-D942-A27F-393F5DDC3F3D}" type="presOf" srcId="{ED37ADC9-C22A-424D-93AF-10A76BBE2D40}" destId="{CB0A4B17-78EC-AA47-8DF9-9B76A8BF30BA}" srcOrd="0" destOrd="0" presId="urn:microsoft.com/office/officeart/2005/8/layout/cycle5"/>
    <dgm:cxn modelId="{334B3D4E-BFEC-A54B-A2C9-34FAC63CA169}" srcId="{ED37ADC9-C22A-424D-93AF-10A76BBE2D40}" destId="{92B806CE-E3D7-8B4C-96F7-72DF749AD1F9}" srcOrd="3" destOrd="0" parTransId="{4D0F8B7B-F83D-9D4A-BAA1-F528B485046D}" sibTransId="{C55FA4CD-30ED-8542-ADDE-AB775465E816}"/>
    <dgm:cxn modelId="{47CF2682-A653-5541-BBF9-B4AE8ED3BD74}" type="presOf" srcId="{8BEDBE7A-0D4F-1948-9604-96FCCCF82AFC}" destId="{56D85AF4-2DEB-7A4A-9E3C-2A15476E5690}" srcOrd="0" destOrd="0" presId="urn:microsoft.com/office/officeart/2005/8/layout/cycle5"/>
    <dgm:cxn modelId="{D14C868B-0D94-9744-B444-552ABAC74B4E}" srcId="{ED37ADC9-C22A-424D-93AF-10A76BBE2D40}" destId="{F5327871-9A56-7F41-A3E0-E44D19C26466}" srcOrd="1" destOrd="0" parTransId="{47E36147-0CB5-484C-8947-09A806BBDF2D}" sibTransId="{05475FED-1BAC-F94B-BFBE-33C0B1936912}"/>
    <dgm:cxn modelId="{E3B94B9B-880D-6343-9735-8AB6875192F3}" type="presOf" srcId="{1E1FB13B-0A22-C344-8BFF-2802DAA2BC01}" destId="{1169CAB9-4C8D-2C4A-8C20-E6665DA29715}" srcOrd="0" destOrd="0" presId="urn:microsoft.com/office/officeart/2005/8/layout/cycle5"/>
    <dgm:cxn modelId="{B5D8EDD1-6245-F74D-AA10-3D163695D616}" type="presOf" srcId="{C55FA4CD-30ED-8542-ADDE-AB775465E816}" destId="{CAD23597-AEE7-8C4E-90BD-730F8C01AF87}" srcOrd="0" destOrd="0" presId="urn:microsoft.com/office/officeart/2005/8/layout/cycle5"/>
    <dgm:cxn modelId="{4C0875F5-9A24-704C-B4A4-B19756846A39}" srcId="{ED37ADC9-C22A-424D-93AF-10A76BBE2D40}" destId="{1E1FB13B-0A22-C344-8BFF-2802DAA2BC01}" srcOrd="4" destOrd="0" parTransId="{0B95B2D0-443B-9F48-8EA2-EDEDFD7BC3A7}" sibTransId="{FACF0CC7-3468-9145-886E-247646A4539C}"/>
    <dgm:cxn modelId="{ED0FFFFD-BF37-B548-8E17-7816FCA9B9F7}" type="presOf" srcId="{FACF0CC7-3468-9145-886E-247646A4539C}" destId="{DE795259-B7DF-6241-9513-0EE4C31DABE3}" srcOrd="0" destOrd="0" presId="urn:microsoft.com/office/officeart/2005/8/layout/cycle5"/>
    <dgm:cxn modelId="{E4D4E9B8-F319-D443-911F-4CD420ECD114}" type="presParOf" srcId="{CB0A4B17-78EC-AA47-8DF9-9B76A8BF30BA}" destId="{56D85AF4-2DEB-7A4A-9E3C-2A15476E5690}" srcOrd="0" destOrd="0" presId="urn:microsoft.com/office/officeart/2005/8/layout/cycle5"/>
    <dgm:cxn modelId="{63103366-DF93-1841-A178-7258221F684E}" type="presParOf" srcId="{CB0A4B17-78EC-AA47-8DF9-9B76A8BF30BA}" destId="{197F49D4-4A1F-C047-B112-9214F879311F}" srcOrd="1" destOrd="0" presId="urn:microsoft.com/office/officeart/2005/8/layout/cycle5"/>
    <dgm:cxn modelId="{D5718C82-183E-5D4A-A35D-5A60E57EC92C}" type="presParOf" srcId="{CB0A4B17-78EC-AA47-8DF9-9B76A8BF30BA}" destId="{2B236AC1-8295-5D4C-831B-3324FCB895D8}" srcOrd="2" destOrd="0" presId="urn:microsoft.com/office/officeart/2005/8/layout/cycle5"/>
    <dgm:cxn modelId="{3A72A620-437E-424D-890D-D6373BFA99BD}" type="presParOf" srcId="{CB0A4B17-78EC-AA47-8DF9-9B76A8BF30BA}" destId="{E5B7CAF0-B78D-2741-81F8-2B76134C69D8}" srcOrd="3" destOrd="0" presId="urn:microsoft.com/office/officeart/2005/8/layout/cycle5"/>
    <dgm:cxn modelId="{9B28DAC2-03BF-F843-90C6-1A7CD6297DA3}" type="presParOf" srcId="{CB0A4B17-78EC-AA47-8DF9-9B76A8BF30BA}" destId="{0E250AB0-3465-5F47-A4CB-93A46CC7E4EA}" srcOrd="4" destOrd="0" presId="urn:microsoft.com/office/officeart/2005/8/layout/cycle5"/>
    <dgm:cxn modelId="{2743D560-F4E7-EC40-B309-82E07B478CE6}" type="presParOf" srcId="{CB0A4B17-78EC-AA47-8DF9-9B76A8BF30BA}" destId="{BC061295-83D7-884A-B604-8A95122D154E}" srcOrd="5" destOrd="0" presId="urn:microsoft.com/office/officeart/2005/8/layout/cycle5"/>
    <dgm:cxn modelId="{58BFEDAB-179B-144B-8AAE-6E2CF49D9AF9}" type="presParOf" srcId="{CB0A4B17-78EC-AA47-8DF9-9B76A8BF30BA}" destId="{2AEA5487-5CAD-C145-A845-D5708C55BB42}" srcOrd="6" destOrd="0" presId="urn:microsoft.com/office/officeart/2005/8/layout/cycle5"/>
    <dgm:cxn modelId="{0DE05EF4-10EB-F14B-B77C-CB8C3A0EC790}" type="presParOf" srcId="{CB0A4B17-78EC-AA47-8DF9-9B76A8BF30BA}" destId="{ECE0A8AE-F139-1041-B8AF-B81B5A1239B3}" srcOrd="7" destOrd="0" presId="urn:microsoft.com/office/officeart/2005/8/layout/cycle5"/>
    <dgm:cxn modelId="{994FDE2C-2388-1C45-BE2B-745A1BCAB97C}" type="presParOf" srcId="{CB0A4B17-78EC-AA47-8DF9-9B76A8BF30BA}" destId="{ABE8CD76-FD13-4143-82C8-9FF571CDD023}" srcOrd="8" destOrd="0" presId="urn:microsoft.com/office/officeart/2005/8/layout/cycle5"/>
    <dgm:cxn modelId="{8E7318DA-2ED0-F746-97B3-AD6571415BEB}" type="presParOf" srcId="{CB0A4B17-78EC-AA47-8DF9-9B76A8BF30BA}" destId="{AB605844-0372-4C44-B067-B2D66FA0ACF7}" srcOrd="9" destOrd="0" presId="urn:microsoft.com/office/officeart/2005/8/layout/cycle5"/>
    <dgm:cxn modelId="{1C691680-58BA-6644-B5B5-51695548745A}" type="presParOf" srcId="{CB0A4B17-78EC-AA47-8DF9-9B76A8BF30BA}" destId="{8A354FA6-104D-4443-882C-D25BFD775878}" srcOrd="10" destOrd="0" presId="urn:microsoft.com/office/officeart/2005/8/layout/cycle5"/>
    <dgm:cxn modelId="{72266C2A-6A27-5D45-A99E-106401E94E42}" type="presParOf" srcId="{CB0A4B17-78EC-AA47-8DF9-9B76A8BF30BA}" destId="{CAD23597-AEE7-8C4E-90BD-730F8C01AF87}" srcOrd="11" destOrd="0" presId="urn:microsoft.com/office/officeart/2005/8/layout/cycle5"/>
    <dgm:cxn modelId="{4ED4A0CA-58E4-6A4B-806F-BCBE3E5D1822}" type="presParOf" srcId="{CB0A4B17-78EC-AA47-8DF9-9B76A8BF30BA}" destId="{1169CAB9-4C8D-2C4A-8C20-E6665DA29715}" srcOrd="12" destOrd="0" presId="urn:microsoft.com/office/officeart/2005/8/layout/cycle5"/>
    <dgm:cxn modelId="{06FD0064-A8EF-4B47-ACB6-3E4BE142255D}" type="presParOf" srcId="{CB0A4B17-78EC-AA47-8DF9-9B76A8BF30BA}" destId="{5599F5C9-5AC7-FF49-AA73-0F28A3E5AEC3}" srcOrd="13" destOrd="0" presId="urn:microsoft.com/office/officeart/2005/8/layout/cycle5"/>
    <dgm:cxn modelId="{EF2D6006-988A-5A4B-A8D3-C672A55F876B}" type="presParOf" srcId="{CB0A4B17-78EC-AA47-8DF9-9B76A8BF30BA}" destId="{DE795259-B7DF-6241-9513-0EE4C31DABE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578AA-A18F-464D-B4E2-73DFC9B992FB}"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7CE09C2C-3FCE-024C-85DE-D80C2346A195}">
      <dgm:prSet/>
      <dgm:spPr/>
      <dgm:t>
        <a:bodyPr/>
        <a:lstStyle/>
        <a:p>
          <a:pPr rtl="0"/>
          <a:r>
            <a:rPr lang="en-US"/>
            <a:t>Overall Course Goals</a:t>
          </a:r>
        </a:p>
      </dgm:t>
    </dgm:pt>
    <dgm:pt modelId="{6312A166-87EF-EB45-BE4F-F445EDAC28CA}" type="parTrans" cxnId="{08B9CE74-4FE8-C648-A947-E40E739A178F}">
      <dgm:prSet/>
      <dgm:spPr/>
      <dgm:t>
        <a:bodyPr/>
        <a:lstStyle/>
        <a:p>
          <a:endParaRPr lang="en-US"/>
        </a:p>
      </dgm:t>
    </dgm:pt>
    <dgm:pt modelId="{5EE4584A-9CA8-E545-8282-B94CEE6D3B29}" type="sibTrans" cxnId="{08B9CE74-4FE8-C648-A947-E40E739A178F}">
      <dgm:prSet/>
      <dgm:spPr/>
      <dgm:t>
        <a:bodyPr/>
        <a:lstStyle/>
        <a:p>
          <a:endParaRPr lang="en-US"/>
        </a:p>
      </dgm:t>
    </dgm:pt>
    <dgm:pt modelId="{3756F6E1-1313-594E-900C-B5DB8270AB8F}">
      <dgm:prSet/>
      <dgm:spPr/>
      <dgm:t>
        <a:bodyPr/>
        <a:lstStyle/>
        <a:p>
          <a:pPr rtl="0"/>
          <a:r>
            <a:rPr lang="en-US"/>
            <a:t>Student Learning Outcomes</a:t>
          </a:r>
        </a:p>
      </dgm:t>
    </dgm:pt>
    <dgm:pt modelId="{AB7D77B5-1C8F-0840-9FE1-DB3BCCA9B32F}" type="parTrans" cxnId="{7A211EF8-A078-B041-9FF1-2C7116E9C0AE}">
      <dgm:prSet/>
      <dgm:spPr/>
      <dgm:t>
        <a:bodyPr/>
        <a:lstStyle/>
        <a:p>
          <a:endParaRPr lang="en-US"/>
        </a:p>
      </dgm:t>
    </dgm:pt>
    <dgm:pt modelId="{066A9D94-7E36-1448-9F0A-AA5AD0EDEFDA}" type="sibTrans" cxnId="{7A211EF8-A078-B041-9FF1-2C7116E9C0AE}">
      <dgm:prSet/>
      <dgm:spPr/>
      <dgm:t>
        <a:bodyPr/>
        <a:lstStyle/>
        <a:p>
          <a:endParaRPr lang="en-US"/>
        </a:p>
      </dgm:t>
    </dgm:pt>
    <dgm:pt modelId="{D3C93CF2-397E-3E44-81EA-1CD924978D7A}">
      <dgm:prSet/>
      <dgm:spPr/>
      <dgm:t>
        <a:bodyPr/>
        <a:lstStyle/>
        <a:p>
          <a:pPr rtl="0"/>
          <a:r>
            <a:rPr lang="en-US"/>
            <a:t>Specific Learning Objectives</a:t>
          </a:r>
        </a:p>
      </dgm:t>
    </dgm:pt>
    <dgm:pt modelId="{5A33F845-AF73-194B-892E-A273EE40C08F}" type="parTrans" cxnId="{C1B6AAD1-EECB-0C46-9388-86B5D5B51059}">
      <dgm:prSet/>
      <dgm:spPr/>
      <dgm:t>
        <a:bodyPr/>
        <a:lstStyle/>
        <a:p>
          <a:endParaRPr lang="en-US"/>
        </a:p>
      </dgm:t>
    </dgm:pt>
    <dgm:pt modelId="{2E97AFE4-32F9-A449-8744-164C31A7C168}" type="sibTrans" cxnId="{C1B6AAD1-EECB-0C46-9388-86B5D5B51059}">
      <dgm:prSet/>
      <dgm:spPr/>
      <dgm:t>
        <a:bodyPr/>
        <a:lstStyle/>
        <a:p>
          <a:endParaRPr lang="en-US"/>
        </a:p>
      </dgm:t>
    </dgm:pt>
    <dgm:pt modelId="{754F02FB-E501-D74D-8499-9230591ED68E}" type="pres">
      <dgm:prSet presAssocID="{E81578AA-A18F-464D-B4E2-73DFC9B992FB}" presName="rootnode" presStyleCnt="0">
        <dgm:presLayoutVars>
          <dgm:chMax/>
          <dgm:chPref/>
          <dgm:dir/>
          <dgm:animLvl val="lvl"/>
        </dgm:presLayoutVars>
      </dgm:prSet>
      <dgm:spPr/>
    </dgm:pt>
    <dgm:pt modelId="{41979854-A70E-6C4B-B9B2-3A2E80D99F4E}" type="pres">
      <dgm:prSet presAssocID="{7CE09C2C-3FCE-024C-85DE-D80C2346A195}" presName="composite" presStyleCnt="0"/>
      <dgm:spPr/>
    </dgm:pt>
    <dgm:pt modelId="{E3E072DC-36A8-AF4E-8B85-278CAEF8A318}" type="pres">
      <dgm:prSet presAssocID="{7CE09C2C-3FCE-024C-85DE-D80C2346A195}" presName="LShape" presStyleLbl="alignNode1" presStyleIdx="0" presStyleCnt="5"/>
      <dgm:spPr/>
    </dgm:pt>
    <dgm:pt modelId="{FF67EA11-6D1E-B247-9680-C6FB261159AA}" type="pres">
      <dgm:prSet presAssocID="{7CE09C2C-3FCE-024C-85DE-D80C2346A195}" presName="ParentText" presStyleLbl="revTx" presStyleIdx="0" presStyleCnt="3">
        <dgm:presLayoutVars>
          <dgm:chMax val="0"/>
          <dgm:chPref val="0"/>
          <dgm:bulletEnabled val="1"/>
        </dgm:presLayoutVars>
      </dgm:prSet>
      <dgm:spPr/>
    </dgm:pt>
    <dgm:pt modelId="{32F3BEFC-660A-AF45-8DE9-7966A3841102}" type="pres">
      <dgm:prSet presAssocID="{7CE09C2C-3FCE-024C-85DE-D80C2346A195}" presName="Triangle" presStyleLbl="alignNode1" presStyleIdx="1" presStyleCnt="5"/>
      <dgm:spPr/>
    </dgm:pt>
    <dgm:pt modelId="{44263FF6-E75A-2549-AE1C-79DECD25A11E}" type="pres">
      <dgm:prSet presAssocID="{5EE4584A-9CA8-E545-8282-B94CEE6D3B29}" presName="sibTrans" presStyleCnt="0"/>
      <dgm:spPr/>
    </dgm:pt>
    <dgm:pt modelId="{F639E358-1E71-B546-B93A-43E28029A58E}" type="pres">
      <dgm:prSet presAssocID="{5EE4584A-9CA8-E545-8282-B94CEE6D3B29}" presName="space" presStyleCnt="0"/>
      <dgm:spPr/>
    </dgm:pt>
    <dgm:pt modelId="{ADD0A9FA-8294-5C47-829F-F91F6305E14C}" type="pres">
      <dgm:prSet presAssocID="{3756F6E1-1313-594E-900C-B5DB8270AB8F}" presName="composite" presStyleCnt="0"/>
      <dgm:spPr/>
    </dgm:pt>
    <dgm:pt modelId="{9425CA6F-D5B7-0A48-A302-BE17F401F326}" type="pres">
      <dgm:prSet presAssocID="{3756F6E1-1313-594E-900C-B5DB8270AB8F}" presName="LShape" presStyleLbl="alignNode1" presStyleIdx="2" presStyleCnt="5"/>
      <dgm:spPr/>
    </dgm:pt>
    <dgm:pt modelId="{57A35E35-519B-5646-8AE0-226895746318}" type="pres">
      <dgm:prSet presAssocID="{3756F6E1-1313-594E-900C-B5DB8270AB8F}" presName="ParentText" presStyleLbl="revTx" presStyleIdx="1" presStyleCnt="3">
        <dgm:presLayoutVars>
          <dgm:chMax val="0"/>
          <dgm:chPref val="0"/>
          <dgm:bulletEnabled val="1"/>
        </dgm:presLayoutVars>
      </dgm:prSet>
      <dgm:spPr/>
    </dgm:pt>
    <dgm:pt modelId="{062DA041-FDCA-1649-B631-4FC10B5EC5AB}" type="pres">
      <dgm:prSet presAssocID="{3756F6E1-1313-594E-900C-B5DB8270AB8F}" presName="Triangle" presStyleLbl="alignNode1" presStyleIdx="3" presStyleCnt="5"/>
      <dgm:spPr/>
    </dgm:pt>
    <dgm:pt modelId="{406BF74D-6B07-1146-AC23-493CE1E98F7F}" type="pres">
      <dgm:prSet presAssocID="{066A9D94-7E36-1448-9F0A-AA5AD0EDEFDA}" presName="sibTrans" presStyleCnt="0"/>
      <dgm:spPr/>
    </dgm:pt>
    <dgm:pt modelId="{A4492C66-53CE-A340-B9BA-361D4411D091}" type="pres">
      <dgm:prSet presAssocID="{066A9D94-7E36-1448-9F0A-AA5AD0EDEFDA}" presName="space" presStyleCnt="0"/>
      <dgm:spPr/>
    </dgm:pt>
    <dgm:pt modelId="{228ABE08-43B9-7F43-85F2-472B20264BF1}" type="pres">
      <dgm:prSet presAssocID="{D3C93CF2-397E-3E44-81EA-1CD924978D7A}" presName="composite" presStyleCnt="0"/>
      <dgm:spPr/>
    </dgm:pt>
    <dgm:pt modelId="{3E5A6E5C-9DD7-2C41-93AD-4A111A820E35}" type="pres">
      <dgm:prSet presAssocID="{D3C93CF2-397E-3E44-81EA-1CD924978D7A}" presName="LShape" presStyleLbl="alignNode1" presStyleIdx="4" presStyleCnt="5"/>
      <dgm:spPr/>
    </dgm:pt>
    <dgm:pt modelId="{DF55ADE3-C4F0-1146-89DB-BAA9EEC5020E}" type="pres">
      <dgm:prSet presAssocID="{D3C93CF2-397E-3E44-81EA-1CD924978D7A}" presName="ParentText" presStyleLbl="revTx" presStyleIdx="2" presStyleCnt="3">
        <dgm:presLayoutVars>
          <dgm:chMax val="0"/>
          <dgm:chPref val="0"/>
          <dgm:bulletEnabled val="1"/>
        </dgm:presLayoutVars>
      </dgm:prSet>
      <dgm:spPr/>
    </dgm:pt>
  </dgm:ptLst>
  <dgm:cxnLst>
    <dgm:cxn modelId="{3EBBD807-E21C-7A40-804E-14B3C59B19C6}" type="presOf" srcId="{D3C93CF2-397E-3E44-81EA-1CD924978D7A}" destId="{DF55ADE3-C4F0-1146-89DB-BAA9EEC5020E}" srcOrd="0" destOrd="0" presId="urn:microsoft.com/office/officeart/2009/3/layout/StepUpProcess"/>
    <dgm:cxn modelId="{597CAB3E-ECD6-5144-A42B-51F4298F1F06}" type="presOf" srcId="{E81578AA-A18F-464D-B4E2-73DFC9B992FB}" destId="{754F02FB-E501-D74D-8499-9230591ED68E}" srcOrd="0" destOrd="0" presId="urn:microsoft.com/office/officeart/2009/3/layout/StepUpProcess"/>
    <dgm:cxn modelId="{08B9CE74-4FE8-C648-A947-E40E739A178F}" srcId="{E81578AA-A18F-464D-B4E2-73DFC9B992FB}" destId="{7CE09C2C-3FCE-024C-85DE-D80C2346A195}" srcOrd="0" destOrd="0" parTransId="{6312A166-87EF-EB45-BE4F-F445EDAC28CA}" sibTransId="{5EE4584A-9CA8-E545-8282-B94CEE6D3B29}"/>
    <dgm:cxn modelId="{2315709F-FBFF-8540-9F51-C79763C069AF}" type="presOf" srcId="{7CE09C2C-3FCE-024C-85DE-D80C2346A195}" destId="{FF67EA11-6D1E-B247-9680-C6FB261159AA}" srcOrd="0" destOrd="0" presId="urn:microsoft.com/office/officeart/2009/3/layout/StepUpProcess"/>
    <dgm:cxn modelId="{76EBB9C5-9976-C24D-8E4F-E04F7DBE7672}" type="presOf" srcId="{3756F6E1-1313-594E-900C-B5DB8270AB8F}" destId="{57A35E35-519B-5646-8AE0-226895746318}" srcOrd="0" destOrd="0" presId="urn:microsoft.com/office/officeart/2009/3/layout/StepUpProcess"/>
    <dgm:cxn modelId="{C1B6AAD1-EECB-0C46-9388-86B5D5B51059}" srcId="{E81578AA-A18F-464D-B4E2-73DFC9B992FB}" destId="{D3C93CF2-397E-3E44-81EA-1CD924978D7A}" srcOrd="2" destOrd="0" parTransId="{5A33F845-AF73-194B-892E-A273EE40C08F}" sibTransId="{2E97AFE4-32F9-A449-8744-164C31A7C168}"/>
    <dgm:cxn modelId="{7A211EF8-A078-B041-9FF1-2C7116E9C0AE}" srcId="{E81578AA-A18F-464D-B4E2-73DFC9B992FB}" destId="{3756F6E1-1313-594E-900C-B5DB8270AB8F}" srcOrd="1" destOrd="0" parTransId="{AB7D77B5-1C8F-0840-9FE1-DB3BCCA9B32F}" sibTransId="{066A9D94-7E36-1448-9F0A-AA5AD0EDEFDA}"/>
    <dgm:cxn modelId="{5871C842-D6A7-B248-AFB5-71093EFB6F54}" type="presParOf" srcId="{754F02FB-E501-D74D-8499-9230591ED68E}" destId="{41979854-A70E-6C4B-B9B2-3A2E80D99F4E}" srcOrd="0" destOrd="0" presId="urn:microsoft.com/office/officeart/2009/3/layout/StepUpProcess"/>
    <dgm:cxn modelId="{C735F767-E8A7-934A-A814-8B99D9BA9935}" type="presParOf" srcId="{41979854-A70E-6C4B-B9B2-3A2E80D99F4E}" destId="{E3E072DC-36A8-AF4E-8B85-278CAEF8A318}" srcOrd="0" destOrd="0" presId="urn:microsoft.com/office/officeart/2009/3/layout/StepUpProcess"/>
    <dgm:cxn modelId="{832EB588-D22B-5349-BACC-A8619B1D8D7F}" type="presParOf" srcId="{41979854-A70E-6C4B-B9B2-3A2E80D99F4E}" destId="{FF67EA11-6D1E-B247-9680-C6FB261159AA}" srcOrd="1" destOrd="0" presId="urn:microsoft.com/office/officeart/2009/3/layout/StepUpProcess"/>
    <dgm:cxn modelId="{AC829DA4-5CC9-CE45-B7BD-1AE4F408AD1B}" type="presParOf" srcId="{41979854-A70E-6C4B-B9B2-3A2E80D99F4E}" destId="{32F3BEFC-660A-AF45-8DE9-7966A3841102}" srcOrd="2" destOrd="0" presId="urn:microsoft.com/office/officeart/2009/3/layout/StepUpProcess"/>
    <dgm:cxn modelId="{29D6E691-4A3D-B34C-95AC-949D1B4342B7}" type="presParOf" srcId="{754F02FB-E501-D74D-8499-9230591ED68E}" destId="{44263FF6-E75A-2549-AE1C-79DECD25A11E}" srcOrd="1" destOrd="0" presId="urn:microsoft.com/office/officeart/2009/3/layout/StepUpProcess"/>
    <dgm:cxn modelId="{A7F3D64A-DCAF-C74F-A296-5F957856C285}" type="presParOf" srcId="{44263FF6-E75A-2549-AE1C-79DECD25A11E}" destId="{F639E358-1E71-B546-B93A-43E28029A58E}" srcOrd="0" destOrd="0" presId="urn:microsoft.com/office/officeart/2009/3/layout/StepUpProcess"/>
    <dgm:cxn modelId="{B9CD1930-B417-4A4D-A024-92B5AD4A01C9}" type="presParOf" srcId="{754F02FB-E501-D74D-8499-9230591ED68E}" destId="{ADD0A9FA-8294-5C47-829F-F91F6305E14C}" srcOrd="2" destOrd="0" presId="urn:microsoft.com/office/officeart/2009/3/layout/StepUpProcess"/>
    <dgm:cxn modelId="{12C07DB1-C490-0146-B20A-E5FD635D1256}" type="presParOf" srcId="{ADD0A9FA-8294-5C47-829F-F91F6305E14C}" destId="{9425CA6F-D5B7-0A48-A302-BE17F401F326}" srcOrd="0" destOrd="0" presId="urn:microsoft.com/office/officeart/2009/3/layout/StepUpProcess"/>
    <dgm:cxn modelId="{57CB634F-D99D-E24D-B92E-DA37FAF67903}" type="presParOf" srcId="{ADD0A9FA-8294-5C47-829F-F91F6305E14C}" destId="{57A35E35-519B-5646-8AE0-226895746318}" srcOrd="1" destOrd="0" presId="urn:microsoft.com/office/officeart/2009/3/layout/StepUpProcess"/>
    <dgm:cxn modelId="{D1224D49-ADE1-414E-8303-550F609F0AFB}" type="presParOf" srcId="{ADD0A9FA-8294-5C47-829F-F91F6305E14C}" destId="{062DA041-FDCA-1649-B631-4FC10B5EC5AB}" srcOrd="2" destOrd="0" presId="urn:microsoft.com/office/officeart/2009/3/layout/StepUpProcess"/>
    <dgm:cxn modelId="{0F10A886-7A05-7347-8708-2DA93CB06312}" type="presParOf" srcId="{754F02FB-E501-D74D-8499-9230591ED68E}" destId="{406BF74D-6B07-1146-AC23-493CE1E98F7F}" srcOrd="3" destOrd="0" presId="urn:microsoft.com/office/officeart/2009/3/layout/StepUpProcess"/>
    <dgm:cxn modelId="{2CCD8452-19CC-444A-8F56-67617480502E}" type="presParOf" srcId="{406BF74D-6B07-1146-AC23-493CE1E98F7F}" destId="{A4492C66-53CE-A340-B9BA-361D4411D091}" srcOrd="0" destOrd="0" presId="urn:microsoft.com/office/officeart/2009/3/layout/StepUpProcess"/>
    <dgm:cxn modelId="{3B81F7B9-A79A-0743-ACEE-12030E4E83C0}" type="presParOf" srcId="{754F02FB-E501-D74D-8499-9230591ED68E}" destId="{228ABE08-43B9-7F43-85F2-472B20264BF1}" srcOrd="4" destOrd="0" presId="urn:microsoft.com/office/officeart/2009/3/layout/StepUpProcess"/>
    <dgm:cxn modelId="{C8C8A647-510F-3F45-A2B2-5DA8CAF7F01D}" type="presParOf" srcId="{228ABE08-43B9-7F43-85F2-472B20264BF1}" destId="{3E5A6E5C-9DD7-2C41-93AD-4A111A820E35}" srcOrd="0" destOrd="0" presId="urn:microsoft.com/office/officeart/2009/3/layout/StepUpProcess"/>
    <dgm:cxn modelId="{F4F39A84-867A-D048-9ACC-93DB187E5A8C}" type="presParOf" srcId="{228ABE08-43B9-7F43-85F2-472B20264BF1}" destId="{DF55ADE3-C4F0-1146-89DB-BAA9EEC5020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FE478-0A54-E448-8E1C-79FF88698B9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38AC1F1-32D8-DD4B-AAE4-C8DBB17A128C}">
      <dgm:prSet phldrT="[Text]"/>
      <dgm:spPr/>
      <dgm:t>
        <a:bodyPr/>
        <a:lstStyle/>
        <a:p>
          <a:pPr algn="l"/>
          <a:endParaRPr lang="en-US" dirty="0"/>
        </a:p>
        <a:p>
          <a:pPr algn="ctr"/>
          <a:r>
            <a:rPr lang="en-US" dirty="0"/>
            <a:t>Outcome or Objective</a:t>
          </a:r>
        </a:p>
      </dgm:t>
    </dgm:pt>
    <dgm:pt modelId="{33E2FC58-D71A-3347-9D26-477F803B4E71}" type="parTrans" cxnId="{F485844F-42EB-9340-B4DC-B0ABEFF91B79}">
      <dgm:prSet/>
      <dgm:spPr/>
      <dgm:t>
        <a:bodyPr/>
        <a:lstStyle/>
        <a:p>
          <a:endParaRPr lang="en-US"/>
        </a:p>
      </dgm:t>
    </dgm:pt>
    <dgm:pt modelId="{7CDD4D04-676D-8744-97DE-AFE4531B7A44}" type="sibTrans" cxnId="{F485844F-42EB-9340-B4DC-B0ABEFF91B79}">
      <dgm:prSet/>
      <dgm:spPr/>
      <dgm:t>
        <a:bodyPr/>
        <a:lstStyle/>
        <a:p>
          <a:endParaRPr lang="en-US"/>
        </a:p>
      </dgm:t>
    </dgm:pt>
    <dgm:pt modelId="{A8F6C964-D917-934D-95C2-95E941F14B4C}">
      <dgm:prSet phldrT="[Text]" custT="1"/>
      <dgm:spPr/>
      <dgm:t>
        <a:bodyPr/>
        <a:lstStyle/>
        <a:p>
          <a:r>
            <a:rPr lang="en-US" sz="5400" dirty="0"/>
            <a:t>      In-class</a:t>
          </a:r>
        </a:p>
      </dgm:t>
    </dgm:pt>
    <dgm:pt modelId="{35D7C0C9-33F7-D945-A912-C992DE9DD7B3}" type="parTrans" cxnId="{180438B6-E2E7-594D-B63F-38B04DD71709}">
      <dgm:prSet/>
      <dgm:spPr/>
      <dgm:t>
        <a:bodyPr/>
        <a:lstStyle/>
        <a:p>
          <a:endParaRPr lang="en-US"/>
        </a:p>
      </dgm:t>
    </dgm:pt>
    <dgm:pt modelId="{8D9C4F7A-FD55-724E-9353-92494750F2FC}" type="sibTrans" cxnId="{180438B6-E2E7-594D-B63F-38B04DD71709}">
      <dgm:prSet/>
      <dgm:spPr/>
      <dgm:t>
        <a:bodyPr/>
        <a:lstStyle/>
        <a:p>
          <a:endParaRPr lang="en-US"/>
        </a:p>
      </dgm:t>
    </dgm:pt>
    <dgm:pt modelId="{A2B46CBC-DE5A-1645-87F7-E1218CC733FC}">
      <dgm:prSet phldrT="[Text]" custT="1"/>
      <dgm:spPr/>
      <dgm:t>
        <a:bodyPr/>
        <a:lstStyle/>
        <a:p>
          <a:r>
            <a:rPr lang="en-US" sz="5400" dirty="0"/>
            <a:t>     Online (sync)</a:t>
          </a:r>
        </a:p>
      </dgm:t>
    </dgm:pt>
    <dgm:pt modelId="{7114A609-6499-9049-8AC6-AB611CF16215}" type="parTrans" cxnId="{A9740FA3-85BC-C147-918E-A330BE0E6DCF}">
      <dgm:prSet/>
      <dgm:spPr/>
      <dgm:t>
        <a:bodyPr/>
        <a:lstStyle/>
        <a:p>
          <a:endParaRPr lang="en-US"/>
        </a:p>
      </dgm:t>
    </dgm:pt>
    <dgm:pt modelId="{9C761543-7CD4-2744-85F2-22844704B328}" type="sibTrans" cxnId="{A9740FA3-85BC-C147-918E-A330BE0E6DCF}">
      <dgm:prSet/>
      <dgm:spPr/>
      <dgm:t>
        <a:bodyPr/>
        <a:lstStyle/>
        <a:p>
          <a:endParaRPr lang="en-US"/>
        </a:p>
      </dgm:t>
    </dgm:pt>
    <dgm:pt modelId="{4C078115-8A19-C34B-9894-491FA727F4EA}">
      <dgm:prSet phldrT="[Text]" custT="1"/>
      <dgm:spPr/>
      <dgm:t>
        <a:bodyPr/>
        <a:lstStyle/>
        <a:p>
          <a:r>
            <a:rPr lang="en-US" sz="5400" dirty="0"/>
            <a:t>     Online (</a:t>
          </a:r>
          <a:r>
            <a:rPr lang="en-US" sz="5400" dirty="0" err="1"/>
            <a:t>async</a:t>
          </a:r>
          <a:r>
            <a:rPr lang="en-US" sz="5400" dirty="0"/>
            <a:t>)</a:t>
          </a:r>
        </a:p>
      </dgm:t>
    </dgm:pt>
    <dgm:pt modelId="{0D09303D-4679-4D40-8F3E-68D9CAC2D93C}" type="parTrans" cxnId="{E01FBD65-F5C9-C24D-A196-4BED1F8C55CF}">
      <dgm:prSet/>
      <dgm:spPr/>
      <dgm:t>
        <a:bodyPr/>
        <a:lstStyle/>
        <a:p>
          <a:endParaRPr lang="en-US"/>
        </a:p>
      </dgm:t>
    </dgm:pt>
    <dgm:pt modelId="{A78826B1-E894-2F42-97C7-EA4B0A02F170}" type="sibTrans" cxnId="{E01FBD65-F5C9-C24D-A196-4BED1F8C55CF}">
      <dgm:prSet/>
      <dgm:spPr/>
      <dgm:t>
        <a:bodyPr/>
        <a:lstStyle/>
        <a:p>
          <a:endParaRPr lang="en-US"/>
        </a:p>
      </dgm:t>
    </dgm:pt>
    <dgm:pt modelId="{833CFE15-8415-7547-B2D7-824D27DC201D}" type="pres">
      <dgm:prSet presAssocID="{F8DFE478-0A54-E448-8E1C-79FF88698B98}" presName="vert0" presStyleCnt="0">
        <dgm:presLayoutVars>
          <dgm:dir/>
          <dgm:animOne val="branch"/>
          <dgm:animLvl val="lvl"/>
        </dgm:presLayoutVars>
      </dgm:prSet>
      <dgm:spPr/>
    </dgm:pt>
    <dgm:pt modelId="{ACE64725-3128-8541-B5D5-A07B7CC590EA}" type="pres">
      <dgm:prSet presAssocID="{938AC1F1-32D8-DD4B-AAE4-C8DBB17A128C}" presName="thickLine" presStyleLbl="alignNode1" presStyleIdx="0" presStyleCnt="1"/>
      <dgm:spPr/>
    </dgm:pt>
    <dgm:pt modelId="{60B8F8F5-A1D2-BE4D-AA1D-BB01FA83152E}" type="pres">
      <dgm:prSet presAssocID="{938AC1F1-32D8-DD4B-AAE4-C8DBB17A128C}" presName="horz1" presStyleCnt="0"/>
      <dgm:spPr/>
    </dgm:pt>
    <dgm:pt modelId="{10AFCFE6-1A4B-4340-B494-9CA2D75FAEA2}" type="pres">
      <dgm:prSet presAssocID="{938AC1F1-32D8-DD4B-AAE4-C8DBB17A128C}" presName="tx1" presStyleLbl="revTx" presStyleIdx="0" presStyleCnt="4" custScaleX="200000"/>
      <dgm:spPr/>
    </dgm:pt>
    <dgm:pt modelId="{3D6458AD-2AE1-D944-8273-2B569FB8713D}" type="pres">
      <dgm:prSet presAssocID="{938AC1F1-32D8-DD4B-AAE4-C8DBB17A128C}" presName="vert1" presStyleCnt="0"/>
      <dgm:spPr/>
    </dgm:pt>
    <dgm:pt modelId="{4C00B23A-5538-7D4B-A03F-A3683F254F52}" type="pres">
      <dgm:prSet presAssocID="{A8F6C964-D917-934D-95C2-95E941F14B4C}" presName="vertSpace2a" presStyleCnt="0"/>
      <dgm:spPr/>
    </dgm:pt>
    <dgm:pt modelId="{E2F41494-143C-8E48-A9EB-1EA8AB795E25}" type="pres">
      <dgm:prSet presAssocID="{A8F6C964-D917-934D-95C2-95E941F14B4C}" presName="horz2" presStyleCnt="0"/>
      <dgm:spPr/>
    </dgm:pt>
    <dgm:pt modelId="{E55ADD85-EC70-C145-81E9-5763E21752D8}" type="pres">
      <dgm:prSet presAssocID="{A8F6C964-D917-934D-95C2-95E941F14B4C}" presName="horzSpace2" presStyleCnt="0"/>
      <dgm:spPr/>
    </dgm:pt>
    <dgm:pt modelId="{C81A3240-3A49-8343-B6B1-AEBB82F26939}" type="pres">
      <dgm:prSet presAssocID="{A8F6C964-D917-934D-95C2-95E941F14B4C}" presName="tx2" presStyleLbl="revTx" presStyleIdx="1" presStyleCnt="4" custScaleX="107675"/>
      <dgm:spPr/>
    </dgm:pt>
    <dgm:pt modelId="{53B7EFD4-3405-0945-8C4A-793426C022B0}" type="pres">
      <dgm:prSet presAssocID="{A8F6C964-D917-934D-95C2-95E941F14B4C}" presName="vert2" presStyleCnt="0"/>
      <dgm:spPr/>
    </dgm:pt>
    <dgm:pt modelId="{F5B5105D-73B8-354C-8748-817B5B9FF0F1}" type="pres">
      <dgm:prSet presAssocID="{A8F6C964-D917-934D-95C2-95E941F14B4C}" presName="thinLine2b" presStyleLbl="callout" presStyleIdx="0" presStyleCnt="3"/>
      <dgm:spPr/>
    </dgm:pt>
    <dgm:pt modelId="{532649DE-DC9F-0F40-A836-4524346FC2E8}" type="pres">
      <dgm:prSet presAssocID="{A8F6C964-D917-934D-95C2-95E941F14B4C}" presName="vertSpace2b" presStyleCnt="0"/>
      <dgm:spPr/>
    </dgm:pt>
    <dgm:pt modelId="{907352D5-DFDF-C042-BB7A-2B57C775A06F}" type="pres">
      <dgm:prSet presAssocID="{A2B46CBC-DE5A-1645-87F7-E1218CC733FC}" presName="horz2" presStyleCnt="0"/>
      <dgm:spPr/>
    </dgm:pt>
    <dgm:pt modelId="{B29A5636-6D83-F247-84BC-9B540096C2A2}" type="pres">
      <dgm:prSet presAssocID="{A2B46CBC-DE5A-1645-87F7-E1218CC733FC}" presName="horzSpace2" presStyleCnt="0"/>
      <dgm:spPr/>
    </dgm:pt>
    <dgm:pt modelId="{21DD69CB-982A-2446-9518-53BBFD07BCBD}" type="pres">
      <dgm:prSet presAssocID="{A2B46CBC-DE5A-1645-87F7-E1218CC733FC}" presName="tx2" presStyleLbl="revTx" presStyleIdx="2" presStyleCnt="4"/>
      <dgm:spPr/>
    </dgm:pt>
    <dgm:pt modelId="{91E2B04F-7987-CB4D-8EC7-186D0AF6592C}" type="pres">
      <dgm:prSet presAssocID="{A2B46CBC-DE5A-1645-87F7-E1218CC733FC}" presName="vert2" presStyleCnt="0"/>
      <dgm:spPr/>
    </dgm:pt>
    <dgm:pt modelId="{B7AA13A4-EB5D-9B44-8687-C071FD58BE11}" type="pres">
      <dgm:prSet presAssocID="{A2B46CBC-DE5A-1645-87F7-E1218CC733FC}" presName="thinLine2b" presStyleLbl="callout" presStyleIdx="1" presStyleCnt="3"/>
      <dgm:spPr/>
    </dgm:pt>
    <dgm:pt modelId="{E1D9BC76-A3CF-9948-8479-6D2A2E836C2A}" type="pres">
      <dgm:prSet presAssocID="{A2B46CBC-DE5A-1645-87F7-E1218CC733FC}" presName="vertSpace2b" presStyleCnt="0"/>
      <dgm:spPr/>
    </dgm:pt>
    <dgm:pt modelId="{F21D2A76-434F-9049-9997-B0AD8DDAC597}" type="pres">
      <dgm:prSet presAssocID="{4C078115-8A19-C34B-9894-491FA727F4EA}" presName="horz2" presStyleCnt="0"/>
      <dgm:spPr/>
    </dgm:pt>
    <dgm:pt modelId="{0AD20D84-CC1F-744A-9CC0-E742FC912882}" type="pres">
      <dgm:prSet presAssocID="{4C078115-8A19-C34B-9894-491FA727F4EA}" presName="horzSpace2" presStyleCnt="0"/>
      <dgm:spPr/>
    </dgm:pt>
    <dgm:pt modelId="{653A03D3-4D40-9441-9CAD-A4141DA34CD1}" type="pres">
      <dgm:prSet presAssocID="{4C078115-8A19-C34B-9894-491FA727F4EA}" presName="tx2" presStyleLbl="revTx" presStyleIdx="3" presStyleCnt="4"/>
      <dgm:spPr/>
    </dgm:pt>
    <dgm:pt modelId="{57497D3F-3DF5-1D41-B61F-E480B198EC61}" type="pres">
      <dgm:prSet presAssocID="{4C078115-8A19-C34B-9894-491FA727F4EA}" presName="vert2" presStyleCnt="0"/>
      <dgm:spPr/>
    </dgm:pt>
    <dgm:pt modelId="{091E4C36-4581-C44B-8D2A-B36D8BD3D8D6}" type="pres">
      <dgm:prSet presAssocID="{4C078115-8A19-C34B-9894-491FA727F4EA}" presName="thinLine2b" presStyleLbl="callout" presStyleIdx="2" presStyleCnt="3"/>
      <dgm:spPr/>
    </dgm:pt>
    <dgm:pt modelId="{EC7B6280-386A-7849-A4F3-A416D9F5850A}" type="pres">
      <dgm:prSet presAssocID="{4C078115-8A19-C34B-9894-491FA727F4EA}" presName="vertSpace2b" presStyleCnt="0"/>
      <dgm:spPr/>
    </dgm:pt>
  </dgm:ptLst>
  <dgm:cxnLst>
    <dgm:cxn modelId="{53FED542-A723-7641-82A8-6C2A50AB97B9}" type="presOf" srcId="{938AC1F1-32D8-DD4B-AAE4-C8DBB17A128C}" destId="{10AFCFE6-1A4B-4340-B494-9CA2D75FAEA2}" srcOrd="0" destOrd="0" presId="urn:microsoft.com/office/officeart/2008/layout/LinedList"/>
    <dgm:cxn modelId="{E01FBD65-F5C9-C24D-A196-4BED1F8C55CF}" srcId="{938AC1F1-32D8-DD4B-AAE4-C8DBB17A128C}" destId="{4C078115-8A19-C34B-9894-491FA727F4EA}" srcOrd="2" destOrd="0" parTransId="{0D09303D-4679-4D40-8F3E-68D9CAC2D93C}" sibTransId="{A78826B1-E894-2F42-97C7-EA4B0A02F170}"/>
    <dgm:cxn modelId="{DC57204A-A298-E346-8D4B-3C64D45E24E0}" type="presOf" srcId="{A8F6C964-D917-934D-95C2-95E941F14B4C}" destId="{C81A3240-3A49-8343-B6B1-AEBB82F26939}" srcOrd="0" destOrd="0" presId="urn:microsoft.com/office/officeart/2008/layout/LinedList"/>
    <dgm:cxn modelId="{97A2374C-0432-6845-99B0-9C8AA26A7633}" type="presOf" srcId="{A2B46CBC-DE5A-1645-87F7-E1218CC733FC}" destId="{21DD69CB-982A-2446-9518-53BBFD07BCBD}" srcOrd="0" destOrd="0" presId="urn:microsoft.com/office/officeart/2008/layout/LinedList"/>
    <dgm:cxn modelId="{F485844F-42EB-9340-B4DC-B0ABEFF91B79}" srcId="{F8DFE478-0A54-E448-8E1C-79FF88698B98}" destId="{938AC1F1-32D8-DD4B-AAE4-C8DBB17A128C}" srcOrd="0" destOrd="0" parTransId="{33E2FC58-D71A-3347-9D26-477F803B4E71}" sibTransId="{7CDD4D04-676D-8744-97DE-AFE4531B7A44}"/>
    <dgm:cxn modelId="{A9740FA3-85BC-C147-918E-A330BE0E6DCF}" srcId="{938AC1F1-32D8-DD4B-AAE4-C8DBB17A128C}" destId="{A2B46CBC-DE5A-1645-87F7-E1218CC733FC}" srcOrd="1" destOrd="0" parTransId="{7114A609-6499-9049-8AC6-AB611CF16215}" sibTransId="{9C761543-7CD4-2744-85F2-22844704B328}"/>
    <dgm:cxn modelId="{180438B6-E2E7-594D-B63F-38B04DD71709}" srcId="{938AC1F1-32D8-DD4B-AAE4-C8DBB17A128C}" destId="{A8F6C964-D917-934D-95C2-95E941F14B4C}" srcOrd="0" destOrd="0" parTransId="{35D7C0C9-33F7-D945-A912-C992DE9DD7B3}" sibTransId="{8D9C4F7A-FD55-724E-9353-92494750F2FC}"/>
    <dgm:cxn modelId="{BCB0EBE9-0DC1-2449-B437-4929B16E35F7}" type="presOf" srcId="{4C078115-8A19-C34B-9894-491FA727F4EA}" destId="{653A03D3-4D40-9441-9CAD-A4141DA34CD1}" srcOrd="0" destOrd="0" presId="urn:microsoft.com/office/officeart/2008/layout/LinedList"/>
    <dgm:cxn modelId="{D01A7DFD-F324-D946-A9D5-273A2D821C30}" type="presOf" srcId="{F8DFE478-0A54-E448-8E1C-79FF88698B98}" destId="{833CFE15-8415-7547-B2D7-824D27DC201D}" srcOrd="0" destOrd="0" presId="urn:microsoft.com/office/officeart/2008/layout/LinedList"/>
    <dgm:cxn modelId="{EFDC2DF4-CF23-304A-9884-C7F1EF5E2736}" type="presParOf" srcId="{833CFE15-8415-7547-B2D7-824D27DC201D}" destId="{ACE64725-3128-8541-B5D5-A07B7CC590EA}" srcOrd="0" destOrd="0" presId="urn:microsoft.com/office/officeart/2008/layout/LinedList"/>
    <dgm:cxn modelId="{2A4E20FB-0A9B-9248-B4FA-A613A2900B6A}" type="presParOf" srcId="{833CFE15-8415-7547-B2D7-824D27DC201D}" destId="{60B8F8F5-A1D2-BE4D-AA1D-BB01FA83152E}" srcOrd="1" destOrd="0" presId="urn:microsoft.com/office/officeart/2008/layout/LinedList"/>
    <dgm:cxn modelId="{0303306A-2232-174A-949F-25D1DB59186A}" type="presParOf" srcId="{60B8F8F5-A1D2-BE4D-AA1D-BB01FA83152E}" destId="{10AFCFE6-1A4B-4340-B494-9CA2D75FAEA2}" srcOrd="0" destOrd="0" presId="urn:microsoft.com/office/officeart/2008/layout/LinedList"/>
    <dgm:cxn modelId="{61B25FC1-B259-1D4D-9CA5-4CF7875D063F}" type="presParOf" srcId="{60B8F8F5-A1D2-BE4D-AA1D-BB01FA83152E}" destId="{3D6458AD-2AE1-D944-8273-2B569FB8713D}" srcOrd="1" destOrd="0" presId="urn:microsoft.com/office/officeart/2008/layout/LinedList"/>
    <dgm:cxn modelId="{869C36F0-5DD7-AA45-BD80-3E05A98C1119}" type="presParOf" srcId="{3D6458AD-2AE1-D944-8273-2B569FB8713D}" destId="{4C00B23A-5538-7D4B-A03F-A3683F254F52}" srcOrd="0" destOrd="0" presId="urn:microsoft.com/office/officeart/2008/layout/LinedList"/>
    <dgm:cxn modelId="{1A3E1A54-25E8-1B44-B6C8-D35F8B305EF5}" type="presParOf" srcId="{3D6458AD-2AE1-D944-8273-2B569FB8713D}" destId="{E2F41494-143C-8E48-A9EB-1EA8AB795E25}" srcOrd="1" destOrd="0" presId="urn:microsoft.com/office/officeart/2008/layout/LinedList"/>
    <dgm:cxn modelId="{6EF825DD-4979-1348-9CEA-F212BF064D3E}" type="presParOf" srcId="{E2F41494-143C-8E48-A9EB-1EA8AB795E25}" destId="{E55ADD85-EC70-C145-81E9-5763E21752D8}" srcOrd="0" destOrd="0" presId="urn:microsoft.com/office/officeart/2008/layout/LinedList"/>
    <dgm:cxn modelId="{809034F2-BA39-9A49-8939-25EE13948BF7}" type="presParOf" srcId="{E2F41494-143C-8E48-A9EB-1EA8AB795E25}" destId="{C81A3240-3A49-8343-B6B1-AEBB82F26939}" srcOrd="1" destOrd="0" presId="urn:microsoft.com/office/officeart/2008/layout/LinedList"/>
    <dgm:cxn modelId="{C8E5D2FF-2AD3-0B44-ADA9-D8EC5E78EFA6}" type="presParOf" srcId="{E2F41494-143C-8E48-A9EB-1EA8AB795E25}" destId="{53B7EFD4-3405-0945-8C4A-793426C022B0}" srcOrd="2" destOrd="0" presId="urn:microsoft.com/office/officeart/2008/layout/LinedList"/>
    <dgm:cxn modelId="{9D5AD786-A83B-1B4B-9894-70D8C7AFFC4E}" type="presParOf" srcId="{3D6458AD-2AE1-D944-8273-2B569FB8713D}" destId="{F5B5105D-73B8-354C-8748-817B5B9FF0F1}" srcOrd="2" destOrd="0" presId="urn:microsoft.com/office/officeart/2008/layout/LinedList"/>
    <dgm:cxn modelId="{E443CB72-BDF4-CD46-A185-C5A8650CB325}" type="presParOf" srcId="{3D6458AD-2AE1-D944-8273-2B569FB8713D}" destId="{532649DE-DC9F-0F40-A836-4524346FC2E8}" srcOrd="3" destOrd="0" presId="urn:microsoft.com/office/officeart/2008/layout/LinedList"/>
    <dgm:cxn modelId="{D789D4BA-7CAA-F64A-BD5B-C87FA35D8B1C}" type="presParOf" srcId="{3D6458AD-2AE1-D944-8273-2B569FB8713D}" destId="{907352D5-DFDF-C042-BB7A-2B57C775A06F}" srcOrd="4" destOrd="0" presId="urn:microsoft.com/office/officeart/2008/layout/LinedList"/>
    <dgm:cxn modelId="{E528F657-30E1-E84B-9E0D-5A2A4D1CC3FC}" type="presParOf" srcId="{907352D5-DFDF-C042-BB7A-2B57C775A06F}" destId="{B29A5636-6D83-F247-84BC-9B540096C2A2}" srcOrd="0" destOrd="0" presId="urn:microsoft.com/office/officeart/2008/layout/LinedList"/>
    <dgm:cxn modelId="{36C92D56-9F27-3142-9A8A-9E512ADC58C8}" type="presParOf" srcId="{907352D5-DFDF-C042-BB7A-2B57C775A06F}" destId="{21DD69CB-982A-2446-9518-53BBFD07BCBD}" srcOrd="1" destOrd="0" presId="urn:microsoft.com/office/officeart/2008/layout/LinedList"/>
    <dgm:cxn modelId="{6524C57C-4B79-EE4D-85AD-DD4E748B3E5D}" type="presParOf" srcId="{907352D5-DFDF-C042-BB7A-2B57C775A06F}" destId="{91E2B04F-7987-CB4D-8EC7-186D0AF6592C}" srcOrd="2" destOrd="0" presId="urn:microsoft.com/office/officeart/2008/layout/LinedList"/>
    <dgm:cxn modelId="{23F86723-E80A-7B49-94B7-B3995228612C}" type="presParOf" srcId="{3D6458AD-2AE1-D944-8273-2B569FB8713D}" destId="{B7AA13A4-EB5D-9B44-8687-C071FD58BE11}" srcOrd="5" destOrd="0" presId="urn:microsoft.com/office/officeart/2008/layout/LinedList"/>
    <dgm:cxn modelId="{99348144-074F-BC4F-9F05-8D49C283E0FF}" type="presParOf" srcId="{3D6458AD-2AE1-D944-8273-2B569FB8713D}" destId="{E1D9BC76-A3CF-9948-8479-6D2A2E836C2A}" srcOrd="6" destOrd="0" presId="urn:microsoft.com/office/officeart/2008/layout/LinedList"/>
    <dgm:cxn modelId="{4A74DA3F-A4D0-B444-A27D-B3818634B33D}" type="presParOf" srcId="{3D6458AD-2AE1-D944-8273-2B569FB8713D}" destId="{F21D2A76-434F-9049-9997-B0AD8DDAC597}" srcOrd="7" destOrd="0" presId="urn:microsoft.com/office/officeart/2008/layout/LinedList"/>
    <dgm:cxn modelId="{0873831D-B49E-7548-8FC8-F581E8FBF4AD}" type="presParOf" srcId="{F21D2A76-434F-9049-9997-B0AD8DDAC597}" destId="{0AD20D84-CC1F-744A-9CC0-E742FC912882}" srcOrd="0" destOrd="0" presId="urn:microsoft.com/office/officeart/2008/layout/LinedList"/>
    <dgm:cxn modelId="{870521CC-44DA-4248-AB10-D0B97086BA76}" type="presParOf" srcId="{F21D2A76-434F-9049-9997-B0AD8DDAC597}" destId="{653A03D3-4D40-9441-9CAD-A4141DA34CD1}" srcOrd="1" destOrd="0" presId="urn:microsoft.com/office/officeart/2008/layout/LinedList"/>
    <dgm:cxn modelId="{081F0385-855D-124F-80A5-FB3118987063}" type="presParOf" srcId="{F21D2A76-434F-9049-9997-B0AD8DDAC597}" destId="{57497D3F-3DF5-1D41-B61F-E480B198EC61}" srcOrd="2" destOrd="0" presId="urn:microsoft.com/office/officeart/2008/layout/LinedList"/>
    <dgm:cxn modelId="{3FA7B5C3-2BB3-854A-860A-6D07133513DE}" type="presParOf" srcId="{3D6458AD-2AE1-D944-8273-2B569FB8713D}" destId="{091E4C36-4581-C44B-8D2A-B36D8BD3D8D6}" srcOrd="8" destOrd="0" presId="urn:microsoft.com/office/officeart/2008/layout/LinedList"/>
    <dgm:cxn modelId="{4879EE88-1BD5-4644-BB40-659DE220325A}" type="presParOf" srcId="{3D6458AD-2AE1-D944-8273-2B569FB8713D}" destId="{EC7B6280-386A-7849-A4F3-A416D9F5850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DFE478-0A54-E448-8E1C-79FF88698B9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38AC1F1-32D8-DD4B-AAE4-C8DBB17A128C}">
      <dgm:prSet phldrT="[Text]"/>
      <dgm:spPr/>
      <dgm:t>
        <a:bodyPr/>
        <a:lstStyle/>
        <a:p>
          <a:pPr algn="l"/>
          <a:endParaRPr lang="en-US" dirty="0"/>
        </a:p>
        <a:p>
          <a:pPr algn="ctr"/>
          <a:endParaRPr lang="en-US" dirty="0"/>
        </a:p>
        <a:p>
          <a:pPr algn="ctr"/>
          <a:r>
            <a:rPr lang="en-US" dirty="0"/>
            <a:t>Content, Assessment, Engagement</a:t>
          </a:r>
        </a:p>
      </dgm:t>
    </dgm:pt>
    <dgm:pt modelId="{33E2FC58-D71A-3347-9D26-477F803B4E71}" type="parTrans" cxnId="{F485844F-42EB-9340-B4DC-B0ABEFF91B79}">
      <dgm:prSet/>
      <dgm:spPr/>
      <dgm:t>
        <a:bodyPr/>
        <a:lstStyle/>
        <a:p>
          <a:endParaRPr lang="en-US"/>
        </a:p>
      </dgm:t>
    </dgm:pt>
    <dgm:pt modelId="{7CDD4D04-676D-8744-97DE-AFE4531B7A44}" type="sibTrans" cxnId="{F485844F-42EB-9340-B4DC-B0ABEFF91B79}">
      <dgm:prSet/>
      <dgm:spPr/>
      <dgm:t>
        <a:bodyPr/>
        <a:lstStyle/>
        <a:p>
          <a:endParaRPr lang="en-US"/>
        </a:p>
      </dgm:t>
    </dgm:pt>
    <dgm:pt modelId="{A8F6C964-D917-934D-95C2-95E941F14B4C}">
      <dgm:prSet phldrT="[Text]" custT="1"/>
      <dgm:spPr/>
      <dgm:t>
        <a:bodyPr/>
        <a:lstStyle/>
        <a:p>
          <a:r>
            <a:rPr lang="en-US" sz="5400" dirty="0"/>
            <a:t>        In-class</a:t>
          </a:r>
        </a:p>
      </dgm:t>
    </dgm:pt>
    <dgm:pt modelId="{35D7C0C9-33F7-D945-A912-C992DE9DD7B3}" type="parTrans" cxnId="{180438B6-E2E7-594D-B63F-38B04DD71709}">
      <dgm:prSet/>
      <dgm:spPr/>
      <dgm:t>
        <a:bodyPr/>
        <a:lstStyle/>
        <a:p>
          <a:endParaRPr lang="en-US"/>
        </a:p>
      </dgm:t>
    </dgm:pt>
    <dgm:pt modelId="{8D9C4F7A-FD55-724E-9353-92494750F2FC}" type="sibTrans" cxnId="{180438B6-E2E7-594D-B63F-38B04DD71709}">
      <dgm:prSet/>
      <dgm:spPr/>
      <dgm:t>
        <a:bodyPr/>
        <a:lstStyle/>
        <a:p>
          <a:endParaRPr lang="en-US"/>
        </a:p>
      </dgm:t>
    </dgm:pt>
    <dgm:pt modelId="{A2B46CBC-DE5A-1645-87F7-E1218CC733FC}">
      <dgm:prSet phldrT="[Text]" custT="1"/>
      <dgm:spPr/>
      <dgm:t>
        <a:bodyPr/>
        <a:lstStyle/>
        <a:p>
          <a:r>
            <a:rPr lang="en-US" sz="5400" dirty="0"/>
            <a:t>     Online (sync)</a:t>
          </a:r>
        </a:p>
      </dgm:t>
    </dgm:pt>
    <dgm:pt modelId="{7114A609-6499-9049-8AC6-AB611CF16215}" type="parTrans" cxnId="{A9740FA3-85BC-C147-918E-A330BE0E6DCF}">
      <dgm:prSet/>
      <dgm:spPr/>
      <dgm:t>
        <a:bodyPr/>
        <a:lstStyle/>
        <a:p>
          <a:endParaRPr lang="en-US"/>
        </a:p>
      </dgm:t>
    </dgm:pt>
    <dgm:pt modelId="{9C761543-7CD4-2744-85F2-22844704B328}" type="sibTrans" cxnId="{A9740FA3-85BC-C147-918E-A330BE0E6DCF}">
      <dgm:prSet/>
      <dgm:spPr/>
      <dgm:t>
        <a:bodyPr/>
        <a:lstStyle/>
        <a:p>
          <a:endParaRPr lang="en-US"/>
        </a:p>
      </dgm:t>
    </dgm:pt>
    <dgm:pt modelId="{4C078115-8A19-C34B-9894-491FA727F4EA}">
      <dgm:prSet phldrT="[Text]" custT="1"/>
      <dgm:spPr/>
      <dgm:t>
        <a:bodyPr/>
        <a:lstStyle/>
        <a:p>
          <a:r>
            <a:rPr lang="en-US" sz="5400" dirty="0"/>
            <a:t>     Online (</a:t>
          </a:r>
          <a:r>
            <a:rPr lang="en-US" sz="5400" dirty="0" err="1"/>
            <a:t>async</a:t>
          </a:r>
          <a:r>
            <a:rPr lang="en-US" sz="5400" dirty="0"/>
            <a:t>)</a:t>
          </a:r>
        </a:p>
      </dgm:t>
    </dgm:pt>
    <dgm:pt modelId="{0D09303D-4679-4D40-8F3E-68D9CAC2D93C}" type="parTrans" cxnId="{E01FBD65-F5C9-C24D-A196-4BED1F8C55CF}">
      <dgm:prSet/>
      <dgm:spPr/>
      <dgm:t>
        <a:bodyPr/>
        <a:lstStyle/>
        <a:p>
          <a:endParaRPr lang="en-US"/>
        </a:p>
      </dgm:t>
    </dgm:pt>
    <dgm:pt modelId="{A78826B1-E894-2F42-97C7-EA4B0A02F170}" type="sibTrans" cxnId="{E01FBD65-F5C9-C24D-A196-4BED1F8C55CF}">
      <dgm:prSet/>
      <dgm:spPr/>
      <dgm:t>
        <a:bodyPr/>
        <a:lstStyle/>
        <a:p>
          <a:endParaRPr lang="en-US"/>
        </a:p>
      </dgm:t>
    </dgm:pt>
    <dgm:pt modelId="{833CFE15-8415-7547-B2D7-824D27DC201D}" type="pres">
      <dgm:prSet presAssocID="{F8DFE478-0A54-E448-8E1C-79FF88698B98}" presName="vert0" presStyleCnt="0">
        <dgm:presLayoutVars>
          <dgm:dir/>
          <dgm:animOne val="branch"/>
          <dgm:animLvl val="lvl"/>
        </dgm:presLayoutVars>
      </dgm:prSet>
      <dgm:spPr/>
    </dgm:pt>
    <dgm:pt modelId="{ACE64725-3128-8541-B5D5-A07B7CC590EA}" type="pres">
      <dgm:prSet presAssocID="{938AC1F1-32D8-DD4B-AAE4-C8DBB17A128C}" presName="thickLine" presStyleLbl="alignNode1" presStyleIdx="0" presStyleCnt="1"/>
      <dgm:spPr/>
    </dgm:pt>
    <dgm:pt modelId="{60B8F8F5-A1D2-BE4D-AA1D-BB01FA83152E}" type="pres">
      <dgm:prSet presAssocID="{938AC1F1-32D8-DD4B-AAE4-C8DBB17A128C}" presName="horz1" presStyleCnt="0"/>
      <dgm:spPr/>
    </dgm:pt>
    <dgm:pt modelId="{10AFCFE6-1A4B-4340-B494-9CA2D75FAEA2}" type="pres">
      <dgm:prSet presAssocID="{938AC1F1-32D8-DD4B-AAE4-C8DBB17A128C}" presName="tx1" presStyleLbl="revTx" presStyleIdx="0" presStyleCnt="4" custScaleX="200000"/>
      <dgm:spPr/>
    </dgm:pt>
    <dgm:pt modelId="{3D6458AD-2AE1-D944-8273-2B569FB8713D}" type="pres">
      <dgm:prSet presAssocID="{938AC1F1-32D8-DD4B-AAE4-C8DBB17A128C}" presName="vert1" presStyleCnt="0"/>
      <dgm:spPr/>
    </dgm:pt>
    <dgm:pt modelId="{4C00B23A-5538-7D4B-A03F-A3683F254F52}" type="pres">
      <dgm:prSet presAssocID="{A8F6C964-D917-934D-95C2-95E941F14B4C}" presName="vertSpace2a" presStyleCnt="0"/>
      <dgm:spPr/>
    </dgm:pt>
    <dgm:pt modelId="{E2F41494-143C-8E48-A9EB-1EA8AB795E25}" type="pres">
      <dgm:prSet presAssocID="{A8F6C964-D917-934D-95C2-95E941F14B4C}" presName="horz2" presStyleCnt="0"/>
      <dgm:spPr/>
    </dgm:pt>
    <dgm:pt modelId="{E55ADD85-EC70-C145-81E9-5763E21752D8}" type="pres">
      <dgm:prSet presAssocID="{A8F6C964-D917-934D-95C2-95E941F14B4C}" presName="horzSpace2" presStyleCnt="0"/>
      <dgm:spPr/>
    </dgm:pt>
    <dgm:pt modelId="{C81A3240-3A49-8343-B6B1-AEBB82F26939}" type="pres">
      <dgm:prSet presAssocID="{A8F6C964-D917-934D-95C2-95E941F14B4C}" presName="tx2" presStyleLbl="revTx" presStyleIdx="1" presStyleCnt="4" custScaleX="108331" custLinFactNeighborX="1567"/>
      <dgm:spPr/>
    </dgm:pt>
    <dgm:pt modelId="{53B7EFD4-3405-0945-8C4A-793426C022B0}" type="pres">
      <dgm:prSet presAssocID="{A8F6C964-D917-934D-95C2-95E941F14B4C}" presName="vert2" presStyleCnt="0"/>
      <dgm:spPr/>
    </dgm:pt>
    <dgm:pt modelId="{F5B5105D-73B8-354C-8748-817B5B9FF0F1}" type="pres">
      <dgm:prSet presAssocID="{A8F6C964-D917-934D-95C2-95E941F14B4C}" presName="thinLine2b" presStyleLbl="callout" presStyleIdx="0" presStyleCnt="3"/>
      <dgm:spPr/>
    </dgm:pt>
    <dgm:pt modelId="{532649DE-DC9F-0F40-A836-4524346FC2E8}" type="pres">
      <dgm:prSet presAssocID="{A8F6C964-D917-934D-95C2-95E941F14B4C}" presName="vertSpace2b" presStyleCnt="0"/>
      <dgm:spPr/>
    </dgm:pt>
    <dgm:pt modelId="{907352D5-DFDF-C042-BB7A-2B57C775A06F}" type="pres">
      <dgm:prSet presAssocID="{A2B46CBC-DE5A-1645-87F7-E1218CC733FC}" presName="horz2" presStyleCnt="0"/>
      <dgm:spPr/>
    </dgm:pt>
    <dgm:pt modelId="{B29A5636-6D83-F247-84BC-9B540096C2A2}" type="pres">
      <dgm:prSet presAssocID="{A2B46CBC-DE5A-1645-87F7-E1218CC733FC}" presName="horzSpace2" presStyleCnt="0"/>
      <dgm:spPr/>
    </dgm:pt>
    <dgm:pt modelId="{21DD69CB-982A-2446-9518-53BBFD07BCBD}" type="pres">
      <dgm:prSet presAssocID="{A2B46CBC-DE5A-1645-87F7-E1218CC733FC}" presName="tx2" presStyleLbl="revTx" presStyleIdx="2" presStyleCnt="4" custScaleX="100610" custLinFactNeighborX="8867"/>
      <dgm:spPr/>
    </dgm:pt>
    <dgm:pt modelId="{91E2B04F-7987-CB4D-8EC7-186D0AF6592C}" type="pres">
      <dgm:prSet presAssocID="{A2B46CBC-DE5A-1645-87F7-E1218CC733FC}" presName="vert2" presStyleCnt="0"/>
      <dgm:spPr/>
    </dgm:pt>
    <dgm:pt modelId="{B7AA13A4-EB5D-9B44-8687-C071FD58BE11}" type="pres">
      <dgm:prSet presAssocID="{A2B46CBC-DE5A-1645-87F7-E1218CC733FC}" presName="thinLine2b" presStyleLbl="callout" presStyleIdx="1" presStyleCnt="3"/>
      <dgm:spPr/>
    </dgm:pt>
    <dgm:pt modelId="{E1D9BC76-A3CF-9948-8479-6D2A2E836C2A}" type="pres">
      <dgm:prSet presAssocID="{A2B46CBC-DE5A-1645-87F7-E1218CC733FC}" presName="vertSpace2b" presStyleCnt="0"/>
      <dgm:spPr/>
    </dgm:pt>
    <dgm:pt modelId="{F21D2A76-434F-9049-9997-B0AD8DDAC597}" type="pres">
      <dgm:prSet presAssocID="{4C078115-8A19-C34B-9894-491FA727F4EA}" presName="horz2" presStyleCnt="0"/>
      <dgm:spPr/>
    </dgm:pt>
    <dgm:pt modelId="{0AD20D84-CC1F-744A-9CC0-E742FC912882}" type="pres">
      <dgm:prSet presAssocID="{4C078115-8A19-C34B-9894-491FA727F4EA}" presName="horzSpace2" presStyleCnt="0"/>
      <dgm:spPr/>
    </dgm:pt>
    <dgm:pt modelId="{653A03D3-4D40-9441-9CAD-A4141DA34CD1}" type="pres">
      <dgm:prSet presAssocID="{4C078115-8A19-C34B-9894-491FA727F4EA}" presName="tx2" presStyleLbl="revTx" presStyleIdx="3" presStyleCnt="4" custScaleX="100610" custLinFactNeighborX="8867"/>
      <dgm:spPr/>
    </dgm:pt>
    <dgm:pt modelId="{57497D3F-3DF5-1D41-B61F-E480B198EC61}" type="pres">
      <dgm:prSet presAssocID="{4C078115-8A19-C34B-9894-491FA727F4EA}" presName="vert2" presStyleCnt="0"/>
      <dgm:spPr/>
    </dgm:pt>
    <dgm:pt modelId="{091E4C36-4581-C44B-8D2A-B36D8BD3D8D6}" type="pres">
      <dgm:prSet presAssocID="{4C078115-8A19-C34B-9894-491FA727F4EA}" presName="thinLine2b" presStyleLbl="callout" presStyleIdx="2" presStyleCnt="3"/>
      <dgm:spPr/>
    </dgm:pt>
    <dgm:pt modelId="{EC7B6280-386A-7849-A4F3-A416D9F5850A}" type="pres">
      <dgm:prSet presAssocID="{4C078115-8A19-C34B-9894-491FA727F4EA}" presName="vertSpace2b" presStyleCnt="0"/>
      <dgm:spPr/>
    </dgm:pt>
  </dgm:ptLst>
  <dgm:cxnLst>
    <dgm:cxn modelId="{53FED542-A723-7641-82A8-6C2A50AB97B9}" type="presOf" srcId="{938AC1F1-32D8-DD4B-AAE4-C8DBB17A128C}" destId="{10AFCFE6-1A4B-4340-B494-9CA2D75FAEA2}" srcOrd="0" destOrd="0" presId="urn:microsoft.com/office/officeart/2008/layout/LinedList"/>
    <dgm:cxn modelId="{E01FBD65-F5C9-C24D-A196-4BED1F8C55CF}" srcId="{938AC1F1-32D8-DD4B-AAE4-C8DBB17A128C}" destId="{4C078115-8A19-C34B-9894-491FA727F4EA}" srcOrd="2" destOrd="0" parTransId="{0D09303D-4679-4D40-8F3E-68D9CAC2D93C}" sibTransId="{A78826B1-E894-2F42-97C7-EA4B0A02F170}"/>
    <dgm:cxn modelId="{DC57204A-A298-E346-8D4B-3C64D45E24E0}" type="presOf" srcId="{A8F6C964-D917-934D-95C2-95E941F14B4C}" destId="{C81A3240-3A49-8343-B6B1-AEBB82F26939}" srcOrd="0" destOrd="0" presId="urn:microsoft.com/office/officeart/2008/layout/LinedList"/>
    <dgm:cxn modelId="{97A2374C-0432-6845-99B0-9C8AA26A7633}" type="presOf" srcId="{A2B46CBC-DE5A-1645-87F7-E1218CC733FC}" destId="{21DD69CB-982A-2446-9518-53BBFD07BCBD}" srcOrd="0" destOrd="0" presId="urn:microsoft.com/office/officeart/2008/layout/LinedList"/>
    <dgm:cxn modelId="{F485844F-42EB-9340-B4DC-B0ABEFF91B79}" srcId="{F8DFE478-0A54-E448-8E1C-79FF88698B98}" destId="{938AC1F1-32D8-DD4B-AAE4-C8DBB17A128C}" srcOrd="0" destOrd="0" parTransId="{33E2FC58-D71A-3347-9D26-477F803B4E71}" sibTransId="{7CDD4D04-676D-8744-97DE-AFE4531B7A44}"/>
    <dgm:cxn modelId="{A9740FA3-85BC-C147-918E-A330BE0E6DCF}" srcId="{938AC1F1-32D8-DD4B-AAE4-C8DBB17A128C}" destId="{A2B46CBC-DE5A-1645-87F7-E1218CC733FC}" srcOrd="1" destOrd="0" parTransId="{7114A609-6499-9049-8AC6-AB611CF16215}" sibTransId="{9C761543-7CD4-2744-85F2-22844704B328}"/>
    <dgm:cxn modelId="{180438B6-E2E7-594D-B63F-38B04DD71709}" srcId="{938AC1F1-32D8-DD4B-AAE4-C8DBB17A128C}" destId="{A8F6C964-D917-934D-95C2-95E941F14B4C}" srcOrd="0" destOrd="0" parTransId="{35D7C0C9-33F7-D945-A912-C992DE9DD7B3}" sibTransId="{8D9C4F7A-FD55-724E-9353-92494750F2FC}"/>
    <dgm:cxn modelId="{BCB0EBE9-0DC1-2449-B437-4929B16E35F7}" type="presOf" srcId="{4C078115-8A19-C34B-9894-491FA727F4EA}" destId="{653A03D3-4D40-9441-9CAD-A4141DA34CD1}" srcOrd="0" destOrd="0" presId="urn:microsoft.com/office/officeart/2008/layout/LinedList"/>
    <dgm:cxn modelId="{D01A7DFD-F324-D946-A9D5-273A2D821C30}" type="presOf" srcId="{F8DFE478-0A54-E448-8E1C-79FF88698B98}" destId="{833CFE15-8415-7547-B2D7-824D27DC201D}" srcOrd="0" destOrd="0" presId="urn:microsoft.com/office/officeart/2008/layout/LinedList"/>
    <dgm:cxn modelId="{EFDC2DF4-CF23-304A-9884-C7F1EF5E2736}" type="presParOf" srcId="{833CFE15-8415-7547-B2D7-824D27DC201D}" destId="{ACE64725-3128-8541-B5D5-A07B7CC590EA}" srcOrd="0" destOrd="0" presId="urn:microsoft.com/office/officeart/2008/layout/LinedList"/>
    <dgm:cxn modelId="{2A4E20FB-0A9B-9248-B4FA-A613A2900B6A}" type="presParOf" srcId="{833CFE15-8415-7547-B2D7-824D27DC201D}" destId="{60B8F8F5-A1D2-BE4D-AA1D-BB01FA83152E}" srcOrd="1" destOrd="0" presId="urn:microsoft.com/office/officeart/2008/layout/LinedList"/>
    <dgm:cxn modelId="{0303306A-2232-174A-949F-25D1DB59186A}" type="presParOf" srcId="{60B8F8F5-A1D2-BE4D-AA1D-BB01FA83152E}" destId="{10AFCFE6-1A4B-4340-B494-9CA2D75FAEA2}" srcOrd="0" destOrd="0" presId="urn:microsoft.com/office/officeart/2008/layout/LinedList"/>
    <dgm:cxn modelId="{61B25FC1-B259-1D4D-9CA5-4CF7875D063F}" type="presParOf" srcId="{60B8F8F5-A1D2-BE4D-AA1D-BB01FA83152E}" destId="{3D6458AD-2AE1-D944-8273-2B569FB8713D}" srcOrd="1" destOrd="0" presId="urn:microsoft.com/office/officeart/2008/layout/LinedList"/>
    <dgm:cxn modelId="{869C36F0-5DD7-AA45-BD80-3E05A98C1119}" type="presParOf" srcId="{3D6458AD-2AE1-D944-8273-2B569FB8713D}" destId="{4C00B23A-5538-7D4B-A03F-A3683F254F52}" srcOrd="0" destOrd="0" presId="urn:microsoft.com/office/officeart/2008/layout/LinedList"/>
    <dgm:cxn modelId="{1A3E1A54-25E8-1B44-B6C8-D35F8B305EF5}" type="presParOf" srcId="{3D6458AD-2AE1-D944-8273-2B569FB8713D}" destId="{E2F41494-143C-8E48-A9EB-1EA8AB795E25}" srcOrd="1" destOrd="0" presId="urn:microsoft.com/office/officeart/2008/layout/LinedList"/>
    <dgm:cxn modelId="{6EF825DD-4979-1348-9CEA-F212BF064D3E}" type="presParOf" srcId="{E2F41494-143C-8E48-A9EB-1EA8AB795E25}" destId="{E55ADD85-EC70-C145-81E9-5763E21752D8}" srcOrd="0" destOrd="0" presId="urn:microsoft.com/office/officeart/2008/layout/LinedList"/>
    <dgm:cxn modelId="{809034F2-BA39-9A49-8939-25EE13948BF7}" type="presParOf" srcId="{E2F41494-143C-8E48-A9EB-1EA8AB795E25}" destId="{C81A3240-3A49-8343-B6B1-AEBB82F26939}" srcOrd="1" destOrd="0" presId="urn:microsoft.com/office/officeart/2008/layout/LinedList"/>
    <dgm:cxn modelId="{C8E5D2FF-2AD3-0B44-ADA9-D8EC5E78EFA6}" type="presParOf" srcId="{E2F41494-143C-8E48-A9EB-1EA8AB795E25}" destId="{53B7EFD4-3405-0945-8C4A-793426C022B0}" srcOrd="2" destOrd="0" presId="urn:microsoft.com/office/officeart/2008/layout/LinedList"/>
    <dgm:cxn modelId="{9D5AD786-A83B-1B4B-9894-70D8C7AFFC4E}" type="presParOf" srcId="{3D6458AD-2AE1-D944-8273-2B569FB8713D}" destId="{F5B5105D-73B8-354C-8748-817B5B9FF0F1}" srcOrd="2" destOrd="0" presId="urn:microsoft.com/office/officeart/2008/layout/LinedList"/>
    <dgm:cxn modelId="{E443CB72-BDF4-CD46-A185-C5A8650CB325}" type="presParOf" srcId="{3D6458AD-2AE1-D944-8273-2B569FB8713D}" destId="{532649DE-DC9F-0F40-A836-4524346FC2E8}" srcOrd="3" destOrd="0" presId="urn:microsoft.com/office/officeart/2008/layout/LinedList"/>
    <dgm:cxn modelId="{D789D4BA-7CAA-F64A-BD5B-C87FA35D8B1C}" type="presParOf" srcId="{3D6458AD-2AE1-D944-8273-2B569FB8713D}" destId="{907352D5-DFDF-C042-BB7A-2B57C775A06F}" srcOrd="4" destOrd="0" presId="urn:microsoft.com/office/officeart/2008/layout/LinedList"/>
    <dgm:cxn modelId="{E528F657-30E1-E84B-9E0D-5A2A4D1CC3FC}" type="presParOf" srcId="{907352D5-DFDF-C042-BB7A-2B57C775A06F}" destId="{B29A5636-6D83-F247-84BC-9B540096C2A2}" srcOrd="0" destOrd="0" presId="urn:microsoft.com/office/officeart/2008/layout/LinedList"/>
    <dgm:cxn modelId="{36C92D56-9F27-3142-9A8A-9E512ADC58C8}" type="presParOf" srcId="{907352D5-DFDF-C042-BB7A-2B57C775A06F}" destId="{21DD69CB-982A-2446-9518-53BBFD07BCBD}" srcOrd="1" destOrd="0" presId="urn:microsoft.com/office/officeart/2008/layout/LinedList"/>
    <dgm:cxn modelId="{6524C57C-4B79-EE4D-85AD-DD4E748B3E5D}" type="presParOf" srcId="{907352D5-DFDF-C042-BB7A-2B57C775A06F}" destId="{91E2B04F-7987-CB4D-8EC7-186D0AF6592C}" srcOrd="2" destOrd="0" presId="urn:microsoft.com/office/officeart/2008/layout/LinedList"/>
    <dgm:cxn modelId="{23F86723-E80A-7B49-94B7-B3995228612C}" type="presParOf" srcId="{3D6458AD-2AE1-D944-8273-2B569FB8713D}" destId="{B7AA13A4-EB5D-9B44-8687-C071FD58BE11}" srcOrd="5" destOrd="0" presId="urn:microsoft.com/office/officeart/2008/layout/LinedList"/>
    <dgm:cxn modelId="{99348144-074F-BC4F-9F05-8D49C283E0FF}" type="presParOf" srcId="{3D6458AD-2AE1-D944-8273-2B569FB8713D}" destId="{E1D9BC76-A3CF-9948-8479-6D2A2E836C2A}" srcOrd="6" destOrd="0" presId="urn:microsoft.com/office/officeart/2008/layout/LinedList"/>
    <dgm:cxn modelId="{4A74DA3F-A4D0-B444-A27D-B3818634B33D}" type="presParOf" srcId="{3D6458AD-2AE1-D944-8273-2B569FB8713D}" destId="{F21D2A76-434F-9049-9997-B0AD8DDAC597}" srcOrd="7" destOrd="0" presId="urn:microsoft.com/office/officeart/2008/layout/LinedList"/>
    <dgm:cxn modelId="{0873831D-B49E-7548-8FC8-F581E8FBF4AD}" type="presParOf" srcId="{F21D2A76-434F-9049-9997-B0AD8DDAC597}" destId="{0AD20D84-CC1F-744A-9CC0-E742FC912882}" srcOrd="0" destOrd="0" presId="urn:microsoft.com/office/officeart/2008/layout/LinedList"/>
    <dgm:cxn modelId="{870521CC-44DA-4248-AB10-D0B97086BA76}" type="presParOf" srcId="{F21D2A76-434F-9049-9997-B0AD8DDAC597}" destId="{653A03D3-4D40-9441-9CAD-A4141DA34CD1}" srcOrd="1" destOrd="0" presId="urn:microsoft.com/office/officeart/2008/layout/LinedList"/>
    <dgm:cxn modelId="{081F0385-855D-124F-80A5-FB3118987063}" type="presParOf" srcId="{F21D2A76-434F-9049-9997-B0AD8DDAC597}" destId="{57497D3F-3DF5-1D41-B61F-E480B198EC61}" srcOrd="2" destOrd="0" presId="urn:microsoft.com/office/officeart/2008/layout/LinedList"/>
    <dgm:cxn modelId="{3FA7B5C3-2BB3-854A-860A-6D07133513DE}" type="presParOf" srcId="{3D6458AD-2AE1-D944-8273-2B569FB8713D}" destId="{091E4C36-4581-C44B-8D2A-B36D8BD3D8D6}" srcOrd="8" destOrd="0" presId="urn:microsoft.com/office/officeart/2008/layout/LinedList"/>
    <dgm:cxn modelId="{4879EE88-1BD5-4644-BB40-659DE220325A}" type="presParOf" srcId="{3D6458AD-2AE1-D944-8273-2B569FB8713D}" destId="{EC7B6280-386A-7849-A4F3-A416D9F5850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7ED8A-BC69-7B4C-894D-FC6B8546A5E3}">
      <dsp:nvSpPr>
        <dsp:cNvPr id="0" name=""/>
        <dsp:cNvSpPr/>
      </dsp:nvSpPr>
      <dsp:spPr>
        <a:xfrm>
          <a:off x="2247899" y="0"/>
          <a:ext cx="5486401" cy="5486401"/>
        </a:xfrm>
        <a:prstGeom prst="diamond">
          <a:avLst/>
        </a:prstGeom>
        <a:solidFill>
          <a:schemeClr val="accent1">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6B546D08-41EE-2244-8128-D7C1C74A62D2}">
      <dsp:nvSpPr>
        <dsp:cNvPr id="0" name=""/>
        <dsp:cNvSpPr/>
      </dsp:nvSpPr>
      <dsp:spPr>
        <a:xfrm>
          <a:off x="2769107" y="521208"/>
          <a:ext cx="2139696" cy="2139696"/>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Alternatives</a:t>
          </a:r>
        </a:p>
      </dsp:txBody>
      <dsp:txXfrm>
        <a:off x="2873558" y="625659"/>
        <a:ext cx="1930794" cy="1930794"/>
      </dsp:txXfrm>
    </dsp:sp>
    <dsp:sp modelId="{4D15710A-93BB-BF45-8475-CA44B30160B4}">
      <dsp:nvSpPr>
        <dsp:cNvPr id="0" name=""/>
        <dsp:cNvSpPr/>
      </dsp:nvSpPr>
      <dsp:spPr>
        <a:xfrm>
          <a:off x="5073396" y="521208"/>
          <a:ext cx="2139696" cy="2139696"/>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Equivalence</a:t>
          </a:r>
        </a:p>
      </dsp:txBody>
      <dsp:txXfrm>
        <a:off x="5177847" y="625659"/>
        <a:ext cx="1930794" cy="1930794"/>
      </dsp:txXfrm>
    </dsp:sp>
    <dsp:sp modelId="{DB629E1E-69A8-3542-B3C5-FBE13834AAF0}">
      <dsp:nvSpPr>
        <dsp:cNvPr id="0" name=""/>
        <dsp:cNvSpPr/>
      </dsp:nvSpPr>
      <dsp:spPr>
        <a:xfrm>
          <a:off x="2769107" y="2825496"/>
          <a:ext cx="2139696" cy="2139696"/>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Reuse</a:t>
          </a:r>
        </a:p>
      </dsp:txBody>
      <dsp:txXfrm>
        <a:off x="2873558" y="2929947"/>
        <a:ext cx="1930794" cy="1930794"/>
      </dsp:txXfrm>
    </dsp:sp>
    <dsp:sp modelId="{4C982889-9091-D944-85E6-369A88E6236B}">
      <dsp:nvSpPr>
        <dsp:cNvPr id="0" name=""/>
        <dsp:cNvSpPr/>
      </dsp:nvSpPr>
      <dsp:spPr>
        <a:xfrm>
          <a:off x="5073396" y="2825496"/>
          <a:ext cx="2139696" cy="2139696"/>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Accessible</a:t>
          </a:r>
        </a:p>
      </dsp:txBody>
      <dsp:txXfrm>
        <a:off x="5177847" y="2929947"/>
        <a:ext cx="1930794" cy="1930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85AF4-2DEB-7A4A-9E3C-2A15476E5690}">
      <dsp:nvSpPr>
        <dsp:cNvPr id="0" name=""/>
        <dsp:cNvSpPr/>
      </dsp:nvSpPr>
      <dsp:spPr>
        <a:xfrm>
          <a:off x="3720889" y="2432"/>
          <a:ext cx="1549821" cy="1007384"/>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Strategic Decision</a:t>
          </a:r>
        </a:p>
      </dsp:txBody>
      <dsp:txXfrm>
        <a:off x="3770065" y="51608"/>
        <a:ext cx="1451469" cy="909032"/>
      </dsp:txXfrm>
    </dsp:sp>
    <dsp:sp modelId="{2B236AC1-8295-5D4C-831B-3324FCB895D8}">
      <dsp:nvSpPr>
        <dsp:cNvPr id="0" name=""/>
        <dsp:cNvSpPr/>
      </dsp:nvSpPr>
      <dsp:spPr>
        <a:xfrm>
          <a:off x="2480867" y="506124"/>
          <a:ext cx="4029864" cy="4029864"/>
        </a:xfrm>
        <a:custGeom>
          <a:avLst/>
          <a:gdLst/>
          <a:ahLst/>
          <a:cxnLst/>
          <a:rect l="0" t="0" r="0" b="0"/>
          <a:pathLst>
            <a:path>
              <a:moveTo>
                <a:pt x="2998025" y="256103"/>
              </a:moveTo>
              <a:arcTo wR="2014932" hR="2014932" stAng="17952174" swAng="12135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B7CAF0-B78D-2741-81F8-2B76134C69D8}">
      <dsp:nvSpPr>
        <dsp:cNvPr id="0" name=""/>
        <dsp:cNvSpPr/>
      </dsp:nvSpPr>
      <dsp:spPr>
        <a:xfrm>
          <a:off x="5637203" y="1394716"/>
          <a:ext cx="1549821" cy="1007384"/>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Content</a:t>
          </a:r>
        </a:p>
      </dsp:txBody>
      <dsp:txXfrm>
        <a:off x="5686379" y="1443892"/>
        <a:ext cx="1451469" cy="909032"/>
      </dsp:txXfrm>
    </dsp:sp>
    <dsp:sp modelId="{BC061295-83D7-884A-B604-8A95122D154E}">
      <dsp:nvSpPr>
        <dsp:cNvPr id="0" name=""/>
        <dsp:cNvSpPr/>
      </dsp:nvSpPr>
      <dsp:spPr>
        <a:xfrm>
          <a:off x="2480867" y="506124"/>
          <a:ext cx="4029864" cy="4029864"/>
        </a:xfrm>
        <a:custGeom>
          <a:avLst/>
          <a:gdLst/>
          <a:ahLst/>
          <a:cxnLst/>
          <a:rect l="0" t="0" r="0" b="0"/>
          <a:pathLst>
            <a:path>
              <a:moveTo>
                <a:pt x="4025058" y="2154027"/>
              </a:moveTo>
              <a:arcTo wR="2014932" hR="2014932" stAng="21837503" swAng="136127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EA5487-5CAD-C145-A845-D5708C55BB42}">
      <dsp:nvSpPr>
        <dsp:cNvPr id="0" name=""/>
        <dsp:cNvSpPr/>
      </dsp:nvSpPr>
      <dsp:spPr>
        <a:xfrm>
          <a:off x="4905236" y="3647479"/>
          <a:ext cx="1549821" cy="1007384"/>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Assessment</a:t>
          </a:r>
        </a:p>
      </dsp:txBody>
      <dsp:txXfrm>
        <a:off x="4954412" y="3696655"/>
        <a:ext cx="1451469" cy="909032"/>
      </dsp:txXfrm>
    </dsp:sp>
    <dsp:sp modelId="{ABE8CD76-FD13-4143-82C8-9FF571CDD023}">
      <dsp:nvSpPr>
        <dsp:cNvPr id="0" name=""/>
        <dsp:cNvSpPr/>
      </dsp:nvSpPr>
      <dsp:spPr>
        <a:xfrm>
          <a:off x="2480867" y="506124"/>
          <a:ext cx="4029864" cy="4029864"/>
        </a:xfrm>
        <a:custGeom>
          <a:avLst/>
          <a:gdLst/>
          <a:ahLst/>
          <a:cxnLst/>
          <a:rect l="0" t="0" r="0" b="0"/>
          <a:pathLst>
            <a:path>
              <a:moveTo>
                <a:pt x="2262836" y="4014556"/>
              </a:moveTo>
              <a:arcTo wR="2014932" hR="2014932" stAng="4975969" swAng="848063"/>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605844-0372-4C44-B067-B2D66FA0ACF7}">
      <dsp:nvSpPr>
        <dsp:cNvPr id="0" name=""/>
        <dsp:cNvSpPr/>
      </dsp:nvSpPr>
      <dsp:spPr>
        <a:xfrm>
          <a:off x="2536541" y="3647479"/>
          <a:ext cx="1549821" cy="1007384"/>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Engagement</a:t>
          </a:r>
        </a:p>
      </dsp:txBody>
      <dsp:txXfrm>
        <a:off x="2585717" y="3696655"/>
        <a:ext cx="1451469" cy="909032"/>
      </dsp:txXfrm>
    </dsp:sp>
    <dsp:sp modelId="{CAD23597-AEE7-8C4E-90BD-730F8C01AF87}">
      <dsp:nvSpPr>
        <dsp:cNvPr id="0" name=""/>
        <dsp:cNvSpPr/>
      </dsp:nvSpPr>
      <dsp:spPr>
        <a:xfrm>
          <a:off x="2480867" y="506124"/>
          <a:ext cx="4029864" cy="4029864"/>
        </a:xfrm>
        <a:custGeom>
          <a:avLst/>
          <a:gdLst/>
          <a:ahLst/>
          <a:cxnLst/>
          <a:rect l="0" t="0" r="0" b="0"/>
          <a:pathLst>
            <a:path>
              <a:moveTo>
                <a:pt x="214001" y="2918592"/>
              </a:moveTo>
              <a:arcTo wR="2014932" hR="2014932" stAng="9201222" swAng="1361275"/>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69CAB9-4C8D-2C4A-8C20-E6665DA29715}">
      <dsp:nvSpPr>
        <dsp:cNvPr id="0" name=""/>
        <dsp:cNvSpPr/>
      </dsp:nvSpPr>
      <dsp:spPr>
        <a:xfrm>
          <a:off x="1804574" y="1394716"/>
          <a:ext cx="1549821" cy="1007384"/>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Implementation</a:t>
          </a:r>
        </a:p>
      </dsp:txBody>
      <dsp:txXfrm>
        <a:off x="1853750" y="1443892"/>
        <a:ext cx="1451469" cy="909032"/>
      </dsp:txXfrm>
    </dsp:sp>
    <dsp:sp modelId="{DE795259-B7DF-6241-9513-0EE4C31DABE3}">
      <dsp:nvSpPr>
        <dsp:cNvPr id="0" name=""/>
        <dsp:cNvSpPr/>
      </dsp:nvSpPr>
      <dsp:spPr>
        <a:xfrm>
          <a:off x="2480867" y="506124"/>
          <a:ext cx="4029864" cy="4029864"/>
        </a:xfrm>
        <a:custGeom>
          <a:avLst/>
          <a:gdLst/>
          <a:ahLst/>
          <a:cxnLst/>
          <a:rect l="0" t="0" r="0" b="0"/>
          <a:pathLst>
            <a:path>
              <a:moveTo>
                <a:pt x="484398" y="704429"/>
              </a:moveTo>
              <a:arcTo wR="2014932" hR="2014932" stAng="13234285" swAng="1213541"/>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072DC-36A8-AF4E-8B85-278CAEF8A318}">
      <dsp:nvSpPr>
        <dsp:cNvPr id="0" name=""/>
        <dsp:cNvSpPr/>
      </dsp:nvSpPr>
      <dsp:spPr>
        <a:xfrm rot="5400000">
          <a:off x="467624" y="1080882"/>
          <a:ext cx="1395376" cy="23218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FF67EA11-6D1E-B247-9680-C6FB261159AA}">
      <dsp:nvSpPr>
        <dsp:cNvPr id="0" name=""/>
        <dsp:cNvSpPr/>
      </dsp:nvSpPr>
      <dsp:spPr>
        <a:xfrm>
          <a:off x="234701" y="1774622"/>
          <a:ext cx="2096201" cy="1837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t>Overall Course Goals</a:t>
          </a:r>
        </a:p>
      </dsp:txBody>
      <dsp:txXfrm>
        <a:off x="234701" y="1774622"/>
        <a:ext cx="2096201" cy="1837443"/>
      </dsp:txXfrm>
    </dsp:sp>
    <dsp:sp modelId="{32F3BEFC-660A-AF45-8DE9-7966A3841102}">
      <dsp:nvSpPr>
        <dsp:cNvPr id="0" name=""/>
        <dsp:cNvSpPr/>
      </dsp:nvSpPr>
      <dsp:spPr>
        <a:xfrm>
          <a:off x="1935393" y="909943"/>
          <a:ext cx="395509" cy="39550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425CA6F-D5B7-0A48-A302-BE17F401F326}">
      <dsp:nvSpPr>
        <dsp:cNvPr id="0" name=""/>
        <dsp:cNvSpPr/>
      </dsp:nvSpPr>
      <dsp:spPr>
        <a:xfrm rot="5400000">
          <a:off x="3033785" y="445883"/>
          <a:ext cx="1395376" cy="23218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7A35E35-519B-5646-8AE0-226895746318}">
      <dsp:nvSpPr>
        <dsp:cNvPr id="0" name=""/>
        <dsp:cNvSpPr/>
      </dsp:nvSpPr>
      <dsp:spPr>
        <a:xfrm>
          <a:off x="2800862" y="1139623"/>
          <a:ext cx="2096201" cy="1837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t>Student Learning Outcomes</a:t>
          </a:r>
        </a:p>
      </dsp:txBody>
      <dsp:txXfrm>
        <a:off x="2800862" y="1139623"/>
        <a:ext cx="2096201" cy="1837443"/>
      </dsp:txXfrm>
    </dsp:sp>
    <dsp:sp modelId="{062DA041-FDCA-1649-B631-4FC10B5EC5AB}">
      <dsp:nvSpPr>
        <dsp:cNvPr id="0" name=""/>
        <dsp:cNvSpPr/>
      </dsp:nvSpPr>
      <dsp:spPr>
        <a:xfrm>
          <a:off x="4501554" y="274944"/>
          <a:ext cx="395509" cy="39550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E5A6E5C-9DD7-2C41-93AD-4A111A820E35}">
      <dsp:nvSpPr>
        <dsp:cNvPr id="0" name=""/>
        <dsp:cNvSpPr/>
      </dsp:nvSpPr>
      <dsp:spPr>
        <a:xfrm rot="5400000">
          <a:off x="5599945" y="-189115"/>
          <a:ext cx="1395376" cy="23218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F55ADE3-C4F0-1146-89DB-BAA9EEC5020E}">
      <dsp:nvSpPr>
        <dsp:cNvPr id="0" name=""/>
        <dsp:cNvSpPr/>
      </dsp:nvSpPr>
      <dsp:spPr>
        <a:xfrm>
          <a:off x="5367022" y="504624"/>
          <a:ext cx="2096201" cy="1837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rtl="0">
            <a:lnSpc>
              <a:spcPct val="90000"/>
            </a:lnSpc>
            <a:spcBef>
              <a:spcPct val="0"/>
            </a:spcBef>
            <a:spcAft>
              <a:spcPct val="35000"/>
            </a:spcAft>
            <a:buNone/>
          </a:pPr>
          <a:r>
            <a:rPr lang="en-US" sz="3400" kern="1200"/>
            <a:t>Specific Learning Objectives</a:t>
          </a:r>
        </a:p>
      </dsp:txBody>
      <dsp:txXfrm>
        <a:off x="5367022" y="504624"/>
        <a:ext cx="2096201" cy="1837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64725-3128-8541-B5D5-A07B7CC590EA}">
      <dsp:nvSpPr>
        <dsp:cNvPr id="0" name=""/>
        <dsp:cNvSpPr/>
      </dsp:nvSpPr>
      <dsp:spPr>
        <a:xfrm>
          <a:off x="0" y="0"/>
          <a:ext cx="838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0AFCFE6-1A4B-4340-B494-9CA2D75FAEA2}">
      <dsp:nvSpPr>
        <dsp:cNvPr id="0" name=""/>
        <dsp:cNvSpPr/>
      </dsp:nvSpPr>
      <dsp:spPr>
        <a:xfrm>
          <a:off x="0" y="0"/>
          <a:ext cx="2658665" cy="447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endParaRPr lang="en-US" sz="4700" kern="1200" dirty="0"/>
        </a:p>
        <a:p>
          <a:pPr marL="0" lvl="0" indent="0" algn="ctr" defTabSz="2089150">
            <a:lnSpc>
              <a:spcPct val="90000"/>
            </a:lnSpc>
            <a:spcBef>
              <a:spcPct val="0"/>
            </a:spcBef>
            <a:spcAft>
              <a:spcPct val="35000"/>
            </a:spcAft>
            <a:buNone/>
          </a:pPr>
          <a:r>
            <a:rPr lang="en-US" sz="4700" kern="1200" dirty="0"/>
            <a:t>Outcome or Objective</a:t>
          </a:r>
        </a:p>
      </dsp:txBody>
      <dsp:txXfrm>
        <a:off x="0" y="0"/>
        <a:ext cx="2658665" cy="4470400"/>
      </dsp:txXfrm>
    </dsp:sp>
    <dsp:sp modelId="{C81A3240-3A49-8343-B6B1-AEBB82F26939}">
      <dsp:nvSpPr>
        <dsp:cNvPr id="0" name=""/>
        <dsp:cNvSpPr/>
      </dsp:nvSpPr>
      <dsp:spPr>
        <a:xfrm>
          <a:off x="2758365" y="69850"/>
          <a:ext cx="5618084" cy="139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      In-class</a:t>
          </a:r>
        </a:p>
      </dsp:txBody>
      <dsp:txXfrm>
        <a:off x="2758365" y="69850"/>
        <a:ext cx="5618084" cy="1396999"/>
      </dsp:txXfrm>
    </dsp:sp>
    <dsp:sp modelId="{F5B5105D-73B8-354C-8748-817B5B9FF0F1}">
      <dsp:nvSpPr>
        <dsp:cNvPr id="0" name=""/>
        <dsp:cNvSpPr/>
      </dsp:nvSpPr>
      <dsp:spPr>
        <a:xfrm>
          <a:off x="2658665" y="1466849"/>
          <a:ext cx="53173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1DD69CB-982A-2446-9518-53BBFD07BCBD}">
      <dsp:nvSpPr>
        <dsp:cNvPr id="0" name=""/>
        <dsp:cNvSpPr/>
      </dsp:nvSpPr>
      <dsp:spPr>
        <a:xfrm>
          <a:off x="2758365" y="1536700"/>
          <a:ext cx="5217631" cy="139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     Online (sync)</a:t>
          </a:r>
        </a:p>
      </dsp:txBody>
      <dsp:txXfrm>
        <a:off x="2758365" y="1536700"/>
        <a:ext cx="5217631" cy="1396999"/>
      </dsp:txXfrm>
    </dsp:sp>
    <dsp:sp modelId="{B7AA13A4-EB5D-9B44-8687-C071FD58BE11}">
      <dsp:nvSpPr>
        <dsp:cNvPr id="0" name=""/>
        <dsp:cNvSpPr/>
      </dsp:nvSpPr>
      <dsp:spPr>
        <a:xfrm>
          <a:off x="2658665" y="2933699"/>
          <a:ext cx="53173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53A03D3-4D40-9441-9CAD-A4141DA34CD1}">
      <dsp:nvSpPr>
        <dsp:cNvPr id="0" name=""/>
        <dsp:cNvSpPr/>
      </dsp:nvSpPr>
      <dsp:spPr>
        <a:xfrm>
          <a:off x="2758365" y="3003550"/>
          <a:ext cx="5217631" cy="139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     Online (</a:t>
          </a:r>
          <a:r>
            <a:rPr lang="en-US" sz="5400" kern="1200" dirty="0" err="1"/>
            <a:t>async</a:t>
          </a:r>
          <a:r>
            <a:rPr lang="en-US" sz="5400" kern="1200" dirty="0"/>
            <a:t>)</a:t>
          </a:r>
        </a:p>
      </dsp:txBody>
      <dsp:txXfrm>
        <a:off x="2758365" y="3003550"/>
        <a:ext cx="5217631" cy="1396999"/>
      </dsp:txXfrm>
    </dsp:sp>
    <dsp:sp modelId="{091E4C36-4581-C44B-8D2A-B36D8BD3D8D6}">
      <dsp:nvSpPr>
        <dsp:cNvPr id="0" name=""/>
        <dsp:cNvSpPr/>
      </dsp:nvSpPr>
      <dsp:spPr>
        <a:xfrm>
          <a:off x="2658665" y="4400549"/>
          <a:ext cx="531733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64725-3128-8541-B5D5-A07B7CC590EA}">
      <dsp:nvSpPr>
        <dsp:cNvPr id="0" name=""/>
        <dsp:cNvSpPr/>
      </dsp:nvSpPr>
      <dsp:spPr>
        <a:xfrm>
          <a:off x="0" y="0"/>
          <a:ext cx="8382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0AFCFE6-1A4B-4340-B494-9CA2D75FAEA2}">
      <dsp:nvSpPr>
        <dsp:cNvPr id="0" name=""/>
        <dsp:cNvSpPr/>
      </dsp:nvSpPr>
      <dsp:spPr>
        <a:xfrm>
          <a:off x="0" y="0"/>
          <a:ext cx="2648842" cy="447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endParaRPr lang="en-US" sz="3600" kern="1200" dirty="0"/>
        </a:p>
        <a:p>
          <a:pPr marL="0" lvl="0" indent="0" algn="ctr" defTabSz="1600200">
            <a:lnSpc>
              <a:spcPct val="90000"/>
            </a:lnSpc>
            <a:spcBef>
              <a:spcPct val="0"/>
            </a:spcBef>
            <a:spcAft>
              <a:spcPct val="35000"/>
            </a:spcAft>
            <a:buNone/>
          </a:pPr>
          <a:r>
            <a:rPr lang="en-US" sz="3600" kern="1200" dirty="0"/>
            <a:t>Content, Assessment, Engagement</a:t>
          </a:r>
        </a:p>
      </dsp:txBody>
      <dsp:txXfrm>
        <a:off x="0" y="0"/>
        <a:ext cx="2648842" cy="4470400"/>
      </dsp:txXfrm>
    </dsp:sp>
    <dsp:sp modelId="{C81A3240-3A49-8343-B6B1-AEBB82F26939}">
      <dsp:nvSpPr>
        <dsp:cNvPr id="0" name=""/>
        <dsp:cNvSpPr/>
      </dsp:nvSpPr>
      <dsp:spPr>
        <a:xfrm>
          <a:off x="2750570" y="69850"/>
          <a:ext cx="5631429" cy="139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        In-class</a:t>
          </a:r>
        </a:p>
      </dsp:txBody>
      <dsp:txXfrm>
        <a:off x="2750570" y="69850"/>
        <a:ext cx="5631429" cy="1396999"/>
      </dsp:txXfrm>
    </dsp:sp>
    <dsp:sp modelId="{F5B5105D-73B8-354C-8748-817B5B9FF0F1}">
      <dsp:nvSpPr>
        <dsp:cNvPr id="0" name=""/>
        <dsp:cNvSpPr/>
      </dsp:nvSpPr>
      <dsp:spPr>
        <a:xfrm>
          <a:off x="2648842" y="1466849"/>
          <a:ext cx="52976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1DD69CB-982A-2446-9518-53BBFD07BCBD}">
      <dsp:nvSpPr>
        <dsp:cNvPr id="0" name=""/>
        <dsp:cNvSpPr/>
      </dsp:nvSpPr>
      <dsp:spPr>
        <a:xfrm>
          <a:off x="3151935" y="1536700"/>
          <a:ext cx="5230064" cy="139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     Online (sync)</a:t>
          </a:r>
        </a:p>
      </dsp:txBody>
      <dsp:txXfrm>
        <a:off x="3151935" y="1536700"/>
        <a:ext cx="5230064" cy="1396999"/>
      </dsp:txXfrm>
    </dsp:sp>
    <dsp:sp modelId="{B7AA13A4-EB5D-9B44-8687-C071FD58BE11}">
      <dsp:nvSpPr>
        <dsp:cNvPr id="0" name=""/>
        <dsp:cNvSpPr/>
      </dsp:nvSpPr>
      <dsp:spPr>
        <a:xfrm>
          <a:off x="2648842" y="2933699"/>
          <a:ext cx="52976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653A03D3-4D40-9441-9CAD-A4141DA34CD1}">
      <dsp:nvSpPr>
        <dsp:cNvPr id="0" name=""/>
        <dsp:cNvSpPr/>
      </dsp:nvSpPr>
      <dsp:spPr>
        <a:xfrm>
          <a:off x="3151935" y="3003550"/>
          <a:ext cx="5230064" cy="1396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kern="1200" dirty="0"/>
            <a:t>     Online (</a:t>
          </a:r>
          <a:r>
            <a:rPr lang="en-US" sz="5400" kern="1200" dirty="0" err="1"/>
            <a:t>async</a:t>
          </a:r>
          <a:r>
            <a:rPr lang="en-US" sz="5400" kern="1200" dirty="0"/>
            <a:t>)</a:t>
          </a:r>
        </a:p>
      </dsp:txBody>
      <dsp:txXfrm>
        <a:off x="3151935" y="3003550"/>
        <a:ext cx="5230064" cy="1396999"/>
      </dsp:txXfrm>
    </dsp:sp>
    <dsp:sp modelId="{091E4C36-4581-C44B-8D2A-B36D8BD3D8D6}">
      <dsp:nvSpPr>
        <dsp:cNvPr id="0" name=""/>
        <dsp:cNvSpPr/>
      </dsp:nvSpPr>
      <dsp:spPr>
        <a:xfrm>
          <a:off x="2648842" y="4400549"/>
          <a:ext cx="529768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cdr:x>
      <cdr:y>0.28981</cdr:y>
    </cdr:from>
    <cdr:to>
      <cdr:x>0.18889</cdr:x>
      <cdr:y>0.351</cdr:y>
    </cdr:to>
    <cdr:sp macro="" textlink="">
      <cdr:nvSpPr>
        <cdr:cNvPr id="2" name="TextBox 1"/>
        <cdr:cNvSpPr txBox="1"/>
      </cdr:nvSpPr>
      <cdr:spPr>
        <a:xfrm xmlns:a="http://schemas.openxmlformats.org/drawingml/2006/main">
          <a:off x="457200" y="1155700"/>
          <a:ext cx="1270000" cy="244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800" b="1" dirty="0"/>
            <a:t>“DOUBLE”    COURSE</a:t>
          </a:r>
        </a:p>
      </cdr:txBody>
    </cdr:sp>
  </cdr:relSizeAnchor>
  <cdr:relSizeAnchor xmlns:cdr="http://schemas.openxmlformats.org/drawingml/2006/chartDrawing">
    <cdr:from>
      <cdr:x>0.35556</cdr:x>
      <cdr:y>0.24204</cdr:y>
    </cdr:from>
    <cdr:to>
      <cdr:x>0.5</cdr:x>
      <cdr:y>0.30323</cdr:y>
    </cdr:to>
    <cdr:sp macro="" textlink="">
      <cdr:nvSpPr>
        <cdr:cNvPr id="3" name="TextBox 2"/>
        <cdr:cNvSpPr txBox="1"/>
      </cdr:nvSpPr>
      <cdr:spPr>
        <a:xfrm xmlns:a="http://schemas.openxmlformats.org/drawingml/2006/main">
          <a:off x="3251200" y="965200"/>
          <a:ext cx="1320800" cy="244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800" b="1" dirty="0"/>
            <a:t>“DOUBLE” COURSE</a:t>
          </a:r>
        </a:p>
      </cdr:txBody>
    </cdr:sp>
  </cdr:relSizeAnchor>
</c:userShapes>
</file>

<file path=ppt/drawings/drawing2.xml><?xml version="1.0" encoding="utf-8"?>
<c:userShapes xmlns:c="http://schemas.openxmlformats.org/drawingml/2006/chart">
  <cdr:relSizeAnchor xmlns:cdr="http://schemas.openxmlformats.org/drawingml/2006/chartDrawing">
    <cdr:from>
      <cdr:x>0.57407</cdr:x>
      <cdr:y>0.63834</cdr:y>
    </cdr:from>
    <cdr:to>
      <cdr:x>0.99074</cdr:x>
      <cdr:y>0.90432</cdr:y>
    </cdr:to>
    <cdr:sp macro="" textlink="">
      <cdr:nvSpPr>
        <cdr:cNvPr id="2" name="TextBox 1"/>
        <cdr:cNvSpPr txBox="1"/>
      </cdr:nvSpPr>
      <cdr:spPr>
        <a:xfrm xmlns:a="http://schemas.openxmlformats.org/drawingml/2006/main">
          <a:off x="4724400" y="2743200"/>
          <a:ext cx="34290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latin typeface="Calibri"/>
              <a:cs typeface="Calibri"/>
            </a:rPr>
            <a:t>* Total archive views prior to exam, paper due date is about 200-300% of enrollment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Distance Teaching and Learning Conference </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August 8, 2012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 2012 </a:t>
            </a:r>
            <a:r>
              <a:rPr lang="en-US" dirty="0" err="1"/>
              <a:t>Dr</a:t>
            </a:r>
            <a:r>
              <a:rPr lang="en-US" dirty="0"/>
              <a:t> Brian Beatty LLC</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a:t>Presentation </a:t>
            </a:r>
            <a:r>
              <a:rPr lang="en-US"/>
              <a:t>Notes – Page </a:t>
            </a:r>
            <a:fld id="{E1F758E7-1EBF-A745-99A2-4FF5300850D3}" type="slidenum">
              <a:rPr lang="en-US" smtClean="0"/>
              <a:t>‹#›</a:t>
            </a:fld>
            <a:endParaRPr lang="en-US" dirty="0"/>
          </a:p>
        </p:txBody>
      </p:sp>
    </p:spTree>
    <p:extLst>
      <p:ext uri="{BB962C8B-B14F-4D97-AF65-F5344CB8AC3E}">
        <p14:creationId xmlns:p14="http://schemas.microsoft.com/office/powerpoint/2010/main" val="354070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B7A29-D890-B045-8494-C5E477278FA8}" type="datetimeFigureOut">
              <a:rPr lang="en-US" smtClean="0"/>
              <a:t>7/23/2020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0860F-6297-F449-9B90-4E4D1CBC76FF}" type="slidenum">
              <a:rPr lang="en-US" smtClean="0"/>
              <a:t>‹#›</a:t>
            </a:fld>
            <a:endParaRPr lang="en-US"/>
          </a:p>
        </p:txBody>
      </p:sp>
    </p:spTree>
    <p:extLst>
      <p:ext uri="{BB962C8B-B14F-4D97-AF65-F5344CB8AC3E}">
        <p14:creationId xmlns:p14="http://schemas.microsoft.com/office/powerpoint/2010/main" val="3240676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techbooks.org/hyflex/student_experience" TargetMode="External"/><Relationship Id="rId7" Type="http://schemas.openxmlformats.org/officeDocument/2006/relationships/hyperlink" Target="http://youtu.be/6ExBNhNuTPc"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youtu.be/jVlzWRXBDyY" TargetMode="External"/><Relationship Id="rId5" Type="http://schemas.openxmlformats.org/officeDocument/2006/relationships/hyperlink" Target="http://youtu.be/0zddgiLVt5Y" TargetMode="External"/><Relationship Id="rId4" Type="http://schemas.openxmlformats.org/officeDocument/2006/relationships/hyperlink" Target="http://youtu.be/h60x7Miy9fk"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techbooks.org/hyflex/teaching_hyflex"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youtu.be/B5FTHXA1Vbk" TargetMode="External"/><Relationship Id="rId4" Type="http://schemas.openxmlformats.org/officeDocument/2006/relationships/hyperlink" Target="http://youtu.be/PTCS-kbczM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istockphoto.com/stock-photo-11038062-time-for-change-clock.php"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a:t>
            </a:r>
            <a:r>
              <a:rPr lang="en-US" baseline="0" dirty="0"/>
              <a:t> the presentation: </a:t>
            </a:r>
            <a:endParaRPr lang="en-US" sz="1200" kern="1200" dirty="0">
              <a:solidFill>
                <a:schemeClr val="tx1"/>
              </a:solidFill>
              <a:effectLst/>
              <a:latin typeface="+mn-lt"/>
              <a:ea typeface="+mn-ea"/>
              <a:cs typeface="+mn-cs"/>
            </a:endParaRPr>
          </a:p>
          <a:p>
            <a:r>
              <a:rPr lang="en-US" sz="1200" dirty="0">
                <a:latin typeface="+mn-lt"/>
              </a:rPr>
              <a:t>Resilience &amp; Flexibility in the Classroom through Hybrid-Flexible (</a:t>
            </a:r>
            <a:r>
              <a:rPr lang="en-US" sz="1200" dirty="0" err="1">
                <a:latin typeface="+mn-lt"/>
              </a:rPr>
              <a:t>HyFlex</a:t>
            </a:r>
            <a:r>
              <a:rPr lang="en-US" sz="1200" dirty="0">
                <a:latin typeface="+mn-lt"/>
              </a:rPr>
              <a:t>) Modalities    </a:t>
            </a:r>
            <a:br>
              <a:rPr lang="en-US" sz="1200" dirty="0">
                <a:latin typeface="+mn-lt"/>
              </a:rPr>
            </a:br>
            <a:br>
              <a:rPr lang="en-US" sz="1100" dirty="0">
                <a:latin typeface="+mn-lt"/>
              </a:rPr>
            </a:br>
            <a:r>
              <a:rPr lang="en-US" sz="1100" dirty="0">
                <a:latin typeface="+mn-lt"/>
              </a:rPr>
              <a:t>Session 3: Implementing </a:t>
            </a:r>
            <a:r>
              <a:rPr lang="en-US" sz="1100" dirty="0" err="1">
                <a:latin typeface="+mn-lt"/>
              </a:rPr>
              <a:t>HyFlex</a:t>
            </a:r>
            <a:r>
              <a:rPr lang="en-US" sz="1100" dirty="0">
                <a:latin typeface="+mn-lt"/>
              </a:rPr>
              <a:t> Courses and Programs: Administrative Considerations</a:t>
            </a:r>
            <a:endParaRPr lang="en-US" sz="1200" dirty="0">
              <a:latin typeface="+mn-lt"/>
            </a:endParaRPr>
          </a:p>
        </p:txBody>
      </p:sp>
      <p:sp>
        <p:nvSpPr>
          <p:cNvPr id="4" name="Slide Number Placeholder 3"/>
          <p:cNvSpPr>
            <a:spLocks noGrp="1"/>
          </p:cNvSpPr>
          <p:nvPr>
            <p:ph type="sldNum" sz="quarter" idx="10"/>
          </p:nvPr>
        </p:nvSpPr>
        <p:spPr/>
        <p:txBody>
          <a:bodyPr/>
          <a:lstStyle/>
          <a:p>
            <a:fld id="{7230860F-6297-F449-9B90-4E4D1CBC76FF}" type="slidenum">
              <a:rPr lang="en-US" smtClean="0"/>
              <a:t>1</a:t>
            </a:fld>
            <a:endParaRPr lang="en-US"/>
          </a:p>
        </p:txBody>
      </p:sp>
    </p:spTree>
    <p:extLst>
      <p:ext uri="{BB962C8B-B14F-4D97-AF65-F5344CB8AC3E}">
        <p14:creationId xmlns:p14="http://schemas.microsoft.com/office/powerpoint/2010/main" val="246113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err="1">
                <a:ea typeface="ＭＳ Ｐゴシック" charset="-128"/>
              </a:rPr>
              <a:t>HyFlex</a:t>
            </a:r>
            <a:r>
              <a:rPr lang="en-US" sz="1200" baseline="0" dirty="0">
                <a:ea typeface="ＭＳ Ｐゴシック" charset="-128"/>
              </a:rPr>
              <a:t> encourages </a:t>
            </a:r>
            <a:r>
              <a:rPr lang="en-US" sz="1200" dirty="0">
                <a:ea typeface="ＭＳ Ｐゴシック" charset="-128"/>
              </a:rPr>
              <a:t>reuse in training and education design. In </a:t>
            </a:r>
            <a:r>
              <a:rPr lang="en-US" sz="1200" dirty="0" err="1">
                <a:ea typeface="ＭＳ Ｐゴシック" charset="-128"/>
              </a:rPr>
              <a:t>HyFlex</a:t>
            </a:r>
            <a:r>
              <a:rPr lang="en-US" sz="1200" dirty="0">
                <a:ea typeface="ＭＳ Ｐゴシック" charset="-128"/>
              </a:rPr>
              <a:t>, this means that the resources created for in-class students should also be useful for online students as well, and vice-versa. When students complete activities in-class or online, any artifacts created also become potential learning resources (or learning objects) for the other students. As well, in many graduate courses, the students themselves generate a large part of the learning resources - content - during their participation, whether in discussions, completing writing or project assignments, or reflecting on their learning in view of their peers. Essentially, in a way they are “prosumers”, to use Toffler’s term - they produce and consume content.  </a:t>
            </a:r>
          </a:p>
          <a:p>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11</a:t>
            </a:fld>
            <a:endParaRPr lang="en-US" dirty="0"/>
          </a:p>
        </p:txBody>
      </p:sp>
    </p:spTree>
    <p:extLst>
      <p:ext uri="{BB962C8B-B14F-4D97-AF65-F5344CB8AC3E}">
        <p14:creationId xmlns:p14="http://schemas.microsoft.com/office/powerpoint/2010/main" val="149107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ea typeface="ＭＳ Ｐゴシック" charset="-128"/>
              </a:rPr>
              <a:t>Learners need to have convenient and meaningful access to learning opportunities; resources and activities must be available and usable for all learners. This means that delivery and interaction technologies (computer tools, networks, etc.) are available and learners know how to use them. This also means that learning should fit the students as much as practicable - the physical, emotional, and cognitive characteristics that they bring to the course experience. (If you are interested in this further, see the “Universal Design for Learning” materials at </a:t>
            </a:r>
            <a:r>
              <a:rPr lang="en-US" sz="1200" dirty="0" err="1">
                <a:ea typeface="ＭＳ Ｐゴシック" charset="-128"/>
              </a:rPr>
              <a:t>www.cast.org</a:t>
            </a:r>
            <a:r>
              <a:rPr lang="en-US" sz="1200" dirty="0">
                <a:ea typeface="ＭＳ Ｐゴシック" charset="-128"/>
              </a:rPr>
              <a:t>)</a:t>
            </a:r>
          </a:p>
          <a:p>
            <a:endParaRPr lang="en-US" sz="1200" baseline="0" dirty="0"/>
          </a:p>
          <a:p>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12</a:t>
            </a:fld>
            <a:endParaRPr lang="en-US" dirty="0"/>
          </a:p>
        </p:txBody>
      </p:sp>
    </p:spTree>
    <p:extLst>
      <p:ext uri="{BB962C8B-B14F-4D97-AF65-F5344CB8AC3E}">
        <p14:creationId xmlns:p14="http://schemas.microsoft.com/office/powerpoint/2010/main" val="209405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universities, colleges and systems and faculty have used other terms to refer</a:t>
            </a:r>
            <a:r>
              <a:rPr lang="en-US" baseline="0" dirty="0"/>
              <a:t> to Hybrid-Flexible approaches. </a:t>
            </a:r>
          </a:p>
          <a:p>
            <a:endParaRPr lang="en-US" baseline="0" dirty="0"/>
          </a:p>
          <a:p>
            <a:r>
              <a:rPr lang="en-US" baseline="0" dirty="0"/>
              <a:t>These are the ones I am familiar with – references can be found at </a:t>
            </a:r>
            <a:r>
              <a:rPr lang="en-US" dirty="0"/>
              <a:t>https://</a:t>
            </a:r>
            <a:r>
              <a:rPr lang="en-US" dirty="0" err="1"/>
              <a:t>edtechbooks.org</a:t>
            </a:r>
            <a:r>
              <a:rPr lang="en-US" dirty="0"/>
              <a:t>/</a:t>
            </a:r>
            <a:r>
              <a:rPr lang="en-US" dirty="0" err="1"/>
              <a:t>hyflex</a:t>
            </a:r>
            <a:r>
              <a:rPr lang="en-US" dirty="0"/>
              <a:t>/</a:t>
            </a:r>
            <a:r>
              <a:rPr lang="en-US" dirty="0" err="1"/>
              <a:t>book_intro</a:t>
            </a:r>
            <a:r>
              <a:rPr lang="en-US" dirty="0"/>
              <a:t> </a:t>
            </a:r>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13</a:t>
            </a:fld>
            <a:endParaRPr lang="en-US" dirty="0"/>
          </a:p>
        </p:txBody>
      </p:sp>
    </p:spTree>
    <p:extLst>
      <p:ext uri="{BB962C8B-B14F-4D97-AF65-F5344CB8AC3E}">
        <p14:creationId xmlns:p14="http://schemas.microsoft.com/office/powerpoint/2010/main" val="1286223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AEFABF-CD08-407C-BCB4-5DF35CCD2161}" type="slidenum">
              <a:rPr lang="en-US" smtClean="0"/>
              <a:pPr>
                <a:defRPr/>
              </a:pPr>
              <a:t>14</a:t>
            </a:fld>
            <a:endParaRPr lang="en-US"/>
          </a:p>
        </p:txBody>
      </p:sp>
    </p:spTree>
    <p:extLst>
      <p:ext uri="{BB962C8B-B14F-4D97-AF65-F5344CB8AC3E}">
        <p14:creationId xmlns:p14="http://schemas.microsoft.com/office/powerpoint/2010/main" val="244888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200" b="0" dirty="0"/>
              <a:t>What</a:t>
            </a:r>
            <a:r>
              <a:rPr lang="en-US" sz="3200" b="0" baseline="0" dirty="0"/>
              <a:t> about the student and faculty experience?</a:t>
            </a:r>
            <a:endParaRPr lang="en-US" sz="3200" b="0" dirty="0"/>
          </a:p>
        </p:txBody>
      </p:sp>
      <p:sp>
        <p:nvSpPr>
          <p:cNvPr id="4" name="Slide Number Placeholder 3"/>
          <p:cNvSpPr>
            <a:spLocks noGrp="1"/>
          </p:cNvSpPr>
          <p:nvPr>
            <p:ph type="sldNum" sz="quarter" idx="10"/>
          </p:nvPr>
        </p:nvSpPr>
        <p:spPr/>
        <p:txBody>
          <a:bodyPr/>
          <a:lstStyle/>
          <a:p>
            <a:fld id="{7230860F-6297-F449-9B90-4E4D1CBC76FF}" type="slidenum">
              <a:rPr lang="en-US" smtClean="0"/>
              <a:t>15</a:t>
            </a:fld>
            <a:endParaRPr lang="en-US"/>
          </a:p>
        </p:txBody>
      </p:sp>
    </p:spTree>
    <p:extLst>
      <p:ext uri="{BB962C8B-B14F-4D97-AF65-F5344CB8AC3E}">
        <p14:creationId xmlns:p14="http://schemas.microsoft.com/office/powerpoint/2010/main" val="20343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FF0000"/>
                </a:solidFill>
              </a:rPr>
              <a:t>[animated</a:t>
            </a:r>
            <a:r>
              <a:rPr lang="en-US" sz="1100" b="1" baseline="0" dirty="0">
                <a:solidFill>
                  <a:srgbClr val="FF0000"/>
                </a:solidFill>
              </a:rPr>
              <a:t> slide]</a:t>
            </a:r>
          </a:p>
          <a:p>
            <a:endParaRPr lang="en-US" sz="1100" b="1" baseline="0" dirty="0">
              <a:solidFill>
                <a:srgbClr val="FF0000"/>
              </a:solidFill>
            </a:endParaRPr>
          </a:p>
          <a:p>
            <a:r>
              <a:rPr lang="en-US" sz="1100" b="0" baseline="0" dirty="0">
                <a:solidFill>
                  <a:srgbClr val="FF0000"/>
                </a:solidFill>
              </a:rPr>
              <a:t>Here is a simplified picture of what happens in one of our typical seminar-style </a:t>
            </a:r>
            <a:r>
              <a:rPr lang="en-US" sz="1100" b="0" baseline="0" dirty="0" err="1">
                <a:solidFill>
                  <a:srgbClr val="FF0000"/>
                </a:solidFill>
              </a:rPr>
              <a:t>HyFlex</a:t>
            </a:r>
            <a:r>
              <a:rPr lang="en-US" sz="1100" b="0" baseline="0" dirty="0">
                <a:solidFill>
                  <a:srgbClr val="FF0000"/>
                </a:solidFill>
              </a:rPr>
              <a:t> courses. This model is often used in graduate or upper-division undergraduate courses.</a:t>
            </a:r>
          </a:p>
          <a:p>
            <a:endParaRPr lang="en-US" sz="1100" b="0" baseline="0" dirty="0">
              <a:solidFill>
                <a:srgbClr val="FF0000"/>
              </a:solidFill>
            </a:endParaRPr>
          </a:p>
          <a:p>
            <a:r>
              <a:rPr lang="en-US" sz="1100" b="0" baseline="0" dirty="0">
                <a:solidFill>
                  <a:srgbClr val="FF0000"/>
                </a:solidFill>
              </a:rPr>
              <a:t>[click]</a:t>
            </a:r>
          </a:p>
          <a:p>
            <a:endParaRPr lang="en-US" sz="1100" b="0" baseline="0" dirty="0">
              <a:solidFill>
                <a:srgbClr val="FF0000"/>
              </a:solidFill>
            </a:endParaRPr>
          </a:p>
          <a:p>
            <a:r>
              <a:rPr lang="en-US" sz="1100" b="0" baseline="0" dirty="0">
                <a:solidFill>
                  <a:srgbClr val="FF0000"/>
                </a:solidFill>
              </a:rPr>
              <a:t>In a class of twenty students, I often see a majority of students in class, in person each week (I’ll share more data later about that). But I always have some students who are participating online and some, when the option is available, attending live online.</a:t>
            </a:r>
          </a:p>
          <a:p>
            <a:endParaRPr lang="en-US" sz="1100" b="0" baseline="0" dirty="0">
              <a:solidFill>
                <a:srgbClr val="FF0000"/>
              </a:solidFill>
            </a:endParaRPr>
          </a:p>
          <a:p>
            <a:r>
              <a:rPr lang="en-US" sz="1100" b="0" baseline="0" dirty="0">
                <a:solidFill>
                  <a:srgbClr val="FF0000"/>
                </a:solidFill>
              </a:rPr>
              <a:t>[click]</a:t>
            </a:r>
          </a:p>
          <a:p>
            <a:endParaRPr lang="en-US" sz="1100" b="0" baseline="0" dirty="0">
              <a:solidFill>
                <a:srgbClr val="FF0000"/>
              </a:solidFill>
            </a:endParaRPr>
          </a:p>
          <a:p>
            <a:r>
              <a:rPr lang="en-US" sz="1100" b="0" baseline="0" dirty="0">
                <a:solidFill>
                  <a:srgbClr val="FF0000"/>
                </a:solidFill>
              </a:rPr>
              <a:t>These numbers are typically pretty consistent overall, but I’ve found that the people in the room are often changing. Not all of them will take advantage of the participations options – some show up for class each week in the same mode, but many do change once, twice, or more often throughout a course.</a:t>
            </a:r>
          </a:p>
          <a:p>
            <a:endParaRPr lang="en-US" sz="1100" b="0" baseline="0" dirty="0">
              <a:solidFill>
                <a:srgbClr val="FF0000"/>
              </a:solidFill>
            </a:endParaRPr>
          </a:p>
          <a:p>
            <a:r>
              <a:rPr lang="en-US" sz="1100" b="0" baseline="0" dirty="0">
                <a:solidFill>
                  <a:srgbClr val="FF0000"/>
                </a:solidFill>
              </a:rPr>
              <a:t>[click]  In my classes, I see about 15% change from week to week. </a:t>
            </a:r>
          </a:p>
          <a:p>
            <a:endParaRPr lang="en-US" sz="1100" b="0" baseline="0" dirty="0">
              <a:solidFill>
                <a:srgbClr val="FF0000"/>
              </a:solidFill>
            </a:endParaRPr>
          </a:p>
          <a:p>
            <a:r>
              <a:rPr lang="en-US" sz="1100" b="0" baseline="0" dirty="0">
                <a:solidFill>
                  <a:srgbClr val="FF0000"/>
                </a:solidFill>
              </a:rPr>
              <a:t>I believe that this is the primary advantage of the </a:t>
            </a:r>
            <a:r>
              <a:rPr lang="en-US" sz="1100" b="0" baseline="0" dirty="0" err="1">
                <a:solidFill>
                  <a:srgbClr val="FF0000"/>
                </a:solidFill>
              </a:rPr>
              <a:t>HyFlex</a:t>
            </a:r>
            <a:r>
              <a:rPr lang="en-US" sz="1100" b="0" baseline="0" dirty="0">
                <a:solidFill>
                  <a:srgbClr val="FF0000"/>
                </a:solidFill>
              </a:rPr>
              <a:t> course design – accommodating and fully supporting participation flexibility. </a:t>
            </a:r>
            <a:endParaRPr lang="en-US" sz="1100" b="0" dirty="0">
              <a:solidFill>
                <a:srgbClr val="FF0000"/>
              </a:solidFill>
            </a:endParaRPr>
          </a:p>
        </p:txBody>
      </p:sp>
      <p:sp>
        <p:nvSpPr>
          <p:cNvPr id="4" name="Slide Number Placeholder 3"/>
          <p:cNvSpPr>
            <a:spLocks noGrp="1"/>
          </p:cNvSpPr>
          <p:nvPr>
            <p:ph type="sldNum" sz="quarter" idx="10"/>
          </p:nvPr>
        </p:nvSpPr>
        <p:spPr>
          <a:xfrm>
            <a:off x="3884613" y="8698868"/>
            <a:ext cx="2971800" cy="457200"/>
          </a:xfrm>
        </p:spPr>
        <p:txBody>
          <a:bodyPr/>
          <a:lstStyle/>
          <a:p>
            <a:fld id="{7230860F-6297-F449-9B90-4E4D1CBC76FF}" type="slidenum">
              <a:rPr lang="en-US" smtClean="0"/>
              <a:t>16</a:t>
            </a:fld>
            <a:endParaRPr lang="en-US"/>
          </a:p>
        </p:txBody>
      </p:sp>
    </p:spTree>
    <p:extLst>
      <p:ext uri="{BB962C8B-B14F-4D97-AF65-F5344CB8AC3E}">
        <p14:creationId xmlns:p14="http://schemas.microsoft.com/office/powerpoint/2010/main" val="191046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 also</a:t>
            </a:r>
            <a:r>
              <a:rPr lang="en-US" baseline="0" dirty="0"/>
              <a:t> asked students, in many ways over the years, about their experience with </a:t>
            </a:r>
            <a:r>
              <a:rPr lang="en-US" baseline="0" dirty="0" err="1"/>
              <a:t>HyFlex</a:t>
            </a:r>
            <a:r>
              <a:rPr lang="en-US" baseline="0" dirty="0"/>
              <a:t>. </a:t>
            </a:r>
            <a:r>
              <a:rPr lang="en-US" sz="1200" dirty="0"/>
              <a:t>Visit and listen to students’ perspectives: </a:t>
            </a:r>
            <a:r>
              <a:rPr lang="en-US" sz="1200" dirty="0">
                <a:hlinkClick r:id="rId3"/>
              </a:rPr>
              <a:t>https://edtechbooks.org/hyflex/student_experience</a:t>
            </a:r>
            <a:r>
              <a:rPr lang="en-US" sz="1200" dirty="0"/>
              <a:t> </a:t>
            </a:r>
            <a:endParaRPr lang="en-US" dirty="0"/>
          </a:p>
          <a:p>
            <a:endParaRPr lang="en-US" dirty="0"/>
          </a:p>
          <a:p>
            <a:r>
              <a:rPr lang="en-US" dirty="0"/>
              <a:t>Play two student videos: (full list provided</a:t>
            </a:r>
            <a:r>
              <a:rPr lang="en-US" baseline="0" dirty="0"/>
              <a:t> here for use after the workshop)</a:t>
            </a:r>
            <a:r>
              <a:rPr lang="en-US" dirty="0"/>
              <a:t> </a:t>
            </a:r>
          </a:p>
          <a:p>
            <a:endParaRPr lang="en-US" dirty="0"/>
          </a:p>
          <a:p>
            <a:pPr marL="228600" indent="-228600">
              <a:buAutoNum type="arabicPeriod"/>
            </a:pPr>
            <a:r>
              <a:rPr lang="en-US" baseline="0" dirty="0"/>
              <a:t>What advantages do you see with HyFlex?</a:t>
            </a:r>
          </a:p>
          <a:p>
            <a:pPr marL="228600" indent="-228600">
              <a:buAutoNum type="arabicPeriod"/>
            </a:pPr>
            <a:r>
              <a:rPr lang="en-US" baseline="0" dirty="0"/>
              <a:t>What challenges has a HyFlex course presented to you?</a:t>
            </a:r>
          </a:p>
          <a:p>
            <a:pPr marL="228600" indent="-228600">
              <a:buAutoNum type="arabicPeriod"/>
            </a:pPr>
            <a:r>
              <a:rPr lang="en-US" baseline="0" dirty="0"/>
              <a:t>What scares you about changing the way you learn?</a:t>
            </a:r>
          </a:p>
          <a:p>
            <a:pPr marL="228600" indent="-228600">
              <a:buAutoNum type="arabicPeriod"/>
            </a:pPr>
            <a:r>
              <a:rPr lang="en-US" baseline="0" dirty="0"/>
              <a:t>What excites you about changing the way you learn?</a:t>
            </a:r>
            <a:endParaRPr lang="en-US" dirty="0"/>
          </a:p>
          <a:p>
            <a:endParaRPr lang="en-US" dirty="0"/>
          </a:p>
          <a:p>
            <a:r>
              <a:rPr lang="en-US" baseline="0" dirty="0"/>
              <a:t>ITEC graduate students share a few insights:</a:t>
            </a:r>
            <a:endParaRPr lang="en-US" dirty="0"/>
          </a:p>
          <a:p>
            <a:r>
              <a:rPr lang="en-US" dirty="0"/>
              <a:t>Nate Kaufman: </a:t>
            </a:r>
            <a:r>
              <a:rPr lang="en-US" sz="1200" u="sng" kern="1200" dirty="0">
                <a:solidFill>
                  <a:schemeClr val="tx1"/>
                </a:solidFill>
                <a:latin typeface="+mn-lt"/>
                <a:ea typeface="+mn-ea"/>
                <a:cs typeface="+mn-cs"/>
                <a:hlinkClick r:id="rId4"/>
              </a:rPr>
              <a:t>http://youtu.be/h60x7Miy9fk</a:t>
            </a:r>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Gustavo Campos: </a:t>
            </a:r>
            <a:r>
              <a:rPr lang="en-US" sz="1200" u="none" kern="1200" dirty="0">
                <a:solidFill>
                  <a:schemeClr val="tx1"/>
                </a:solidFill>
                <a:latin typeface="+mn-lt"/>
                <a:ea typeface="+mn-ea"/>
                <a:cs typeface="+mn-cs"/>
                <a:hlinkClick r:id="rId5"/>
              </a:rPr>
              <a:t>http://youtu.be/0zddgiLVt5Y</a:t>
            </a:r>
            <a:endParaRPr lang="en-US" sz="1200" u="none" kern="1200" dirty="0">
              <a:solidFill>
                <a:schemeClr val="tx1"/>
              </a:solidFill>
              <a:latin typeface="+mn-lt"/>
              <a:ea typeface="+mn-ea"/>
              <a:cs typeface="+mn-cs"/>
            </a:endParaRPr>
          </a:p>
          <a:p>
            <a:r>
              <a:rPr lang="en-US" sz="1200" dirty="0"/>
              <a:t>Jess Kaufmann:</a:t>
            </a:r>
            <a:r>
              <a:rPr lang="en-US" sz="1200" baseline="0" dirty="0"/>
              <a:t> </a:t>
            </a:r>
            <a:r>
              <a:rPr lang="en-US" sz="1200" dirty="0">
                <a:hlinkClick r:id="rId6"/>
              </a:rPr>
              <a:t>http://youtu.be/jVlzWRXBDyY</a:t>
            </a:r>
            <a:r>
              <a:rPr lang="en-US" sz="1200" dirty="0"/>
              <a:t> </a:t>
            </a:r>
            <a:endParaRPr lang="en-US" sz="1200" u="none" kern="1200" dirty="0">
              <a:solidFill>
                <a:schemeClr val="tx1"/>
              </a:solidFill>
              <a:latin typeface="+mn-lt"/>
              <a:ea typeface="+mn-ea"/>
              <a:cs typeface="+mn-cs"/>
            </a:endParaRPr>
          </a:p>
          <a:p>
            <a:r>
              <a:rPr lang="en-US" sz="1200" u="none" kern="1200" dirty="0">
                <a:solidFill>
                  <a:schemeClr val="tx1"/>
                </a:solidFill>
                <a:latin typeface="+mn-lt"/>
                <a:ea typeface="+mn-ea"/>
                <a:cs typeface="+mn-cs"/>
              </a:rPr>
              <a:t>Joel Compton: </a:t>
            </a:r>
            <a:r>
              <a:rPr lang="en-US" sz="1200" kern="1200" dirty="0">
                <a:solidFill>
                  <a:schemeClr val="tx1"/>
                </a:solidFill>
                <a:latin typeface="+mn-lt"/>
                <a:ea typeface="+mn-ea"/>
                <a:cs typeface="+mn-cs"/>
                <a:hlinkClick r:id="rId7"/>
              </a:rPr>
              <a:t>http://youtu.be/6ExBNhNuTPc</a:t>
            </a:r>
            <a:endParaRPr lang="en-US" u="none" dirty="0"/>
          </a:p>
        </p:txBody>
      </p:sp>
      <p:sp>
        <p:nvSpPr>
          <p:cNvPr id="4" name="Slide Number Placeholder 3"/>
          <p:cNvSpPr>
            <a:spLocks noGrp="1"/>
          </p:cNvSpPr>
          <p:nvPr>
            <p:ph type="sldNum" sz="quarter" idx="10"/>
          </p:nvPr>
        </p:nvSpPr>
        <p:spPr/>
        <p:txBody>
          <a:bodyPr/>
          <a:lstStyle/>
          <a:p>
            <a:fld id="{7230860F-6297-F449-9B90-4E4D1CBC76FF}" type="slidenum">
              <a:rPr lang="en-US" smtClean="0"/>
              <a:t>20</a:t>
            </a:fld>
            <a:endParaRPr lang="en-US"/>
          </a:p>
        </p:txBody>
      </p:sp>
    </p:spTree>
    <p:extLst>
      <p:ext uri="{BB962C8B-B14F-4D97-AF65-F5344CB8AC3E}">
        <p14:creationId xmlns:p14="http://schemas.microsoft.com/office/powerpoint/2010/main" val="84070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asked faculty about their experience</a:t>
            </a:r>
            <a:r>
              <a:rPr lang="en-US" baseline="0" dirty="0"/>
              <a:t> using </a:t>
            </a:r>
            <a:r>
              <a:rPr lang="en-US" baseline="0" dirty="0" err="1"/>
              <a:t>HyFlex</a:t>
            </a:r>
            <a:r>
              <a:rPr lang="en-US" baseline="0" dirty="0"/>
              <a:t>. </a:t>
            </a:r>
            <a:r>
              <a:rPr lang="en-US" sz="1200" dirty="0"/>
              <a:t>Visit </a:t>
            </a:r>
            <a:r>
              <a:rPr lang="en-US" sz="1200" dirty="0">
                <a:hlinkClick r:id="rId3"/>
              </a:rPr>
              <a:t>https://edtechbooks.org/hyflex/teaching_hyflex</a:t>
            </a:r>
            <a:r>
              <a:rPr lang="en-US" sz="1200" dirty="0"/>
              <a:t> to listen to several faculty share a few insights about their own </a:t>
            </a:r>
            <a:r>
              <a:rPr lang="en-US" sz="1200" dirty="0" err="1"/>
              <a:t>HyFlex</a:t>
            </a:r>
            <a:r>
              <a:rPr lang="en-US" sz="1200" dirty="0"/>
              <a:t> teaching experience.</a:t>
            </a:r>
            <a:endParaRPr lang="en-US" dirty="0"/>
          </a:p>
          <a:p>
            <a:endParaRPr lang="en-US" dirty="0"/>
          </a:p>
          <a:p>
            <a:r>
              <a:rPr lang="en-US" dirty="0"/>
              <a:t>Play one faculty video.</a:t>
            </a:r>
            <a:r>
              <a:rPr lang="en-US" baseline="0" dirty="0"/>
              <a:t> (The other will be played during the second session.)</a:t>
            </a:r>
            <a:r>
              <a:rPr lang="en-US" dirty="0"/>
              <a:t> </a:t>
            </a:r>
          </a:p>
          <a:p>
            <a:endParaRPr lang="en-US" dirty="0"/>
          </a:p>
          <a:p>
            <a:pPr marL="228600" indent="-228600">
              <a:buAutoNum type="arabicPeriod"/>
            </a:pPr>
            <a:r>
              <a:rPr lang="en-US" baseline="0" dirty="0"/>
              <a:t>What advantages do you see with HyFlex?</a:t>
            </a:r>
          </a:p>
          <a:p>
            <a:pPr marL="228600" indent="-228600">
              <a:buAutoNum type="arabicPeriod"/>
            </a:pPr>
            <a:r>
              <a:rPr lang="en-US" baseline="0" dirty="0"/>
              <a:t>What challenges will you and your students need to overcome?</a:t>
            </a:r>
          </a:p>
          <a:p>
            <a:pPr marL="228600" indent="-228600">
              <a:buAutoNum type="arabicPeriod"/>
            </a:pPr>
            <a:r>
              <a:rPr lang="en-US" baseline="0" dirty="0"/>
              <a:t>What scares you about changing the way you teach?</a:t>
            </a:r>
          </a:p>
          <a:p>
            <a:pPr marL="228600" indent="-228600">
              <a:buAutoNum type="arabicPeriod"/>
            </a:pPr>
            <a:r>
              <a:rPr lang="en-US" baseline="0" dirty="0"/>
              <a:t>What excites you about changing the way you teach?</a:t>
            </a:r>
          </a:p>
          <a:p>
            <a:pPr marL="0" indent="0">
              <a:buNone/>
            </a:pPr>
            <a:endParaRPr lang="en-US" baseline="0" dirty="0"/>
          </a:p>
          <a:p>
            <a:pPr marL="0" indent="0">
              <a:buNone/>
            </a:pPr>
            <a:r>
              <a:rPr lang="en-US" baseline="0" dirty="0"/>
              <a:t>Faculty using </a:t>
            </a:r>
            <a:r>
              <a:rPr lang="en-US" baseline="0" dirty="0" err="1"/>
              <a:t>HyFlex</a:t>
            </a:r>
            <a:r>
              <a:rPr lang="en-US" baseline="0" dirty="0"/>
              <a:t> course designs share a few insights:</a:t>
            </a:r>
          </a:p>
          <a:p>
            <a:pPr marL="0" indent="0">
              <a:buNone/>
            </a:pPr>
            <a:r>
              <a:rPr lang="en-US" baseline="0" dirty="0"/>
              <a:t>Jeff Brain: </a:t>
            </a:r>
            <a:r>
              <a:rPr lang="en-US" sz="1200" kern="1200" dirty="0">
                <a:solidFill>
                  <a:schemeClr val="tx1"/>
                </a:solidFill>
                <a:latin typeface="+mn-lt"/>
                <a:ea typeface="+mn-ea"/>
                <a:cs typeface="+mn-cs"/>
                <a:hlinkClick r:id="rId4"/>
              </a:rPr>
              <a:t>http://youtu.be/PTCS-kbczME</a:t>
            </a: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Patricia Donohue: </a:t>
            </a:r>
            <a:r>
              <a:rPr lang="en-US" sz="1200" dirty="0">
                <a:hlinkClick r:id="rId5"/>
              </a:rPr>
              <a:t>http://youtu.be/B5FTHXA1Vbk</a:t>
            </a: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22</a:t>
            </a:fld>
            <a:endParaRPr lang="en-US"/>
          </a:p>
        </p:txBody>
      </p:sp>
    </p:spTree>
    <p:extLst>
      <p:ext uri="{BB962C8B-B14F-4D97-AF65-F5344CB8AC3E}">
        <p14:creationId xmlns:p14="http://schemas.microsoft.com/office/powerpoint/2010/main" val="41395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credit: Lake Louise,</a:t>
            </a:r>
            <a:r>
              <a:rPr lang="en-US" baseline="0" dirty="0"/>
              <a:t> British Columbia, CA   </a:t>
            </a:r>
            <a:r>
              <a:rPr lang="en-US" dirty="0"/>
              <a:t>Dr. Brian Beatty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26</a:t>
            </a:fld>
            <a:endParaRPr lang="en-US"/>
          </a:p>
        </p:txBody>
      </p:sp>
    </p:spTree>
    <p:extLst>
      <p:ext uri="{BB962C8B-B14F-4D97-AF65-F5344CB8AC3E}">
        <p14:creationId xmlns:p14="http://schemas.microsoft.com/office/powerpoint/2010/main" val="350573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pressing needs we see in higher education in our current environment? </a:t>
            </a:r>
          </a:p>
          <a:p>
            <a:endParaRPr lang="en-US" dirty="0"/>
          </a:p>
          <a:p>
            <a:r>
              <a:rPr lang="en-US" dirty="0"/>
              <a:t>These are some of the common needs many</a:t>
            </a:r>
            <a:r>
              <a:rPr lang="en-US" baseline="0" dirty="0"/>
              <a:t> programs or institutions express. Think about which are part of your experience. </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baseline="0" dirty="0"/>
            </a:br>
            <a:r>
              <a:rPr lang="en-US" baseline="0" dirty="0"/>
              <a:t>The items highlighted may be especially relevant for administrators.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27</a:t>
            </a:fld>
            <a:endParaRPr lang="en-US"/>
          </a:p>
        </p:txBody>
      </p:sp>
    </p:spTree>
    <p:extLst>
      <p:ext uri="{BB962C8B-B14F-4D97-AF65-F5344CB8AC3E}">
        <p14:creationId xmlns:p14="http://schemas.microsoft.com/office/powerpoint/2010/main" val="36188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940050" cy="2205038"/>
          </a:xfrm>
        </p:spPr>
      </p:sp>
      <p:sp>
        <p:nvSpPr>
          <p:cNvPr id="3" name="Notes Placeholder 2"/>
          <p:cNvSpPr>
            <a:spLocks noGrp="1"/>
          </p:cNvSpPr>
          <p:nvPr>
            <p:ph type="body" idx="1"/>
          </p:nvPr>
        </p:nvSpPr>
        <p:spPr>
          <a:xfrm>
            <a:off x="685800" y="2990534"/>
            <a:ext cx="5486400" cy="5467666"/>
          </a:xfrm>
        </p:spPr>
        <p:txBody>
          <a:bodyPr/>
          <a:lstStyle/>
          <a:p>
            <a:r>
              <a:rPr lang="en-US" baseline="0" dirty="0"/>
              <a:t>I’d like to give you a very brief overview of who I am as we begin.</a:t>
            </a:r>
          </a:p>
          <a:p>
            <a:endParaRPr lang="en-US" baseline="0" dirty="0"/>
          </a:p>
          <a:p>
            <a:r>
              <a:rPr lang="en-US" baseline="0" dirty="0"/>
              <a:t>From 2012-2020, I was the Associate Vice President for Academic Affairs Operations. I oversaw the use of academic technology within Academic Affairs across campus, and I coordinated people, conversations, and initiatives around IT with other university units.</a:t>
            </a:r>
          </a:p>
          <a:p>
            <a:endParaRPr lang="en-US" baseline="0" dirty="0"/>
          </a:p>
          <a:p>
            <a:r>
              <a:rPr lang="en-US" baseline="0" dirty="0"/>
              <a:t>I recently returned to my previous role as Associate Professor in the Instructional Technologies Program in the Graduate College of Education at San Francisco State University. I’ve been here for 15 years. The ITEC Program in the ELSIT Department offers an MA degree and several certificates for instructional designers and technology-using teachers. My role is a mix of teaching and advising graduate students, administering the programs, and conducting applied research. One of my main research interests has been online and hybrid learning, and </a:t>
            </a:r>
            <a:r>
              <a:rPr lang="en-US" baseline="0" dirty="0" err="1"/>
              <a:t>HyFlex</a:t>
            </a:r>
            <a:r>
              <a:rPr lang="en-US" baseline="0" dirty="0"/>
              <a:t> was one of the things I spent a lot of time developing.</a:t>
            </a:r>
          </a:p>
          <a:p>
            <a:endParaRPr lang="en-US" baseline="0" dirty="0"/>
          </a:p>
          <a:p>
            <a:r>
              <a:rPr lang="en-US" baseline="0" dirty="0"/>
              <a:t>Other aspects of my professional work include the design and development of e-learning for various business sectors, developing training for Subject Matter Experts who are moving into a training role, and supporting faculty as they learn how to teach online and in hybrid environments.</a:t>
            </a:r>
          </a:p>
          <a:p>
            <a:endParaRPr lang="en-US" baseline="0" dirty="0"/>
          </a:p>
          <a:p>
            <a:r>
              <a:rPr lang="en-US" baseline="0" dirty="0"/>
              <a:t>In the past, I’ve been a high school classroom teacher (Math, Science, and Computer Applications) and a US Navy officer working in the nuclear power field. </a:t>
            </a:r>
          </a:p>
          <a:p>
            <a:endParaRPr lang="en-US" baseline="0" dirty="0"/>
          </a:p>
          <a:p>
            <a:r>
              <a:rPr lang="en-US" baseline="0" dirty="0"/>
              <a:t>I’ve had a lot of hats, and I’ve found they’ve all contributed to my perspectives on learning and how to design for student success. One of the major beliefs I hold about teaching and learning is that there is almost never a “best” way, but there are often many good, effective ways to design and implement instruction. I think HyFlex is no different. It offers significant advantages in many situations, but is not a “silver bullet,” capable of solving all problems we see in higher education today. But that’s a point I hope to make clear in this workshop, and I hope you’ll be able to start making decisions about if and how HyFlex courses can help you in your specific setting.</a:t>
            </a:r>
          </a:p>
          <a:p>
            <a:endParaRPr lang="en-US" baseline="0" dirty="0"/>
          </a:p>
          <a:p>
            <a:r>
              <a:rPr lang="en-US" dirty="0"/>
              <a:t>Photo credits:</a:t>
            </a:r>
          </a:p>
          <a:p>
            <a:r>
              <a:rPr lang="en-US" dirty="0"/>
              <a:t>Portrait – (rights</a:t>
            </a:r>
            <a:r>
              <a:rPr lang="en-US" baseline="0" dirty="0"/>
              <a:t> to use attained by Dr. Beatty)</a:t>
            </a:r>
          </a:p>
          <a:p>
            <a:r>
              <a:rPr lang="en-US" baseline="0" dirty="0"/>
              <a:t>Caps – MS Clip Art</a:t>
            </a:r>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2</a:t>
            </a:fld>
            <a:endParaRPr lang="en-US"/>
          </a:p>
        </p:txBody>
      </p:sp>
    </p:spTree>
    <p:extLst>
      <p:ext uri="{BB962C8B-B14F-4D97-AF65-F5344CB8AC3E}">
        <p14:creationId xmlns:p14="http://schemas.microsoft.com/office/powerpoint/2010/main" val="1405900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pressing needs we see in higher education in our current environment? </a:t>
            </a:r>
          </a:p>
          <a:p>
            <a:endParaRPr lang="en-US" dirty="0"/>
          </a:p>
          <a:p>
            <a:r>
              <a:rPr lang="en-US" dirty="0"/>
              <a:t>These are some of the common needs many</a:t>
            </a:r>
            <a:r>
              <a:rPr lang="en-US" baseline="0" dirty="0"/>
              <a:t> programs or institutions express. Think about which are part of your experience. </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baseline="0" dirty="0"/>
            </a:br>
            <a:r>
              <a:rPr lang="en-US" baseline="0" dirty="0"/>
              <a:t>The items highlighted may be especially relevant for administrators.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28</a:t>
            </a:fld>
            <a:endParaRPr lang="en-US"/>
          </a:p>
        </p:txBody>
      </p:sp>
    </p:spTree>
    <p:extLst>
      <p:ext uri="{BB962C8B-B14F-4D97-AF65-F5344CB8AC3E}">
        <p14:creationId xmlns:p14="http://schemas.microsoft.com/office/powerpoint/2010/main" val="2182620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pressing needs we see in higher education in our current environment? </a:t>
            </a:r>
          </a:p>
          <a:p>
            <a:endParaRPr lang="en-US" dirty="0"/>
          </a:p>
          <a:p>
            <a:r>
              <a:rPr lang="en-US" dirty="0"/>
              <a:t>These are some of the common needs many</a:t>
            </a:r>
            <a:r>
              <a:rPr lang="en-US" baseline="0" dirty="0"/>
              <a:t> programs or institutions express. Think about which are part of your experience. </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baseline="0" dirty="0"/>
            </a:br>
            <a:r>
              <a:rPr lang="en-US" baseline="0" dirty="0"/>
              <a:t>The items highlighted may be especially relevant for administrators.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29</a:t>
            </a:fld>
            <a:endParaRPr lang="en-US"/>
          </a:p>
        </p:txBody>
      </p:sp>
    </p:spTree>
    <p:extLst>
      <p:ext uri="{BB962C8B-B14F-4D97-AF65-F5344CB8AC3E}">
        <p14:creationId xmlns:p14="http://schemas.microsoft.com/office/powerpoint/2010/main" val="3104064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Planning for Fall 20 and beyond presents additional challenges; </a:t>
            </a:r>
            <a:r>
              <a:rPr lang="en-US" baseline="0" dirty="0" err="1"/>
              <a:t>HyFlex</a:t>
            </a:r>
            <a:r>
              <a:rPr lang="en-US" baseline="0" dirty="0"/>
              <a:t> can be part of the solution.</a:t>
            </a:r>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30</a:t>
            </a:fld>
            <a:endParaRPr lang="en-US"/>
          </a:p>
        </p:txBody>
      </p:sp>
    </p:spTree>
    <p:extLst>
      <p:ext uri="{BB962C8B-B14F-4D97-AF65-F5344CB8AC3E}">
        <p14:creationId xmlns:p14="http://schemas.microsoft.com/office/powerpoint/2010/main" val="161339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dd your own specific needs to this list.</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31</a:t>
            </a:fld>
            <a:endParaRPr lang="en-US"/>
          </a:p>
        </p:txBody>
      </p:sp>
    </p:spTree>
    <p:extLst>
      <p:ext uri="{BB962C8B-B14F-4D97-AF65-F5344CB8AC3E}">
        <p14:creationId xmlns:p14="http://schemas.microsoft.com/office/powerpoint/2010/main" val="361886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 discussion in these areas</a:t>
            </a:r>
            <a:r>
              <a:rPr lang="en-US" baseline="0" dirty="0"/>
              <a:t>:</a:t>
            </a:r>
          </a:p>
          <a:p>
            <a:pPr marL="171450" indent="-171450">
              <a:buFont typeface="Arial"/>
              <a:buChar char="•"/>
            </a:pPr>
            <a:r>
              <a:rPr lang="en-US" baseline="0" dirty="0"/>
              <a:t>Designing for Access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Designing for Re-use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Designing for Equivalent Outcomes</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Implementing Alternative Pathways to Learning</a:t>
            </a:r>
          </a:p>
          <a:p>
            <a:endParaRPr lang="en-US" dirty="0"/>
          </a:p>
          <a:p>
            <a:r>
              <a:rPr lang="en-US" dirty="0"/>
              <a:t>Photo credit: Murray River, British</a:t>
            </a:r>
            <a:r>
              <a:rPr lang="en-US" baseline="0" dirty="0"/>
              <a:t> Columbia, CA    </a:t>
            </a:r>
            <a:r>
              <a:rPr lang="en-US" dirty="0"/>
              <a:t>Dr. Brian Beatty</a:t>
            </a:r>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32</a:t>
            </a:fld>
            <a:endParaRPr lang="en-US"/>
          </a:p>
        </p:txBody>
      </p:sp>
    </p:spTree>
    <p:extLst>
      <p:ext uri="{BB962C8B-B14F-4D97-AF65-F5344CB8AC3E}">
        <p14:creationId xmlns:p14="http://schemas.microsoft.com/office/powerpoint/2010/main" val="3505731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briefly, we could think of the HyFlex</a:t>
            </a:r>
            <a:r>
              <a:rPr lang="en-US" baseline="0" dirty="0"/>
              <a:t> design process as five steps that build on each other.</a:t>
            </a:r>
          </a:p>
          <a:p>
            <a:endParaRPr lang="en-US" baseline="0" dirty="0"/>
          </a:p>
          <a:p>
            <a:pPr marL="228600" indent="-228600">
              <a:buAutoNum type="arabicPeriod"/>
            </a:pPr>
            <a:r>
              <a:rPr lang="en-US" baseline="0" dirty="0"/>
              <a:t>Clarify Goals and Establish Objectives</a:t>
            </a:r>
          </a:p>
          <a:p>
            <a:pPr marL="228600" indent="-228600">
              <a:buAutoNum type="arabicPeriod"/>
            </a:pPr>
            <a:r>
              <a:rPr lang="en-US" baseline="0" dirty="0"/>
              <a:t>Identify and Gather Content</a:t>
            </a:r>
          </a:p>
          <a:p>
            <a:pPr marL="228600" indent="-228600">
              <a:buAutoNum type="arabicPeriod"/>
            </a:pPr>
            <a:r>
              <a:rPr lang="en-US" baseline="0" dirty="0"/>
              <a:t>Select or Design Specific Activities</a:t>
            </a:r>
          </a:p>
          <a:p>
            <a:pPr marL="228600" indent="-228600">
              <a:buAutoNum type="arabicPeriod"/>
            </a:pPr>
            <a:r>
              <a:rPr lang="en-US" baseline="0" dirty="0"/>
              <a:t>Develop Clear Instructions</a:t>
            </a:r>
          </a:p>
          <a:p>
            <a:pPr marL="228600" indent="-228600">
              <a:buAutoNum type="arabicPeriod"/>
            </a:pPr>
            <a:r>
              <a:rPr lang="en-US" baseline="0" dirty="0"/>
              <a:t>Build or Acquire Learning Supports (technology, documents, interactive tools, admin support)</a:t>
            </a:r>
          </a:p>
          <a:p>
            <a:pPr marL="228600" indent="-228600">
              <a:buAutoNum type="arabicPeriod"/>
            </a:pPr>
            <a:endParaRPr lang="en-US" baseline="0" dirty="0"/>
          </a:p>
          <a:p>
            <a:pPr marL="0" indent="0">
              <a:buNone/>
            </a:pPr>
            <a:r>
              <a:rPr lang="en-US" baseline="0" dirty="0"/>
              <a:t>For more, see https://</a:t>
            </a:r>
            <a:r>
              <a:rPr lang="en-US" baseline="0" dirty="0" err="1"/>
              <a:t>edtechbooks.org</a:t>
            </a:r>
            <a:r>
              <a:rPr lang="en-US" baseline="0" dirty="0"/>
              <a:t>/</a:t>
            </a:r>
            <a:r>
              <a:rPr lang="en-US" baseline="0" dirty="0" err="1"/>
              <a:t>hyflex</a:t>
            </a:r>
            <a:r>
              <a:rPr lang="en-US" baseline="0" dirty="0"/>
              <a:t>/</a:t>
            </a:r>
            <a:r>
              <a:rPr lang="en-US" baseline="0" dirty="0" err="1"/>
              <a:t>hyflex_design</a:t>
            </a:r>
            <a:r>
              <a:rPr lang="en-US" baseline="0" dirty="0"/>
              <a:t>  </a:t>
            </a:r>
          </a:p>
        </p:txBody>
      </p:sp>
      <p:sp>
        <p:nvSpPr>
          <p:cNvPr id="4" name="Slide Number Placeholder 3"/>
          <p:cNvSpPr>
            <a:spLocks noGrp="1"/>
          </p:cNvSpPr>
          <p:nvPr>
            <p:ph type="sldNum" sz="quarter" idx="10"/>
          </p:nvPr>
        </p:nvSpPr>
        <p:spPr/>
        <p:txBody>
          <a:bodyPr/>
          <a:lstStyle/>
          <a:p>
            <a:fld id="{7230860F-6297-F449-9B90-4E4D1CBC76FF}" type="slidenum">
              <a:rPr lang="en-US" smtClean="0"/>
              <a:t>34</a:t>
            </a:fld>
            <a:endParaRPr lang="en-US"/>
          </a:p>
        </p:txBody>
      </p:sp>
    </p:spTree>
    <p:extLst>
      <p:ext uri="{BB962C8B-B14F-4D97-AF65-F5344CB8AC3E}">
        <p14:creationId xmlns:p14="http://schemas.microsoft.com/office/powerpoint/2010/main" val="1665086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start our design work at the highest, but most basic, level – the overall course</a:t>
            </a:r>
            <a:r>
              <a:rPr lang="en-US" baseline="0" dirty="0"/>
              <a:t> goals. In any design situation, you need to keep the goal in mind – this is the “problem” that the design solution is created to solve.</a:t>
            </a:r>
          </a:p>
          <a:p>
            <a:endParaRPr lang="en-US" baseline="0" dirty="0"/>
          </a:p>
          <a:p>
            <a:r>
              <a:rPr lang="en-US" dirty="0"/>
              <a:t>The course goals will lead to student learning outcomes, and the student learning outcomes form the basis</a:t>
            </a:r>
            <a:r>
              <a:rPr lang="en-US" baseline="0" dirty="0"/>
              <a:t> for the set of learning objectives (or instructional objectives) the students should be able to meet during the course.</a:t>
            </a:r>
          </a:p>
          <a:p>
            <a:endParaRPr lang="en-US" baseline="0" dirty="0"/>
          </a:p>
          <a:p>
            <a:r>
              <a:rPr lang="en-US" baseline="0" dirty="0"/>
              <a:t>Take the time to write these out now (early in the design process) or review the ones you’ve been using for years, so you are sure that your design is on target.</a:t>
            </a:r>
          </a:p>
          <a:p>
            <a:endParaRPr lang="en-US" baseline="0" dirty="0"/>
          </a:p>
          <a:p>
            <a:r>
              <a:rPr lang="en-US" baseline="0" dirty="0"/>
              <a:t>[Use handout page </a:t>
            </a:r>
            <a:r>
              <a:rPr lang="en-US" sz="1200" b="1" kern="1200" dirty="0">
                <a:solidFill>
                  <a:schemeClr val="tx1"/>
                </a:solidFill>
                <a:effectLst/>
                <a:latin typeface="+mn-lt"/>
                <a:ea typeface="+mn-ea"/>
                <a:cs typeface="+mn-cs"/>
              </a:rPr>
              <a:t>2. Analyze/Modify Expected Student Learning Outcomes</a:t>
            </a:r>
            <a:r>
              <a:rPr lang="en-US" baseline="0" dirty="0"/>
              <a:t>]</a:t>
            </a:r>
            <a:endParaRPr lang="en-US" dirty="0"/>
          </a:p>
          <a:p>
            <a:endParaRPr lang="en-US" baseline="0" dirty="0"/>
          </a:p>
          <a:p>
            <a:endParaRPr lang="en-US" baseline="0" dirty="0"/>
          </a:p>
          <a:p>
            <a:r>
              <a:rPr lang="en-US" baseline="0" dirty="0"/>
              <a:t>Photo credit: MS Office Clip Art Online</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36</a:t>
            </a:fld>
            <a:endParaRPr lang="en-US"/>
          </a:p>
        </p:txBody>
      </p:sp>
    </p:spTree>
    <p:extLst>
      <p:ext uri="{BB962C8B-B14F-4D97-AF65-F5344CB8AC3E}">
        <p14:creationId xmlns:p14="http://schemas.microsoft.com/office/powerpoint/2010/main" val="161127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product-oriented</a:t>
            </a:r>
            <a:r>
              <a:rPr lang="en-US" baseline="0" dirty="0"/>
              <a:t> outcomes (or objectives) typically remain the same, we can use those as anchors to ensure both participation modes lead to equivalent learning. </a:t>
            </a:r>
          </a:p>
          <a:p>
            <a:endParaRPr lang="en-US" baseline="0" dirty="0"/>
          </a:p>
          <a:p>
            <a:r>
              <a:rPr lang="en-US" dirty="0"/>
              <a:t>We’ll start with the learning outcome or objective,</a:t>
            </a:r>
            <a:r>
              <a:rPr lang="en-US" baseline="0" dirty="0"/>
              <a:t> and then vary the learning process that students will use to achieve the objective (or outcome) in any of the modes we offer.</a:t>
            </a:r>
          </a:p>
          <a:p>
            <a:endParaRPr lang="en-US" baseline="0" dirty="0"/>
          </a:p>
          <a:p>
            <a:r>
              <a:rPr lang="en-US" baseline="0" dirty="0"/>
              <a:t>This diagram shows one </a:t>
            </a:r>
            <a:r>
              <a:rPr lang="en-US" b="1" i="1" baseline="0" dirty="0"/>
              <a:t>product-oriented </a:t>
            </a:r>
            <a:r>
              <a:rPr lang="en-US" i="1" baseline="0" dirty="0"/>
              <a:t>learning outcome </a:t>
            </a:r>
            <a:r>
              <a:rPr lang="en-US" baseline="0" dirty="0"/>
              <a:t>being accomplished through </a:t>
            </a:r>
            <a:r>
              <a:rPr lang="en-US" i="1" baseline="0" dirty="0"/>
              <a:t>three alternative mode</a:t>
            </a:r>
            <a:r>
              <a:rPr lang="en-US" baseline="0" dirty="0"/>
              <a:t>s – classroom, online and synchronous, or online asynchronous. (Your approach might only have one of the online alternatives.)</a:t>
            </a:r>
          </a:p>
          <a:p>
            <a:endParaRPr lang="en-US" baseline="0" dirty="0"/>
          </a:p>
          <a:p>
            <a:r>
              <a:rPr lang="en-US" baseline="0" dirty="0"/>
              <a:t>As we look through several specific examples, use page 3 of the handout, “Plan Student Learning Activities” as a guide. Write out a few notes to yourself. In a few minutes, you’ll have a chance to share those ideas with your colleagues.</a:t>
            </a:r>
          </a:p>
          <a:p>
            <a:endParaRPr lang="en-US" baseline="0" dirty="0"/>
          </a:p>
          <a:p>
            <a:r>
              <a:rPr lang="en-US" baseline="0" dirty="0"/>
              <a:t>[See handout page </a:t>
            </a:r>
            <a:r>
              <a:rPr lang="en-US" sz="1200" b="1" kern="1200" dirty="0">
                <a:solidFill>
                  <a:schemeClr val="tx1"/>
                </a:solidFill>
                <a:effectLst/>
                <a:latin typeface="+mn-lt"/>
                <a:ea typeface="+mn-ea"/>
                <a:cs typeface="+mn-cs"/>
              </a:rPr>
              <a:t>3. Plan Student Learning Activities </a:t>
            </a:r>
            <a:r>
              <a:rPr lang="en-US" baseline="0" dirty="0"/>
              <a:t>]</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37</a:t>
            </a:fld>
            <a:endParaRPr lang="en-US"/>
          </a:p>
        </p:txBody>
      </p:sp>
    </p:spTree>
    <p:extLst>
      <p:ext uri="{BB962C8B-B14F-4D97-AF65-F5344CB8AC3E}">
        <p14:creationId xmlns:p14="http://schemas.microsoft.com/office/powerpoint/2010/main" val="2974179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an example of how a discussion activity could be designed to use different processes to help students achieve the same outcome no matter the participation mode each chooses.</a:t>
            </a:r>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41</a:t>
            </a:fld>
            <a:endParaRPr lang="en-US"/>
          </a:p>
        </p:txBody>
      </p:sp>
    </p:spTree>
    <p:extLst>
      <p:ext uri="{BB962C8B-B14F-4D97-AF65-F5344CB8AC3E}">
        <p14:creationId xmlns:p14="http://schemas.microsoft.com/office/powerpoint/2010/main" val="82538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another, perhaps more complicated example of how a class activity could be designed to use different processes to help students achieve the same outcome no matter the participation mode each chooses. This one addresses the outcome of drafting a paper (product) and engaging in peer review (process) as a way of evaluating and improving the draft paper. </a:t>
            </a:r>
          </a:p>
          <a:p>
            <a:endParaRPr lang="en-US" baseline="0" dirty="0"/>
          </a:p>
          <a:p>
            <a:r>
              <a:rPr lang="en-US" baseline="0" dirty="0"/>
              <a:t>An additional, though unstated, outcome is the development of a professional network/learning community.</a:t>
            </a:r>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42</a:t>
            </a:fld>
            <a:endParaRPr lang="en-US"/>
          </a:p>
        </p:txBody>
      </p:sp>
    </p:spTree>
    <p:extLst>
      <p:ext uri="{BB962C8B-B14F-4D97-AF65-F5344CB8AC3E}">
        <p14:creationId xmlns:p14="http://schemas.microsoft.com/office/powerpoint/2010/main" val="69313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Image</a:t>
            </a:r>
            <a:r>
              <a:rPr lang="en-US" baseline="0" dirty="0"/>
              <a:t> credits:</a:t>
            </a:r>
          </a:p>
          <a:p>
            <a:r>
              <a:rPr lang="en-US" baseline="0" dirty="0"/>
              <a:t>HyFlex </a:t>
            </a:r>
            <a:r>
              <a:rPr lang="en-US" baseline="0" dirty="0" err="1"/>
              <a:t>Wordmark</a:t>
            </a:r>
            <a:r>
              <a:rPr lang="en-US" baseline="0" dirty="0"/>
              <a:t> – Dr. Brian Beatty LLC</a:t>
            </a:r>
          </a:p>
          <a:p>
            <a:r>
              <a:rPr lang="en-US" baseline="0" dirty="0"/>
              <a:t>Plans – MS Clip Art Gallery</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3</a:t>
            </a:fld>
            <a:endParaRPr lang="en-US"/>
          </a:p>
        </p:txBody>
      </p:sp>
    </p:spTree>
    <p:extLst>
      <p:ext uri="{BB962C8B-B14F-4D97-AF65-F5344CB8AC3E}">
        <p14:creationId xmlns:p14="http://schemas.microsoft.com/office/powerpoint/2010/main" val="881358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several examples of outcomes (products) that can be achieved following the exact same process in all three delivery modes. </a:t>
            </a:r>
          </a:p>
          <a:p>
            <a:endParaRPr lang="en-US" dirty="0"/>
          </a:p>
          <a:p>
            <a:r>
              <a:rPr lang="en-US" dirty="0"/>
              <a:t>Essentially this requires all students to jump</a:t>
            </a:r>
            <a:r>
              <a:rPr lang="en-US" baseline="0" dirty="0"/>
              <a:t> into the asynchronous online mode to complete the quiz activity. When all students have access to the technology and skill using the technology, this </a:t>
            </a:r>
            <a:r>
              <a:rPr lang="en-US" baseline="0" dirty="0" err="1"/>
              <a:t>isn</a:t>
            </a:r>
            <a:r>
              <a:rPr lang="fr-FR" baseline="0" dirty="0"/>
              <a:t>’</a:t>
            </a:r>
            <a:r>
              <a:rPr lang="en-US" baseline="0" dirty="0"/>
              <a:t>t a problem. If some students do not have access or skill, then this common activity (process) might not be appropriate. In a case like that, the instructor might have a paper and pencil quiz form to have students complete at the beginning of class, and use the online quiz only for the online participants. There are obvious disadvantages with this approach, but it might be as good as the situation allows.</a:t>
            </a:r>
          </a:p>
          <a:p>
            <a:endParaRPr lang="en-US" baseline="0" dirty="0"/>
          </a:p>
          <a:p>
            <a:r>
              <a:rPr lang="en-US" baseline="0" dirty="0"/>
              <a:t>In general, with the near-ubiquitous access to networked technology we find these days, it is probably less problematic to require some forms of asynchronous activity of students in all modes than to require participation in some form of in-class (co-located presence in time and place) participation.</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43</a:t>
            </a:fld>
            <a:endParaRPr lang="en-US"/>
          </a:p>
        </p:txBody>
      </p:sp>
    </p:spTree>
    <p:extLst>
      <p:ext uri="{BB962C8B-B14F-4D97-AF65-F5344CB8AC3E}">
        <p14:creationId xmlns:p14="http://schemas.microsoft.com/office/powerpoint/2010/main" val="3128744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a weekly (or topical)</a:t>
            </a:r>
            <a:r>
              <a:rPr lang="en-US" baseline="0" dirty="0"/>
              <a:t> session from a </a:t>
            </a:r>
            <a:r>
              <a:rPr lang="en-US" baseline="0" dirty="0" err="1"/>
              <a:t>HyFlex</a:t>
            </a:r>
            <a:r>
              <a:rPr lang="en-US" baseline="0" dirty="0"/>
              <a:t> course.</a:t>
            </a:r>
          </a:p>
          <a:p>
            <a:endParaRPr lang="en-US" baseline="0" dirty="0"/>
          </a:p>
          <a:p>
            <a:r>
              <a:rPr lang="en-US" baseline="0" dirty="0"/>
              <a:t>Once again, let me remind you that this course was built up over time… please don’t be overwhelmed with the range and depth of resources provided for students. (Some faculty say – “I don’t have the time to do this for my class.”)</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44</a:t>
            </a:fld>
            <a:endParaRPr lang="en-US"/>
          </a:p>
        </p:txBody>
      </p:sp>
    </p:spTree>
    <p:extLst>
      <p:ext uri="{BB962C8B-B14F-4D97-AF65-F5344CB8AC3E}">
        <p14:creationId xmlns:p14="http://schemas.microsoft.com/office/powerpoint/2010/main" val="852502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agenda from a </a:t>
            </a:r>
            <a:r>
              <a:rPr lang="en-US" dirty="0" err="1"/>
              <a:t>HyFlex</a:t>
            </a:r>
            <a:r>
              <a:rPr lang="en-US" dirty="0"/>
              <a:t> course.</a:t>
            </a:r>
          </a:p>
          <a:p>
            <a:endParaRPr lang="en-US" dirty="0"/>
          </a:p>
          <a:p>
            <a:r>
              <a:rPr lang="en-US" dirty="0"/>
              <a:t>Look at the list of activities</a:t>
            </a:r>
            <a:r>
              <a:rPr lang="en-US" baseline="0" dirty="0"/>
              <a:t> for each type of student. They are very similar. </a:t>
            </a:r>
          </a:p>
          <a:p>
            <a:endParaRPr lang="en-US" baseline="0" dirty="0"/>
          </a:p>
          <a:p>
            <a:r>
              <a:rPr lang="en-US" baseline="0" dirty="0"/>
              <a:t>The activities can be very similar, perhaps even identical, as long as students in both modes can complete them successfully and achieve the learning outcomes.</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45</a:t>
            </a:fld>
            <a:endParaRPr lang="en-US"/>
          </a:p>
        </p:txBody>
      </p:sp>
    </p:spTree>
    <p:extLst>
      <p:ext uri="{BB962C8B-B14F-4D97-AF65-F5344CB8AC3E}">
        <p14:creationId xmlns:p14="http://schemas.microsoft.com/office/powerpoint/2010/main" val="2640556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46</a:t>
            </a:fld>
            <a:endParaRPr lang="en-US"/>
          </a:p>
        </p:txBody>
      </p:sp>
    </p:spTree>
    <p:extLst>
      <p:ext uri="{BB962C8B-B14F-4D97-AF65-F5344CB8AC3E}">
        <p14:creationId xmlns:p14="http://schemas.microsoft.com/office/powerpoint/2010/main" val="2761499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47</a:t>
            </a:fld>
            <a:endParaRPr lang="en-US"/>
          </a:p>
        </p:txBody>
      </p:sp>
    </p:spTree>
    <p:extLst>
      <p:ext uri="{BB962C8B-B14F-4D97-AF65-F5344CB8AC3E}">
        <p14:creationId xmlns:p14="http://schemas.microsoft.com/office/powerpoint/2010/main" val="1110112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One thing I have found very important is to design ways to establish and maintain connections among students in all modes. When</a:t>
            </a:r>
            <a:r>
              <a:rPr lang="en-US" baseline="0" dirty="0"/>
              <a:t> s</a:t>
            </a:r>
            <a:r>
              <a:rPr lang="en-US" dirty="0"/>
              <a:t>tudents are spread</a:t>
            </a:r>
            <a:r>
              <a:rPr lang="en-US" baseline="0" dirty="0"/>
              <a:t> across two or even three modes of participation, it is very possible that some may feel disconnected from the class, the other students, and the instructor. And the research shows that feelings of disconnections are associated with lower persistence and may lead to lower overall performance.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Here are six ways I’ve designed connecting opportunities into a </a:t>
            </a:r>
            <a:r>
              <a:rPr lang="en-US" baseline="0" dirty="0" err="1"/>
              <a:t>HyFlex</a:t>
            </a:r>
            <a:r>
              <a:rPr lang="en-US" baseline="0" dirty="0"/>
              <a:t> course. You might find these useful, and you can surely design other ways that work in your situation. As with most of the course features I use and I am showing you, there are many ways to achieve important learning outcomes.</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514350" indent="-514350">
              <a:buFont typeface="+mj-lt"/>
              <a:buAutoNum type="arabicPeriod"/>
            </a:pPr>
            <a:r>
              <a:rPr lang="en-US" dirty="0"/>
              <a:t>Weekly reflection posts – online, open, forum</a:t>
            </a:r>
          </a:p>
          <a:p>
            <a:pPr marL="514350" indent="-514350">
              <a:buFont typeface="+mj-lt"/>
              <a:buAutoNum type="arabicPeriod"/>
            </a:pPr>
            <a:r>
              <a:rPr lang="en-US" dirty="0"/>
              <a:t>Encourage participation mode “churn” </a:t>
            </a:r>
          </a:p>
          <a:p>
            <a:pPr marL="514350" indent="-514350">
              <a:buFont typeface="+mj-lt"/>
              <a:buAutoNum type="arabicPeriod"/>
            </a:pPr>
            <a:r>
              <a:rPr lang="en-US" dirty="0"/>
              <a:t>Form small group discussions with in-class and online sync students</a:t>
            </a:r>
          </a:p>
          <a:p>
            <a:pPr marL="514350" indent="-514350">
              <a:buFont typeface="+mj-lt"/>
              <a:buAutoNum type="arabicPeriod"/>
            </a:pPr>
            <a:r>
              <a:rPr lang="en-US" dirty="0"/>
              <a:t>Use online forums to “capture” the report-outs from in-class discussion activities</a:t>
            </a:r>
          </a:p>
          <a:p>
            <a:pPr marL="514350" indent="-514350">
              <a:buFont typeface="+mj-lt"/>
              <a:buAutoNum type="arabicPeriod"/>
            </a:pPr>
            <a:r>
              <a:rPr lang="en-US" dirty="0"/>
              <a:t>Require peer feedback on draft assignments</a:t>
            </a:r>
          </a:p>
          <a:p>
            <a:pPr marL="514350" indent="-514350">
              <a:buFont typeface="+mj-lt"/>
              <a:buAutoNum type="arabicPeriod"/>
            </a:pPr>
            <a:r>
              <a:rPr lang="en-US" dirty="0"/>
              <a:t>Subscribe all students to all discussion forums; encourage participation of all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48</a:t>
            </a:fld>
            <a:endParaRPr lang="en-US"/>
          </a:p>
        </p:txBody>
      </p:sp>
    </p:spTree>
    <p:extLst>
      <p:ext uri="{BB962C8B-B14F-4D97-AF65-F5344CB8AC3E}">
        <p14:creationId xmlns:p14="http://schemas.microsoft.com/office/powerpoint/2010/main" val="5941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Photo credit: Sky over Antioch, CA June 2020 Dr. Brian Beatty</a:t>
            </a:r>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54</a:t>
            </a:fld>
            <a:endParaRPr lang="en-US"/>
          </a:p>
        </p:txBody>
      </p:sp>
    </p:spTree>
    <p:extLst>
      <p:ext uri="{BB962C8B-B14F-4D97-AF65-F5344CB8AC3E}">
        <p14:creationId xmlns:p14="http://schemas.microsoft.com/office/powerpoint/2010/main" val="1145894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Photo credit: Murray River, British</a:t>
            </a:r>
            <a:r>
              <a:rPr lang="en-US" baseline="0" dirty="0"/>
              <a:t> Columbia, CA    </a:t>
            </a:r>
            <a:r>
              <a:rPr lang="en-US" dirty="0"/>
              <a:t>Dr. Brian Beatty</a:t>
            </a:r>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60</a:t>
            </a:fld>
            <a:endParaRPr lang="en-US"/>
          </a:p>
        </p:txBody>
      </p:sp>
    </p:spTree>
    <p:extLst>
      <p:ext uri="{BB962C8B-B14F-4D97-AF65-F5344CB8AC3E}">
        <p14:creationId xmlns:p14="http://schemas.microsoft.com/office/powerpoint/2010/main" val="1211196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a:t>
            </a:r>
            <a:r>
              <a:rPr lang="en-US" baseline="0" dirty="0"/>
              <a:t> look at this from a higher level and evaluate the larger impact of implementing a HyFlex approach.</a:t>
            </a:r>
          </a:p>
          <a:p>
            <a:endParaRPr lang="en-US" baseline="0" dirty="0"/>
          </a:p>
          <a:p>
            <a:r>
              <a:rPr lang="en-US" baseline="0" dirty="0"/>
              <a:t>We’ll look at this from two primary perspectives – students and faculty.</a:t>
            </a:r>
          </a:p>
          <a:p>
            <a:endParaRPr lang="en-US" baseline="0" dirty="0"/>
          </a:p>
          <a:p>
            <a:r>
              <a:rPr lang="en-US" baseline="0" dirty="0"/>
              <a:t>These perspectives are sometimes very similar, and often very different, as you’ll see in the following slides.</a:t>
            </a:r>
          </a:p>
          <a:p>
            <a:endParaRPr lang="en-US" baseline="0" dirty="0"/>
          </a:p>
          <a:p>
            <a:r>
              <a:rPr lang="en-US" baseline="0" dirty="0"/>
              <a:t>For brief summaries of 13 studies, and citations for many more, see https://</a:t>
            </a:r>
            <a:r>
              <a:rPr lang="en-US" baseline="0" dirty="0" err="1"/>
              <a:t>edtechbooks.org</a:t>
            </a:r>
            <a:r>
              <a:rPr lang="en-US" baseline="0" dirty="0"/>
              <a:t>/</a:t>
            </a:r>
            <a:r>
              <a:rPr lang="en-US" baseline="0" dirty="0" err="1"/>
              <a:t>hyflex</a:t>
            </a:r>
            <a:r>
              <a:rPr lang="en-US" baseline="0" dirty="0"/>
              <a:t>/impact </a:t>
            </a:r>
          </a:p>
          <a:p>
            <a:endParaRPr lang="en-US" dirty="0"/>
          </a:p>
          <a:p>
            <a:r>
              <a:rPr lang="en-US" dirty="0"/>
              <a:t>Photo credit: MS Office Clip Art online</a:t>
            </a:r>
          </a:p>
        </p:txBody>
      </p:sp>
      <p:sp>
        <p:nvSpPr>
          <p:cNvPr id="4" name="Slide Number Placeholder 3"/>
          <p:cNvSpPr>
            <a:spLocks noGrp="1"/>
          </p:cNvSpPr>
          <p:nvPr>
            <p:ph type="sldNum" sz="quarter" idx="10"/>
          </p:nvPr>
        </p:nvSpPr>
        <p:spPr/>
        <p:txBody>
          <a:bodyPr/>
          <a:lstStyle/>
          <a:p>
            <a:fld id="{7230860F-6297-F449-9B90-4E4D1CBC76FF}" type="slidenum">
              <a:rPr lang="en-US" smtClean="0"/>
              <a:t>61</a:t>
            </a:fld>
            <a:endParaRPr lang="en-US"/>
          </a:p>
        </p:txBody>
      </p:sp>
    </p:spTree>
    <p:extLst>
      <p:ext uri="{BB962C8B-B14F-4D97-AF65-F5344CB8AC3E}">
        <p14:creationId xmlns:p14="http://schemas.microsoft.com/office/powerpoint/2010/main" val="329295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 critical</a:t>
            </a:r>
            <a:r>
              <a:rPr lang="en-US" baseline="0" dirty="0"/>
              <a:t> question we had to ask, was this one. </a:t>
            </a:r>
            <a:r>
              <a:rPr lang="en-US" sz="1200" dirty="0"/>
              <a:t>Do students take advantage of the flexibility? If they didn’t,</a:t>
            </a:r>
            <a:r>
              <a:rPr lang="en-US" sz="1200" baseline="0" dirty="0"/>
              <a:t> were we wasting our efforts?</a:t>
            </a:r>
            <a:endParaRPr lang="en-US" sz="1200" dirty="0"/>
          </a:p>
        </p:txBody>
      </p:sp>
      <p:sp>
        <p:nvSpPr>
          <p:cNvPr id="4" name="Slide Number Placeholder 3"/>
          <p:cNvSpPr>
            <a:spLocks noGrp="1"/>
          </p:cNvSpPr>
          <p:nvPr>
            <p:ph type="sldNum" sz="quarter" idx="10"/>
          </p:nvPr>
        </p:nvSpPr>
        <p:spPr/>
        <p:txBody>
          <a:bodyPr/>
          <a:lstStyle/>
          <a:p>
            <a:fld id="{7230860F-6297-F449-9B90-4E4D1CBC76FF}" type="slidenum">
              <a:rPr lang="en-US" smtClean="0"/>
              <a:t>63</a:t>
            </a:fld>
            <a:endParaRPr lang="en-US"/>
          </a:p>
        </p:txBody>
      </p:sp>
    </p:spTree>
    <p:extLst>
      <p:ext uri="{BB962C8B-B14F-4D97-AF65-F5344CB8AC3E}">
        <p14:creationId xmlns:p14="http://schemas.microsoft.com/office/powerpoint/2010/main" val="90566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outset, I’d like to clearly state what HyFlex is, or means to me.</a:t>
            </a:r>
          </a:p>
          <a:p>
            <a:endParaRPr lang="en-US" baseline="0" dirty="0"/>
          </a:p>
          <a:p>
            <a:r>
              <a:rPr lang="en-US" dirty="0"/>
              <a:t>Simply put,</a:t>
            </a:r>
            <a:r>
              <a:rPr lang="en-US" baseline="0" dirty="0"/>
              <a:t> HyFlex refers to a hybrid course using classroom-based and online delivery methods that allows students to choose how to attend and complete class in a given week (or session). </a:t>
            </a:r>
          </a:p>
          <a:p>
            <a:endParaRPr lang="en-US" baseline="0" dirty="0"/>
          </a:p>
          <a:p>
            <a:r>
              <a:rPr lang="en-US" baseline="0" dirty="0"/>
              <a:t>They have the flexibility to choose from among two major options – in-person attendance and participation in the classroom, or online participation (attendance) – sometimes with the additional choice of synchronous or asynchronous online participation.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Photo credit: MS Clip Art</a:t>
            </a:r>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4</a:t>
            </a:fld>
            <a:endParaRPr lang="en-US"/>
          </a:p>
        </p:txBody>
      </p:sp>
    </p:spTree>
    <p:extLst>
      <p:ext uri="{BB962C8B-B14F-4D97-AF65-F5344CB8AC3E}">
        <p14:creationId xmlns:p14="http://schemas.microsoft.com/office/powerpoint/2010/main" val="2349503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endParaRPr lang="en-US" dirty="0"/>
          </a:p>
          <a:p>
            <a:r>
              <a:rPr lang="en-US" dirty="0"/>
              <a:t>In the graduate seminar, this is the summative participation data I’ve collected.</a:t>
            </a:r>
          </a:p>
          <a:p>
            <a:endParaRPr lang="en-US" dirty="0"/>
          </a:p>
          <a:p>
            <a:r>
              <a:rPr lang="en-US" dirty="0"/>
              <a:t>60%</a:t>
            </a:r>
            <a:r>
              <a:rPr lang="en-US" baseline="0" dirty="0"/>
              <a:t> of students, on average, are in class each week.</a:t>
            </a:r>
            <a:r>
              <a:rPr lang="en-US" dirty="0"/>
              <a:t> </a:t>
            </a:r>
          </a:p>
          <a:p>
            <a:endParaRPr lang="en-US" dirty="0"/>
          </a:p>
          <a:p>
            <a:r>
              <a:rPr lang="en-US" dirty="0"/>
              <a:t>30% of students are participating online (either synchronously or asynchronously).</a:t>
            </a:r>
          </a:p>
          <a:p>
            <a:endParaRPr lang="en-US" dirty="0"/>
          </a:p>
          <a:p>
            <a:r>
              <a:rPr lang="en-US" dirty="0"/>
              <a:t>The</a:t>
            </a:r>
            <a:r>
              <a:rPr lang="en-US" baseline="0" dirty="0"/>
              <a:t> rest (10%) are not participating during that week, or at least are leaving no evidence of participation during that week. These students may be accessing course information and reading through discussions without posting their own thoughts and comments – lurking – but they don’t receive credit for participating if they are silent online.</a:t>
            </a:r>
          </a:p>
          <a:p>
            <a:endParaRPr lang="en-US" baseline="0" dirty="0"/>
          </a:p>
          <a:p>
            <a:r>
              <a:rPr lang="en-US" baseline="0" dirty="0"/>
              <a:t>In a seminar class of 15-20 students, I see about 10-12 students in class, another 2-4 are often online with us when a live web conference is available, and the rest (3-6 typically) are participating asynchronously.</a:t>
            </a:r>
            <a:endParaRPr lang="en-US" dirty="0"/>
          </a:p>
        </p:txBody>
      </p:sp>
      <p:sp>
        <p:nvSpPr>
          <p:cNvPr id="4" name="Slide Number Placeholder 3"/>
          <p:cNvSpPr>
            <a:spLocks noGrp="1"/>
          </p:cNvSpPr>
          <p:nvPr>
            <p:ph type="sldNum" sz="quarter" idx="10"/>
          </p:nvPr>
        </p:nvSpPr>
        <p:spPr/>
        <p:txBody>
          <a:bodyPr/>
          <a:lstStyle/>
          <a:p>
            <a:pPr>
              <a:defRPr/>
            </a:pPr>
            <a:fld id="{E2AEFABF-CD08-407C-BCB4-5DF35CCD2161}" type="slidenum">
              <a:rPr lang="en-US" smtClean="0"/>
              <a:pPr>
                <a:defRPr/>
              </a:pPr>
              <a:t>64</a:t>
            </a:fld>
            <a:endParaRPr lang="en-US"/>
          </a:p>
        </p:txBody>
      </p:sp>
    </p:spTree>
    <p:extLst>
      <p:ext uri="{BB962C8B-B14F-4D97-AF65-F5344CB8AC3E}">
        <p14:creationId xmlns:p14="http://schemas.microsoft.com/office/powerpoint/2010/main" val="35378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charts show</a:t>
            </a:r>
            <a:r>
              <a:rPr lang="en-US" baseline="0" dirty="0"/>
              <a:t> the overall participation rates over a 3-4 year period in one course, with one instructor.</a:t>
            </a:r>
          </a:p>
          <a:p>
            <a:endParaRPr lang="en-US" baseline="0" dirty="0"/>
          </a:p>
          <a:p>
            <a:r>
              <a:rPr lang="en-US" baseline="0" dirty="0"/>
              <a:t>The “double” course refers to a class which combined two official sections, one listed in the catalog as online and the other listed as traditional (classroom-based). The faculty received credit for teaching two sections, and the students in both sections were invited to either attend the weekly classroom session or participate online. </a:t>
            </a:r>
          </a:p>
          <a:p>
            <a:endParaRPr lang="en-US" baseline="0" dirty="0"/>
          </a:p>
          <a:p>
            <a:r>
              <a:rPr lang="en-US" baseline="0" dirty="0"/>
              <a:t>The amount of “flex” in the top chart indicates what percentage of students voluntarily changed their participation mode from week to week. The overall average is about 10%, but has been growing in recent years.</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65</a:t>
            </a:fld>
            <a:endParaRPr lang="en-US"/>
          </a:p>
        </p:txBody>
      </p:sp>
    </p:spTree>
    <p:extLst>
      <p:ext uri="{BB962C8B-B14F-4D97-AF65-F5344CB8AC3E}">
        <p14:creationId xmlns:p14="http://schemas.microsoft.com/office/powerpoint/2010/main" val="1372335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use HyFlex in large lecture classes, we often see a very different participation pattern emerging.</a:t>
            </a:r>
          </a:p>
          <a:p>
            <a:endParaRPr lang="en-US" dirty="0"/>
          </a:p>
          <a:p>
            <a:r>
              <a:rPr lang="en-US" dirty="0"/>
              <a:t>Approximately</a:t>
            </a:r>
            <a:r>
              <a:rPr lang="en-US" baseline="0" dirty="0"/>
              <a:t> 80-90% of students are choosing to participate asynchronously online, 5-10% listen and watch to the live stream, and the rest show up for class in person. This pattern physically allows us to schedule a 1200 person lecture course in a room seating only 150 students.</a:t>
            </a:r>
          </a:p>
          <a:p>
            <a:endParaRPr lang="en-US" baseline="0" dirty="0"/>
          </a:p>
          <a:p>
            <a:r>
              <a:rPr lang="en-US" baseline="0" dirty="0"/>
              <a:t>And we see by the server logs that, on average, students are viewing the archived lessons repeatedly prior to major assignments and exams.</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66</a:t>
            </a:fld>
            <a:endParaRPr lang="en-US"/>
          </a:p>
        </p:txBody>
      </p:sp>
    </p:spTree>
    <p:extLst>
      <p:ext uri="{BB962C8B-B14F-4D97-AF65-F5344CB8AC3E}">
        <p14:creationId xmlns:p14="http://schemas.microsoft.com/office/powerpoint/2010/main" val="1188473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important question we asked was this one. Does the participation mode correlate to overall student performance (course grade)? We certainly sis not want to offer an alternative participation strategy that would lead to lower student success.</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67</a:t>
            </a:fld>
            <a:endParaRPr lang="en-US"/>
          </a:p>
        </p:txBody>
      </p:sp>
    </p:spTree>
    <p:extLst>
      <p:ext uri="{BB962C8B-B14F-4D97-AF65-F5344CB8AC3E}">
        <p14:creationId xmlns:p14="http://schemas.microsoft.com/office/powerpoint/2010/main" val="16913369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from the students in my graduate seminar, taken over a recent two year period.</a:t>
            </a:r>
          </a:p>
          <a:p>
            <a:endParaRPr lang="en-US" dirty="0"/>
          </a:p>
          <a:p>
            <a:r>
              <a:rPr lang="en-US" dirty="0"/>
              <a:t>Bottom line on</a:t>
            </a:r>
            <a:r>
              <a:rPr lang="en-US" baseline="0" dirty="0"/>
              <a:t> this simple analysis is that there is n</a:t>
            </a:r>
            <a:r>
              <a:rPr lang="en-US" dirty="0"/>
              <a:t>o statistical</a:t>
            </a:r>
            <a:r>
              <a:rPr lang="en-US" baseline="0" dirty="0"/>
              <a:t> </a:t>
            </a:r>
            <a:r>
              <a:rPr lang="en-US" dirty="0"/>
              <a:t>correlation between participation</a:t>
            </a:r>
            <a:r>
              <a:rPr lang="en-US" baseline="0" dirty="0"/>
              <a:t> mode and overall grade (points, final project, or letter grade). The only statistically significant correlation is a negative one between the number of Absences and the course grade, and that is due to the connection between number of absences and the participation grade (10%). You might also notice that there is no statistically significant correlation between number of absences and the final project grade (30%) – which may mean that these students are able to reach course outcomes even when their participation is irregular.</a:t>
            </a:r>
          </a:p>
          <a:p>
            <a:endParaRPr lang="en-US" baseline="0" dirty="0"/>
          </a:p>
          <a:p>
            <a:r>
              <a:rPr lang="en-US" baseline="0" dirty="0"/>
              <a:t>For me, the overall lack of correlation is good news. Allowing these students to “HyFlex” isn’t hurting their overall performance.</a:t>
            </a:r>
            <a:endParaRPr lang="en-US" dirty="0"/>
          </a:p>
        </p:txBody>
      </p:sp>
      <p:sp>
        <p:nvSpPr>
          <p:cNvPr id="4" name="Slide Number Placeholder 3"/>
          <p:cNvSpPr>
            <a:spLocks noGrp="1"/>
          </p:cNvSpPr>
          <p:nvPr>
            <p:ph type="sldNum" sz="quarter" idx="10"/>
          </p:nvPr>
        </p:nvSpPr>
        <p:spPr/>
        <p:txBody>
          <a:bodyPr/>
          <a:lstStyle/>
          <a:p>
            <a:pPr>
              <a:defRPr/>
            </a:pPr>
            <a:fld id="{E2AEFABF-CD08-407C-BCB4-5DF35CCD2161}" type="slidenum">
              <a:rPr lang="en-US" smtClean="0"/>
              <a:pPr>
                <a:defRPr/>
              </a:pPr>
              <a:t>68</a:t>
            </a:fld>
            <a:endParaRPr lang="en-US"/>
          </a:p>
        </p:txBody>
      </p:sp>
    </p:spTree>
    <p:extLst>
      <p:ext uri="{BB962C8B-B14F-4D97-AF65-F5344CB8AC3E}">
        <p14:creationId xmlns:p14="http://schemas.microsoft.com/office/powerpoint/2010/main" val="2045186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ask students about their</a:t>
            </a:r>
            <a:r>
              <a:rPr lang="en-US" baseline="0" dirty="0"/>
              <a:t> </a:t>
            </a:r>
            <a:r>
              <a:rPr lang="en-US" baseline="0" dirty="0" err="1"/>
              <a:t>HyFlex</a:t>
            </a:r>
            <a:r>
              <a:rPr lang="en-US" baseline="0" dirty="0"/>
              <a:t> experience, here is a typical word cloud that might result.</a:t>
            </a:r>
          </a:p>
          <a:p>
            <a:endParaRPr lang="en-US" baseline="0" dirty="0"/>
          </a:p>
          <a:p>
            <a:r>
              <a:rPr lang="en-US" baseline="0" dirty="0"/>
              <a:t>Which words dominate the discussion?</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69</a:t>
            </a:fld>
            <a:endParaRPr lang="en-US"/>
          </a:p>
        </p:txBody>
      </p:sp>
    </p:spTree>
    <p:extLst>
      <p:ext uri="{BB962C8B-B14F-4D97-AF65-F5344CB8AC3E}">
        <p14:creationId xmlns:p14="http://schemas.microsoft.com/office/powerpoint/2010/main" val="2088665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both truth and myth in these statements. (continues on to the next two slides also)</a:t>
            </a:r>
          </a:p>
          <a:p>
            <a:endParaRPr lang="en-US" dirty="0"/>
          </a:p>
          <a:p>
            <a:r>
              <a:rPr lang="en-US" dirty="0"/>
              <a:t>Which aspects are real?</a:t>
            </a:r>
            <a:r>
              <a:rPr lang="en-US" baseline="0" dirty="0"/>
              <a:t> T</a:t>
            </a:r>
            <a:r>
              <a:rPr lang="en-US" dirty="0"/>
              <a:t>rue? Myth?  </a:t>
            </a:r>
          </a:p>
          <a:p>
            <a:endParaRPr lang="en-US" dirty="0"/>
          </a:p>
          <a:p>
            <a:r>
              <a:rPr lang="en-US" dirty="0"/>
              <a:t>Whose interests</a:t>
            </a:r>
            <a:r>
              <a:rPr lang="en-US" baseline="0" dirty="0"/>
              <a:t> dominate in these statements?</a:t>
            </a:r>
            <a:endParaRPr lang="en-US" dirty="0"/>
          </a:p>
          <a:p>
            <a:endParaRPr lang="en-US" dirty="0"/>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a:t>ECAR data: 20% of students report that they ‘skip class’ when lectures are available online</a:t>
            </a:r>
          </a:p>
          <a:p>
            <a:endParaRPr lang="en-US" dirty="0"/>
          </a:p>
        </p:txBody>
      </p:sp>
      <p:sp>
        <p:nvSpPr>
          <p:cNvPr id="4" name="Slide Number Placeholder 3"/>
          <p:cNvSpPr>
            <a:spLocks noGrp="1"/>
          </p:cNvSpPr>
          <p:nvPr>
            <p:ph type="sldNum" sz="quarter" idx="10"/>
          </p:nvPr>
        </p:nvSpPr>
        <p:spPr/>
        <p:txBody>
          <a:bodyPr/>
          <a:lstStyle/>
          <a:p>
            <a:pPr>
              <a:defRPr/>
            </a:pPr>
            <a:fld id="{E2AEFABF-CD08-407C-BCB4-5DF35CCD2161}" type="slidenum">
              <a:rPr lang="en-US" smtClean="0"/>
              <a:pPr>
                <a:defRPr/>
              </a:pPr>
              <a:t>71</a:t>
            </a:fld>
            <a:endParaRPr lang="en-US"/>
          </a:p>
        </p:txBody>
      </p:sp>
    </p:spTree>
    <p:extLst>
      <p:ext uri="{BB962C8B-B14F-4D97-AF65-F5344CB8AC3E}">
        <p14:creationId xmlns:p14="http://schemas.microsoft.com/office/powerpoint/2010/main" val="818408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a:t>
            </a:r>
          </a:p>
          <a:p>
            <a:endParaRPr lang="en-US" dirty="0"/>
          </a:p>
        </p:txBody>
      </p:sp>
      <p:sp>
        <p:nvSpPr>
          <p:cNvPr id="4" name="Slide Number Placeholder 3"/>
          <p:cNvSpPr>
            <a:spLocks noGrp="1"/>
          </p:cNvSpPr>
          <p:nvPr>
            <p:ph type="sldNum" sz="quarter" idx="10"/>
          </p:nvPr>
        </p:nvSpPr>
        <p:spPr/>
        <p:txBody>
          <a:bodyPr/>
          <a:lstStyle/>
          <a:p>
            <a:pPr>
              <a:defRPr/>
            </a:pPr>
            <a:fld id="{E2AEFABF-CD08-407C-BCB4-5DF35CCD2161}" type="slidenum">
              <a:rPr lang="en-US" smtClean="0"/>
              <a:pPr>
                <a:defRPr/>
              </a:pPr>
              <a:t>72</a:t>
            </a:fld>
            <a:endParaRPr lang="en-US"/>
          </a:p>
        </p:txBody>
      </p:sp>
    </p:spTree>
    <p:extLst>
      <p:ext uri="{BB962C8B-B14F-4D97-AF65-F5344CB8AC3E}">
        <p14:creationId xmlns:p14="http://schemas.microsoft.com/office/powerpoint/2010/main" val="1341742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(continuing)</a:t>
            </a:r>
            <a:endParaRPr lang="en-US" dirty="0"/>
          </a:p>
        </p:txBody>
      </p:sp>
      <p:sp>
        <p:nvSpPr>
          <p:cNvPr id="4" name="Slide Number Placeholder 3"/>
          <p:cNvSpPr>
            <a:spLocks noGrp="1"/>
          </p:cNvSpPr>
          <p:nvPr>
            <p:ph type="sldNum" sz="quarter" idx="10"/>
          </p:nvPr>
        </p:nvSpPr>
        <p:spPr/>
        <p:txBody>
          <a:bodyPr/>
          <a:lstStyle/>
          <a:p>
            <a:pPr>
              <a:defRPr/>
            </a:pPr>
            <a:fld id="{E2AEFABF-CD08-407C-BCB4-5DF35CCD2161}" type="slidenum">
              <a:rPr lang="en-US" smtClean="0"/>
              <a:pPr>
                <a:defRPr/>
              </a:pPr>
              <a:t>73</a:t>
            </a:fld>
            <a:endParaRPr lang="en-US"/>
          </a:p>
        </p:txBody>
      </p:sp>
    </p:spTree>
    <p:extLst>
      <p:ext uri="{BB962C8B-B14F-4D97-AF65-F5344CB8AC3E}">
        <p14:creationId xmlns:p14="http://schemas.microsoft.com/office/powerpoint/2010/main" val="123428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74</a:t>
            </a:fld>
            <a:endParaRPr lang="en-US" dirty="0"/>
          </a:p>
        </p:txBody>
      </p:sp>
    </p:spTree>
    <p:extLst>
      <p:ext uri="{BB962C8B-B14F-4D97-AF65-F5344CB8AC3E}">
        <p14:creationId xmlns:p14="http://schemas.microsoft.com/office/powerpoint/2010/main" val="65931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aseline="0" dirty="0" err="1"/>
              <a:t>HyFlex</a:t>
            </a:r>
            <a:r>
              <a:rPr lang="en-US" baseline="0" dirty="0"/>
              <a:t> design essentially combines online and face to face students in the same class sections and allows students the freedom to choose which mode they participate in from session to session. </a:t>
            </a:r>
          </a:p>
          <a:p>
            <a:pPr marL="0" indent="0">
              <a:buNone/>
            </a:pPr>
            <a:endParaRPr lang="en-US" baseline="0" dirty="0"/>
          </a:p>
          <a:p>
            <a:pPr marL="228600" indent="-228600">
              <a:buAutoNum type="arabicPeriod"/>
            </a:pPr>
            <a:r>
              <a:rPr lang="en-US" baseline="0" dirty="0"/>
              <a:t>Have </a:t>
            </a:r>
            <a:r>
              <a:rPr lang="en-US" i="1" baseline="0" dirty="0"/>
              <a:t>you personally </a:t>
            </a:r>
            <a:r>
              <a:rPr lang="en-US" baseline="0" dirty="0"/>
              <a:t>ever used a </a:t>
            </a:r>
            <a:r>
              <a:rPr lang="en-US" baseline="0" dirty="0" err="1"/>
              <a:t>HyFlex</a:t>
            </a:r>
            <a:r>
              <a:rPr lang="en-US" baseline="0" dirty="0"/>
              <a:t>-like approach, even if you called it something else?</a:t>
            </a:r>
            <a:r>
              <a:rPr lang="en-US" dirty="0"/>
              <a:t> </a:t>
            </a:r>
          </a:p>
          <a:p>
            <a:pPr marL="228600" indent="-228600">
              <a:buAutoNum type="arabicPeriod"/>
            </a:pPr>
            <a:r>
              <a:rPr lang="en-US" dirty="0"/>
              <a:t>Have</a:t>
            </a:r>
            <a:r>
              <a:rPr lang="en-US" baseline="0" dirty="0"/>
              <a:t> you heard of this approach in use by people you trust?</a:t>
            </a:r>
            <a:endParaRPr lang="en-US" dirty="0"/>
          </a:p>
          <a:p>
            <a:pPr marL="228600" indent="-228600">
              <a:buAutoNum type="arabicPeriod"/>
            </a:pPr>
            <a:endParaRPr lang="en-US" baseline="0" dirty="0"/>
          </a:p>
          <a:p>
            <a:pPr marL="0" indent="0">
              <a:buNone/>
            </a:pPr>
            <a:r>
              <a:rPr lang="en-US" baseline="0" dirty="0"/>
              <a:t>[Allow for brief explanations of approaches]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Image credit: MS Clip Art</a:t>
            </a:r>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6</a:t>
            </a:fld>
            <a:endParaRPr lang="en-US"/>
          </a:p>
        </p:txBody>
      </p:sp>
    </p:spTree>
    <p:extLst>
      <p:ext uri="{BB962C8B-B14F-4D97-AF65-F5344CB8AC3E}">
        <p14:creationId xmlns:p14="http://schemas.microsoft.com/office/powerpoint/2010/main" val="35057315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0860F-6297-F449-9B90-4E4D1CBC76FF}" type="slidenum">
              <a:rPr lang="en-US" smtClean="0"/>
              <a:t>75</a:t>
            </a:fld>
            <a:endParaRPr lang="en-US"/>
          </a:p>
        </p:txBody>
      </p:sp>
    </p:spTree>
    <p:extLst>
      <p:ext uri="{BB962C8B-B14F-4D97-AF65-F5344CB8AC3E}">
        <p14:creationId xmlns:p14="http://schemas.microsoft.com/office/powerpoint/2010/main" val="975387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0860F-6297-F449-9B90-4E4D1CBC76FF}" type="slidenum">
              <a:rPr lang="en-US" smtClean="0"/>
              <a:t>76</a:t>
            </a:fld>
            <a:endParaRPr lang="en-US"/>
          </a:p>
        </p:txBody>
      </p:sp>
    </p:spTree>
    <p:extLst>
      <p:ext uri="{BB962C8B-B14F-4D97-AF65-F5344CB8AC3E}">
        <p14:creationId xmlns:p14="http://schemas.microsoft.com/office/powerpoint/2010/main" val="2326160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0860F-6297-F449-9B90-4E4D1CBC76FF}" type="slidenum">
              <a:rPr lang="en-US" smtClean="0"/>
              <a:t>77</a:t>
            </a:fld>
            <a:endParaRPr lang="en-US"/>
          </a:p>
        </p:txBody>
      </p:sp>
    </p:spTree>
    <p:extLst>
      <p:ext uri="{BB962C8B-B14F-4D97-AF65-F5344CB8AC3E}">
        <p14:creationId xmlns:p14="http://schemas.microsoft.com/office/powerpoint/2010/main" val="222013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charset="-128"/>
              </a:rPr>
              <a:t>Program Implementation: Earlier</a:t>
            </a:r>
            <a:r>
              <a:rPr lang="en-US" baseline="0" dirty="0">
                <a:ea typeface="ＭＳ Ｐゴシック" charset="-128"/>
              </a:rPr>
              <a:t> w</a:t>
            </a:r>
            <a:r>
              <a:rPr lang="en-US" dirty="0">
                <a:ea typeface="ＭＳ Ｐゴシック" charset="-128"/>
              </a:rPr>
              <a:t>e talked about the</a:t>
            </a:r>
            <a:r>
              <a:rPr lang="en-US" baseline="0" dirty="0">
                <a:ea typeface="ＭＳ Ｐゴシック" charset="-128"/>
              </a:rPr>
              <a:t> details of </a:t>
            </a:r>
            <a:r>
              <a:rPr lang="en-US" baseline="0" dirty="0" err="1">
                <a:ea typeface="ＭＳ Ｐゴシック" charset="-128"/>
              </a:rPr>
              <a:t>HyFlex</a:t>
            </a:r>
            <a:r>
              <a:rPr lang="en-US" baseline="0" dirty="0">
                <a:ea typeface="ＭＳ Ｐゴシック" charset="-128"/>
              </a:rPr>
              <a:t> implementation at a course or activity level, and that’s important for the designers and faculty as they get started with specifics. But that’s not the only level of implementation that matters.</a:t>
            </a:r>
            <a:endParaRPr lang="en-US" dirty="0">
              <a:ea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ea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charset="-128"/>
              </a:rPr>
              <a:t>We should talk for a few minutes about the</a:t>
            </a:r>
            <a:r>
              <a:rPr lang="en-US" baseline="0" dirty="0">
                <a:ea typeface="ＭＳ Ｐゴシック" charset="-128"/>
              </a:rPr>
              <a:t> change process, since adopting a HyFlex approach requires change at multiple levels – the instructor, the students, and the administration – perhaps even an entire organization (program, department, institution)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a:ea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ea typeface="ＭＳ Ｐゴシック" charset="-128"/>
              </a:rPr>
              <a:t>Fundamentally, it is critical that you u</a:t>
            </a:r>
            <a:r>
              <a:rPr lang="en-US" dirty="0">
                <a:ea typeface="ＭＳ Ｐゴシック" charset="-128"/>
              </a:rPr>
              <a:t>nderstand your system:</a:t>
            </a:r>
            <a:r>
              <a:rPr lang="en-US" baseline="0" dirty="0">
                <a:ea typeface="ＭＳ Ｐゴシック" charset="-128"/>
              </a:rPr>
              <a:t> </a:t>
            </a:r>
            <a:r>
              <a:rPr lang="en-US" dirty="0"/>
              <a:t>Know the components of your system and how they interact, especially</a:t>
            </a:r>
            <a:r>
              <a:rPr lang="en-US" baseline="0" dirty="0"/>
              <a:t> to support or resist change.</a:t>
            </a:r>
            <a:endParaRPr lang="en-US" dirty="0"/>
          </a:p>
          <a:p>
            <a:endParaRPr lang="en-US" dirty="0">
              <a:ea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ea typeface="ＭＳ Ｐゴシック" charset="-128"/>
              </a:rPr>
              <a:t>As</a:t>
            </a:r>
            <a:r>
              <a:rPr lang="en-US" baseline="0" dirty="0">
                <a:ea typeface="ＭＳ Ｐゴシック" charset="-128"/>
              </a:rPr>
              <a:t> you consider or plan for a HyFlex approach, you’ll need to a</a:t>
            </a:r>
            <a:r>
              <a:rPr lang="en-US" dirty="0">
                <a:ea typeface="ＭＳ Ｐゴシック" charset="-128"/>
              </a:rPr>
              <a:t>ppreciate the innovative nature of this approach (in</a:t>
            </a:r>
            <a:r>
              <a:rPr lang="en-US" baseline="0" dirty="0">
                <a:ea typeface="ＭＳ Ｐゴシック" charset="-128"/>
              </a:rPr>
              <a:t> most cases</a:t>
            </a:r>
            <a:r>
              <a:rPr lang="en-US" dirty="0">
                <a:ea typeface="ＭＳ Ｐゴシック" charset="-128"/>
              </a:rPr>
              <a:t>) – and social innovations diffuse along predicable vectors and patterns – HyFlex</a:t>
            </a:r>
            <a:r>
              <a:rPr lang="en-US" baseline="0" dirty="0">
                <a:ea typeface="ＭＳ Ｐゴシック" charset="-128"/>
              </a:rPr>
              <a:t> </a:t>
            </a:r>
            <a:r>
              <a:rPr lang="en-US" dirty="0">
                <a:ea typeface="ＭＳ Ｐゴシック" charset="-128"/>
              </a:rPr>
              <a:t>is no different.</a:t>
            </a:r>
          </a:p>
          <a:p>
            <a:endParaRPr lang="en-US" dirty="0">
              <a:ea typeface="ＭＳ Ｐゴシック" charset="-128"/>
            </a:endParaRPr>
          </a:p>
          <a:p>
            <a:pPr marL="514350" indent="-514350">
              <a:buFont typeface="Wingdings" charset="2"/>
              <a:buNone/>
              <a:defRPr/>
            </a:pPr>
            <a:r>
              <a:rPr lang="en-US" dirty="0"/>
              <a:t>Photo credit: </a:t>
            </a:r>
            <a:r>
              <a:rPr lang="en-US" dirty="0" err="1"/>
              <a:t>iStockphoto</a:t>
            </a:r>
            <a:r>
              <a:rPr lang="en-US" dirty="0"/>
              <a:t> </a:t>
            </a:r>
            <a:r>
              <a:rPr lang="en-US" dirty="0">
                <a:hlinkClick r:id="rId3"/>
              </a:rPr>
              <a:t>11038062</a:t>
            </a:r>
            <a:r>
              <a:rPr lang="en-US" dirty="0"/>
              <a:t> – permission</a:t>
            </a:r>
            <a:r>
              <a:rPr lang="en-US" baseline="0" dirty="0"/>
              <a:t> to use purchased by Dr. Brian Beatty LLC</a:t>
            </a:r>
            <a:endParaRPr lang="en-US" dirty="0"/>
          </a:p>
          <a:p>
            <a:pPr marL="514350" indent="-514350">
              <a:buFont typeface="Wingdings" charset="2"/>
              <a:buNone/>
              <a:defRPr/>
            </a:pPr>
            <a:endParaRPr lang="en-US" dirty="0"/>
          </a:p>
          <a:p>
            <a:endParaRPr lang="en-US" dirty="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79</a:t>
            </a:fld>
            <a:endParaRPr lang="en-US"/>
          </a:p>
        </p:txBody>
      </p:sp>
    </p:spTree>
    <p:extLst>
      <p:ext uri="{BB962C8B-B14F-4D97-AF65-F5344CB8AC3E}">
        <p14:creationId xmlns:p14="http://schemas.microsoft.com/office/powerpoint/2010/main" val="24394873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80</a:t>
            </a:fld>
            <a:endParaRPr lang="en-US"/>
          </a:p>
        </p:txBody>
      </p:sp>
    </p:spTree>
    <p:extLst>
      <p:ext uri="{BB962C8B-B14F-4D97-AF65-F5344CB8AC3E}">
        <p14:creationId xmlns:p14="http://schemas.microsoft.com/office/powerpoint/2010/main" val="3035131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81</a:t>
            </a:fld>
            <a:endParaRPr lang="en-US"/>
          </a:p>
        </p:txBody>
      </p:sp>
    </p:spTree>
    <p:extLst>
      <p:ext uri="{BB962C8B-B14F-4D97-AF65-F5344CB8AC3E}">
        <p14:creationId xmlns:p14="http://schemas.microsoft.com/office/powerpoint/2010/main" val="21405199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230860F-6297-F449-9B90-4E4D1CBC76FF}" type="slidenum">
              <a:rPr lang="en-US" smtClean="0"/>
              <a:t>82</a:t>
            </a:fld>
            <a:endParaRPr lang="en-US"/>
          </a:p>
        </p:txBody>
      </p:sp>
    </p:spTree>
    <p:extLst>
      <p:ext uri="{BB962C8B-B14F-4D97-AF65-F5344CB8AC3E}">
        <p14:creationId xmlns:p14="http://schemas.microsoft.com/office/powerpoint/2010/main" val="1674822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look at what is happening on the campus of SF State and speak to various faculty</a:t>
            </a:r>
            <a:r>
              <a:rPr lang="en-US" baseline="0" dirty="0"/>
              <a:t> groups in different places</a:t>
            </a:r>
            <a:r>
              <a:rPr lang="en-US" dirty="0"/>
              <a:t>, here are</a:t>
            </a:r>
            <a:r>
              <a:rPr lang="en-US" baseline="0" dirty="0"/>
              <a:t> some very high-level summaries.</a:t>
            </a:r>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85</a:t>
            </a:fld>
            <a:endParaRPr lang="en-US"/>
          </a:p>
        </p:txBody>
      </p:sp>
    </p:spTree>
    <p:extLst>
      <p:ext uri="{BB962C8B-B14F-4D97-AF65-F5344CB8AC3E}">
        <p14:creationId xmlns:p14="http://schemas.microsoft.com/office/powerpoint/2010/main" val="29758809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4643AE7F-40E8-4723-BA4E-79271636DCA5}" type="slidenum">
              <a:rPr lang="en-US"/>
              <a:pPr/>
              <a:t>86</a:t>
            </a:fld>
            <a:endParaRPr lang="en-US"/>
          </a:p>
        </p:txBody>
      </p:sp>
      <p:sp>
        <p:nvSpPr>
          <p:cNvPr id="89091" name="Rectangle 2"/>
          <p:cNvSpPr>
            <a:spLocks noGrp="1" noRot="1" noChangeAspect="1" noChangeArrowheads="1" noTextEdit="1"/>
          </p:cNvSpPr>
          <p:nvPr>
            <p:ph type="sldImg"/>
          </p:nvPr>
        </p:nvSpPr>
        <p:spPr bwMode="auto">
          <a:xfrm>
            <a:off x="1647825" y="533400"/>
            <a:ext cx="3551238" cy="2665413"/>
          </a:xfrm>
          <a:noFill/>
          <a:ln>
            <a:solidFill>
              <a:srgbClr val="000000"/>
            </a:solidFill>
            <a:miter lim="800000"/>
            <a:headEnd/>
            <a:tailEnd/>
          </a:ln>
        </p:spPr>
      </p:sp>
      <p:sp>
        <p:nvSpPr>
          <p:cNvPr id="89092" name="Rectangle 3"/>
          <p:cNvSpPr>
            <a:spLocks noGrp="1" noChangeArrowheads="1"/>
          </p:cNvSpPr>
          <p:nvPr>
            <p:ph type="body" idx="1"/>
          </p:nvPr>
        </p:nvSpPr>
        <p:spPr bwMode="auto">
          <a:xfrm>
            <a:off x="609600" y="3219450"/>
            <a:ext cx="5791200" cy="3943350"/>
          </a:xfrm>
          <a:noFill/>
        </p:spPr>
        <p:txBody>
          <a:bodyPr/>
          <a:lstStyle/>
          <a:p>
            <a:pPr eaLnBrk="1" hangingPunct="1"/>
            <a:r>
              <a:rPr lang="en-US" sz="1100" dirty="0">
                <a:ea typeface="ＭＳ Ｐゴシック" charset="-128"/>
              </a:rPr>
              <a:t>The adoption of a HyFlex course design is likely to follow a typical adoption curve – encountering people at various stages of the adoption lifecycle. Your faculty, students, and administrators may be at very different places, too. </a:t>
            </a:r>
          </a:p>
          <a:p>
            <a:pPr eaLnBrk="1" hangingPunct="1"/>
            <a:endParaRPr lang="en-US" sz="1100" dirty="0">
              <a:ea typeface="ＭＳ Ｐゴシック" charset="-128"/>
            </a:endParaRPr>
          </a:p>
          <a:p>
            <a:pPr eaLnBrk="1" hangingPunct="1"/>
            <a:r>
              <a:rPr lang="en-US" sz="1100" dirty="0">
                <a:ea typeface="ＭＳ Ｐゴシック" charset="-128"/>
              </a:rPr>
              <a:t>The appeal and message to groups at different stages should be</a:t>
            </a:r>
            <a:r>
              <a:rPr lang="en-US" sz="1100" baseline="0" dirty="0">
                <a:ea typeface="ＭＳ Ｐゴシック" charset="-128"/>
              </a:rPr>
              <a:t> different. And the appeal and messaging to the same person who is moving through the adoption process will also change. What attracts a person to an innovation in the beginning may not keep them interested as they try it out. I’ve found that the unintended benefits of using the HyFlex design are sometime as powerful as meeting the initial expressed need.</a:t>
            </a:r>
            <a:endParaRPr lang="en-US" sz="1100" dirty="0">
              <a:ea typeface="ＭＳ Ｐゴシック" charset="-128"/>
            </a:endParaRPr>
          </a:p>
          <a:p>
            <a:pPr eaLnBrk="1" hangingPunct="1"/>
            <a:endParaRPr lang="en-US" sz="1100" dirty="0">
              <a:ea typeface="ＭＳ Ｐゴシック" charset="-128"/>
            </a:endParaRPr>
          </a:p>
          <a:p>
            <a:pPr eaLnBrk="1" hangingPunct="1"/>
            <a:r>
              <a:rPr lang="en-US" sz="1100" dirty="0">
                <a:ea typeface="ＭＳ Ｐゴシック" charset="-128"/>
              </a:rPr>
              <a:t>If you choose to advocate for HyFlex in your organization, be prepared to address these adoption groups as you encounter them with different messaging about value, risk/reward, etc. </a:t>
            </a:r>
          </a:p>
          <a:p>
            <a:pPr eaLnBrk="1" hangingPunct="1"/>
            <a:endParaRPr lang="en-US" sz="1100" dirty="0">
              <a:ea typeface="ＭＳ Ｐゴシック" charset="-128"/>
            </a:endParaRPr>
          </a:p>
          <a:p>
            <a:pPr eaLnBrk="1" hangingPunct="1"/>
            <a:r>
              <a:rPr lang="en-US" sz="1100" dirty="0">
                <a:ea typeface="ＭＳ Ｐゴシック" charset="-128"/>
              </a:rPr>
              <a:t>ECAR</a:t>
            </a:r>
            <a:r>
              <a:rPr lang="en-US" sz="1100" baseline="0" dirty="0">
                <a:ea typeface="ＭＳ Ｐゴシック" charset="-128"/>
              </a:rPr>
              <a:t> data for students (self-reported percentages) – Adoption of new technology: First adopter-10, Early adopter-23, early majority-50, late majority-11, laggard-7</a:t>
            </a:r>
          </a:p>
          <a:p>
            <a:pPr eaLnBrk="1" hangingPunct="1"/>
            <a:endParaRPr lang="en-US" sz="1100" baseline="0" dirty="0">
              <a:ea typeface="ＭＳ Ｐゴシック" charset="-128"/>
            </a:endParaRPr>
          </a:p>
          <a:p>
            <a:pPr eaLnBrk="1" hangingPunct="1"/>
            <a:r>
              <a:rPr lang="en-US" sz="1100" baseline="0" dirty="0">
                <a:ea typeface="ＭＳ Ｐゴシック" charset="-128"/>
              </a:rPr>
              <a:t>For a full explanation, see: </a:t>
            </a:r>
            <a:r>
              <a:rPr lang="en-US" sz="1200" b="0" i="0" kern="1200" dirty="0">
                <a:solidFill>
                  <a:schemeClr val="tx1"/>
                </a:solidFill>
                <a:effectLst/>
                <a:latin typeface="+mn-lt"/>
                <a:ea typeface="+mn-ea"/>
                <a:cs typeface="+mn-cs"/>
              </a:rPr>
              <a:t>Beatty, B. J. (2019). Expanding the Implementation of Hybrid-Flexible Courses and Programs: Encouraging the Adoption of </a:t>
            </a:r>
            <a:r>
              <a:rPr lang="en-US" sz="1200" b="0" i="0" kern="1200" dirty="0" err="1">
                <a:solidFill>
                  <a:schemeClr val="tx1"/>
                </a:solidFill>
                <a:effectLst/>
                <a:latin typeface="+mn-lt"/>
                <a:ea typeface="+mn-ea"/>
                <a:cs typeface="+mn-cs"/>
              </a:rPr>
              <a:t>HyFlex</a:t>
            </a:r>
            <a:r>
              <a:rPr lang="en-US" sz="1200" b="0" i="0" kern="1200" dirty="0">
                <a:solidFill>
                  <a:schemeClr val="tx1"/>
                </a:solidFill>
                <a:effectLst/>
                <a:latin typeface="+mn-lt"/>
                <a:ea typeface="+mn-ea"/>
                <a:cs typeface="+mn-cs"/>
              </a:rPr>
              <a:t> within the Institution. In B. J. Beatty, </a:t>
            </a:r>
            <a:r>
              <a:rPr lang="en-US" sz="1200" b="0" i="1" kern="1200" dirty="0">
                <a:solidFill>
                  <a:schemeClr val="tx1"/>
                </a:solidFill>
                <a:effectLst/>
                <a:latin typeface="+mn-lt"/>
                <a:ea typeface="+mn-ea"/>
                <a:cs typeface="+mn-cs"/>
              </a:rPr>
              <a:t>Hybrid-Flexible Course Design: Implementing student-directed hybrid classes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EdTech</a:t>
            </a:r>
            <a:r>
              <a:rPr lang="en-US" sz="1200" b="0" i="0" kern="1200" dirty="0">
                <a:solidFill>
                  <a:schemeClr val="tx1"/>
                </a:solidFill>
                <a:effectLst/>
                <a:latin typeface="+mn-lt"/>
                <a:ea typeface="+mn-ea"/>
                <a:cs typeface="+mn-cs"/>
              </a:rPr>
              <a:t> Books. Retrieved from https://</a:t>
            </a:r>
            <a:r>
              <a:rPr lang="en-US" sz="1200" b="0" i="0" kern="1200" dirty="0" err="1">
                <a:solidFill>
                  <a:schemeClr val="tx1"/>
                </a:solidFill>
                <a:effectLst/>
                <a:latin typeface="+mn-lt"/>
                <a:ea typeface="+mn-ea"/>
                <a:cs typeface="+mn-cs"/>
              </a:rPr>
              <a:t>edtechbooks.org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hyflex</a:t>
            </a:r>
            <a:r>
              <a:rPr lang="en-US" sz="1200" b="0" i="0" kern="1200" dirty="0">
                <a:solidFill>
                  <a:schemeClr val="tx1"/>
                </a:solidFill>
                <a:effectLst/>
                <a:latin typeface="+mn-lt"/>
                <a:ea typeface="+mn-ea"/>
                <a:cs typeface="+mn-cs"/>
              </a:rPr>
              <a:t>/adoption</a:t>
            </a:r>
            <a:endParaRPr lang="en-US" sz="1100" dirty="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San Francisco State University, our Online Education Policy defines a HyFlex course this way:</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 (2012) In a </a:t>
            </a:r>
            <a:r>
              <a:rPr lang="en-US" sz="1200" b="1" kern="1200" dirty="0">
                <a:solidFill>
                  <a:schemeClr val="tx1"/>
                </a:solidFill>
                <a:effectLst/>
                <a:latin typeface="+mn-lt"/>
                <a:ea typeface="+mn-ea"/>
                <a:cs typeface="+mn-cs"/>
              </a:rPr>
              <a:t>Hybrid Flexible (HyFlex) Class, </a:t>
            </a:r>
            <a:r>
              <a:rPr lang="en-US" sz="1200" kern="1200" dirty="0">
                <a:solidFill>
                  <a:schemeClr val="tx1"/>
                </a:solidFill>
                <a:effectLst/>
                <a:latin typeface="+mn-lt"/>
                <a:ea typeface="+mn-ea"/>
                <a:cs typeface="+mn-cs"/>
              </a:rPr>
              <a:t>students can choose to attend class either in an assigned face-to-face environment or in an online environment, synchronously or asynchronously. Online technology is primarily used to provide students with flexibility in their choice of educational experience, and to communicate with the faculty member inside and outside of office hours.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2019 revision: </a:t>
            </a:r>
            <a:r>
              <a:rPr lang="en-US" sz="1200" b="1" i="0" kern="1200" dirty="0" err="1">
                <a:solidFill>
                  <a:schemeClr val="tx1"/>
                </a:solidFill>
                <a:effectLst/>
                <a:latin typeface="+mn-lt"/>
                <a:ea typeface="+mn-ea"/>
                <a:cs typeface="+mn-cs"/>
              </a:rPr>
              <a:t>HyFlex</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courses</a:t>
            </a:r>
            <a:r>
              <a:rPr lang="en-US" sz="1200" b="0" i="0" kern="1200" dirty="0">
                <a:solidFill>
                  <a:schemeClr val="tx1"/>
                </a:solidFill>
                <a:effectLst/>
                <a:latin typeface="+mn-lt"/>
                <a:ea typeface="+mn-ea"/>
                <a:cs typeface="+mn-cs"/>
              </a:rPr>
              <a:t> are class sessions that allow students to choose whether to attend classes face-to-face or online, synchronously or asynchronously.</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Photo credit: Right to use purchased from </a:t>
            </a:r>
            <a:r>
              <a:rPr lang="en-US" baseline="0" dirty="0" err="1"/>
              <a:t>iStockphoto.com</a:t>
            </a:r>
            <a:r>
              <a:rPr lang="en-US" baseline="0" dirty="0"/>
              <a:t>  iStock_000005164588XSmall.jpg</a:t>
            </a:r>
          </a:p>
          <a:p>
            <a:endParaRPr lang="en-US" dirty="0"/>
          </a:p>
        </p:txBody>
      </p:sp>
      <p:sp>
        <p:nvSpPr>
          <p:cNvPr id="4" name="Slide Number Placeholder 3"/>
          <p:cNvSpPr>
            <a:spLocks noGrp="1"/>
          </p:cNvSpPr>
          <p:nvPr>
            <p:ph type="sldNum" sz="quarter" idx="10"/>
          </p:nvPr>
        </p:nvSpPr>
        <p:spPr/>
        <p:txBody>
          <a:bodyPr/>
          <a:lstStyle/>
          <a:p>
            <a:fld id="{7230860F-6297-F449-9B90-4E4D1CBC76FF}" type="slidenum">
              <a:rPr lang="en-US" smtClean="0"/>
              <a:t>7</a:t>
            </a:fld>
            <a:endParaRPr lang="en-US"/>
          </a:p>
        </p:txBody>
      </p:sp>
    </p:spTree>
    <p:extLst>
      <p:ext uri="{BB962C8B-B14F-4D97-AF65-F5344CB8AC3E}">
        <p14:creationId xmlns:p14="http://schemas.microsoft.com/office/powerpoint/2010/main" val="1531838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87</a:t>
            </a:fld>
            <a:endParaRPr lang="en-US" dirty="0"/>
          </a:p>
        </p:txBody>
      </p:sp>
    </p:spTree>
    <p:extLst>
      <p:ext uri="{BB962C8B-B14F-4D97-AF65-F5344CB8AC3E}">
        <p14:creationId xmlns:p14="http://schemas.microsoft.com/office/powerpoint/2010/main" val="1905106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88</a:t>
            </a:fld>
            <a:endParaRPr lang="en-US" dirty="0"/>
          </a:p>
        </p:txBody>
      </p:sp>
    </p:spTree>
    <p:extLst>
      <p:ext uri="{BB962C8B-B14F-4D97-AF65-F5344CB8AC3E}">
        <p14:creationId xmlns:p14="http://schemas.microsoft.com/office/powerpoint/2010/main" val="481933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89</a:t>
            </a:fld>
            <a:endParaRPr lang="en-US" dirty="0"/>
          </a:p>
        </p:txBody>
      </p:sp>
    </p:spTree>
    <p:extLst>
      <p:ext uri="{BB962C8B-B14F-4D97-AF65-F5344CB8AC3E}">
        <p14:creationId xmlns:p14="http://schemas.microsoft.com/office/powerpoint/2010/main" val="9783527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90</a:t>
            </a:fld>
            <a:endParaRPr lang="en-US" dirty="0"/>
          </a:p>
        </p:txBody>
      </p:sp>
    </p:spTree>
    <p:extLst>
      <p:ext uri="{BB962C8B-B14F-4D97-AF65-F5344CB8AC3E}">
        <p14:creationId xmlns:p14="http://schemas.microsoft.com/office/powerpoint/2010/main" val="8977277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91</a:t>
            </a:fld>
            <a:endParaRPr lang="en-US" dirty="0"/>
          </a:p>
        </p:txBody>
      </p:sp>
    </p:spTree>
    <p:extLst>
      <p:ext uri="{BB962C8B-B14F-4D97-AF65-F5344CB8AC3E}">
        <p14:creationId xmlns:p14="http://schemas.microsoft.com/office/powerpoint/2010/main" val="18386678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92</a:t>
            </a:fld>
            <a:endParaRPr lang="en-US" dirty="0"/>
          </a:p>
        </p:txBody>
      </p:sp>
    </p:spTree>
    <p:extLst>
      <p:ext uri="{BB962C8B-B14F-4D97-AF65-F5344CB8AC3E}">
        <p14:creationId xmlns:p14="http://schemas.microsoft.com/office/powerpoint/2010/main" val="4800819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93</a:t>
            </a:fld>
            <a:endParaRPr lang="en-US" dirty="0"/>
          </a:p>
        </p:txBody>
      </p:sp>
    </p:spTree>
    <p:extLst>
      <p:ext uri="{BB962C8B-B14F-4D97-AF65-F5344CB8AC3E}">
        <p14:creationId xmlns:p14="http://schemas.microsoft.com/office/powerpoint/2010/main" val="18617958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94</a:t>
            </a:fld>
            <a:endParaRPr lang="en-US" dirty="0"/>
          </a:p>
        </p:txBody>
      </p:sp>
    </p:spTree>
    <p:extLst>
      <p:ext uri="{BB962C8B-B14F-4D97-AF65-F5344CB8AC3E}">
        <p14:creationId xmlns:p14="http://schemas.microsoft.com/office/powerpoint/2010/main" val="5733055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95</a:t>
            </a:fld>
            <a:endParaRPr lang="en-US" dirty="0"/>
          </a:p>
        </p:txBody>
      </p:sp>
    </p:spTree>
    <p:extLst>
      <p:ext uri="{BB962C8B-B14F-4D97-AF65-F5344CB8AC3E}">
        <p14:creationId xmlns:p14="http://schemas.microsoft.com/office/powerpoint/2010/main" val="8496476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96</a:t>
            </a:fld>
            <a:endParaRPr lang="en-US" dirty="0"/>
          </a:p>
        </p:txBody>
      </p:sp>
    </p:spTree>
    <p:extLst>
      <p:ext uri="{BB962C8B-B14F-4D97-AF65-F5344CB8AC3E}">
        <p14:creationId xmlns:p14="http://schemas.microsoft.com/office/powerpoint/2010/main" val="147455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322638" cy="2490788"/>
          </a:xfrm>
        </p:spPr>
      </p:sp>
      <p:sp>
        <p:nvSpPr>
          <p:cNvPr id="3" name="Notes Placeholder 2"/>
          <p:cNvSpPr>
            <a:spLocks noGrp="1"/>
          </p:cNvSpPr>
          <p:nvPr>
            <p:ph type="body" idx="1"/>
          </p:nvPr>
        </p:nvSpPr>
        <p:spPr>
          <a:xfrm>
            <a:off x="685800" y="3277297"/>
            <a:ext cx="5486400" cy="5180903"/>
          </a:xfrm>
        </p:spPr>
        <p:txBody>
          <a:bodyPr/>
          <a:lstStyle/>
          <a:p>
            <a:r>
              <a:rPr lang="en-US" sz="1100" dirty="0"/>
              <a:t>Four key</a:t>
            </a:r>
            <a:r>
              <a:rPr lang="en-US" sz="1100" baseline="0" dirty="0"/>
              <a:t> principles of HyFlex design:</a:t>
            </a:r>
          </a:p>
          <a:p>
            <a:endParaRPr lang="en-US" sz="1100" baseline="0" dirty="0"/>
          </a:p>
          <a:p>
            <a:pPr eaLnBrk="1" hangingPunct="1"/>
            <a:r>
              <a:rPr lang="en-US" sz="1100" dirty="0">
                <a:ea typeface="ＭＳ Ｐゴシック" charset="-128"/>
              </a:rPr>
              <a:t>First, real alternatives support learner choice or learner control in learning. In HyFlex</a:t>
            </a:r>
            <a:r>
              <a:rPr lang="en-US" sz="1100" baseline="0" dirty="0">
                <a:ea typeface="ＭＳ Ｐゴシック" charset="-128"/>
              </a:rPr>
              <a:t> </a:t>
            </a:r>
            <a:r>
              <a:rPr lang="en-US" sz="1100" dirty="0">
                <a:ea typeface="ＭＳ Ｐゴシック" charset="-128"/>
              </a:rPr>
              <a:t>classes, we try to provide students a choice in how they complete class activities; believing that when they have a choice, they take on more ownership for their participation and ultimately their learning. That’s especially important with graduate students.</a:t>
            </a:r>
          </a:p>
          <a:p>
            <a:pPr eaLnBrk="1" hangingPunct="1"/>
            <a:endParaRPr lang="en-US" sz="1100" dirty="0">
              <a:ea typeface="ＭＳ Ｐゴシック" charset="-128"/>
            </a:endParaRPr>
          </a:p>
          <a:p>
            <a:pPr eaLnBrk="1" hangingPunct="1"/>
            <a:r>
              <a:rPr lang="en-US" sz="1100" dirty="0">
                <a:ea typeface="ＭＳ Ｐゴシック" charset="-128"/>
              </a:rPr>
              <a:t>Next, these choices should lead to equivalent learning – the achievement of the same student learning outcomes. Not identical specific instructional</a:t>
            </a:r>
            <a:r>
              <a:rPr lang="en-US" sz="1100" baseline="0" dirty="0">
                <a:ea typeface="ＭＳ Ｐゴシック" charset="-128"/>
              </a:rPr>
              <a:t> </a:t>
            </a:r>
            <a:r>
              <a:rPr lang="en-US" sz="1100" dirty="0">
                <a:ea typeface="ＭＳ Ｐゴシック" charset="-128"/>
              </a:rPr>
              <a:t>objectives, necessarily, but all options should help students meet the same fundamental set of learning objectives for a course, or a topic in that course.</a:t>
            </a:r>
          </a:p>
          <a:p>
            <a:pPr eaLnBrk="1" hangingPunct="1"/>
            <a:endParaRPr lang="en-US" sz="1100" dirty="0">
              <a:ea typeface="ＭＳ Ｐゴシック" charset="-128"/>
            </a:endParaRPr>
          </a:p>
          <a:p>
            <a:pPr eaLnBrk="1" hangingPunct="1"/>
            <a:r>
              <a:rPr lang="en-US" sz="1100" dirty="0">
                <a:ea typeface="ＭＳ Ｐゴシック" charset="-128"/>
              </a:rPr>
              <a:t>Third,</a:t>
            </a:r>
            <a:r>
              <a:rPr lang="en-US" sz="1100" baseline="0" dirty="0">
                <a:ea typeface="ＭＳ Ｐゴシック" charset="-128"/>
              </a:rPr>
              <a:t> HyFlex encourages </a:t>
            </a:r>
            <a:r>
              <a:rPr lang="en-US" sz="1100" dirty="0">
                <a:ea typeface="ＭＳ Ｐゴシック" charset="-128"/>
              </a:rPr>
              <a:t>reuse in training and education design. In HyFlex, this means that the resources created for in-class students should also be useful for online students as well, and vice-versa. When students complete activities in-class or online, any artifacts created also become potential learning resources (or learning objects) for the other students. As well, in many graduate courses, the students themselves generate a large part of the learning resources - content - during their participation, whether in discussions, completing writing or project assignments, or reflecting on their learning in view of their peers. Essentially, in a way they are “</a:t>
            </a:r>
            <a:r>
              <a:rPr lang="en-US" sz="1100" dirty="0" err="1">
                <a:ea typeface="ＭＳ Ｐゴシック" charset="-128"/>
              </a:rPr>
              <a:t>prosumers</a:t>
            </a:r>
            <a:r>
              <a:rPr lang="en-US" sz="1100" dirty="0">
                <a:ea typeface="ＭＳ Ｐゴシック" charset="-128"/>
              </a:rPr>
              <a:t>”, to use Toffler’s term - they produce and consume content.  </a:t>
            </a:r>
          </a:p>
          <a:p>
            <a:pPr eaLnBrk="1" hangingPunct="1"/>
            <a:endParaRPr lang="en-US" sz="1100" dirty="0">
              <a:ea typeface="ＭＳ Ｐゴシック" charset="-128"/>
            </a:endParaRPr>
          </a:p>
          <a:p>
            <a:pPr eaLnBrk="1" hangingPunct="1"/>
            <a:r>
              <a:rPr lang="en-US" sz="1100" dirty="0">
                <a:ea typeface="ＭＳ Ｐゴシック" charset="-128"/>
              </a:rPr>
              <a:t>The fourth principle is accessibility. Learners need to have convenient and meaningful access to learning opportunities; resources and activities must be available and usable for all learners. This means that delivery and interaction technologies (computer tools, networks, etc.) are available and learners know how to use them. This also means that learning should fit the students as much as practicable - the physical, emotional, and cognitive characteristics that they bring to the course experience. (If you are interested in this further, see the “Universal Design for Learning” materials at </a:t>
            </a:r>
            <a:r>
              <a:rPr lang="en-US" sz="1100" dirty="0" err="1">
                <a:ea typeface="ＭＳ Ｐゴシック" charset="-128"/>
              </a:rPr>
              <a:t>www.cast.org</a:t>
            </a:r>
            <a:r>
              <a:rPr lang="en-US" sz="1100" dirty="0">
                <a:ea typeface="ＭＳ Ｐゴシック" charset="-128"/>
              </a:rPr>
              <a:t>)</a:t>
            </a: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7230860F-6297-F449-9B90-4E4D1CBC76FF}" type="slidenum">
              <a:rPr lang="en-US" smtClean="0"/>
              <a:t>8</a:t>
            </a:fld>
            <a:endParaRPr lang="en-US"/>
          </a:p>
        </p:txBody>
      </p:sp>
    </p:spTree>
    <p:extLst>
      <p:ext uri="{BB962C8B-B14F-4D97-AF65-F5344CB8AC3E}">
        <p14:creationId xmlns:p14="http://schemas.microsoft.com/office/powerpoint/2010/main" val="19597570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97</a:t>
            </a:fld>
            <a:endParaRPr lang="en-US" dirty="0"/>
          </a:p>
        </p:txBody>
      </p:sp>
    </p:spTree>
    <p:extLst>
      <p:ext uri="{BB962C8B-B14F-4D97-AF65-F5344CB8AC3E}">
        <p14:creationId xmlns:p14="http://schemas.microsoft.com/office/powerpoint/2010/main" val="13162379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98</a:t>
            </a:fld>
            <a:endParaRPr lang="en-US" dirty="0"/>
          </a:p>
        </p:txBody>
      </p:sp>
    </p:spTree>
    <p:extLst>
      <p:ext uri="{BB962C8B-B14F-4D97-AF65-F5344CB8AC3E}">
        <p14:creationId xmlns:p14="http://schemas.microsoft.com/office/powerpoint/2010/main" val="4658279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99</a:t>
            </a:fld>
            <a:endParaRPr lang="en-US" dirty="0"/>
          </a:p>
        </p:txBody>
      </p:sp>
    </p:spTree>
    <p:extLst>
      <p:ext uri="{BB962C8B-B14F-4D97-AF65-F5344CB8AC3E}">
        <p14:creationId xmlns:p14="http://schemas.microsoft.com/office/powerpoint/2010/main" val="4503814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100</a:t>
            </a:fld>
            <a:endParaRPr lang="en-US" dirty="0"/>
          </a:p>
        </p:txBody>
      </p:sp>
    </p:spTree>
    <p:extLst>
      <p:ext uri="{BB962C8B-B14F-4D97-AF65-F5344CB8AC3E}">
        <p14:creationId xmlns:p14="http://schemas.microsoft.com/office/powerpoint/2010/main" val="394098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101</a:t>
            </a:fld>
            <a:endParaRPr lang="en-US" dirty="0"/>
          </a:p>
        </p:txBody>
      </p:sp>
    </p:spTree>
    <p:extLst>
      <p:ext uri="{BB962C8B-B14F-4D97-AF65-F5344CB8AC3E}">
        <p14:creationId xmlns:p14="http://schemas.microsoft.com/office/powerpoint/2010/main" val="20330974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102</a:t>
            </a:fld>
            <a:endParaRPr lang="en-US" dirty="0"/>
          </a:p>
        </p:txBody>
      </p:sp>
    </p:spTree>
    <p:extLst>
      <p:ext uri="{BB962C8B-B14F-4D97-AF65-F5344CB8AC3E}">
        <p14:creationId xmlns:p14="http://schemas.microsoft.com/office/powerpoint/2010/main" val="15648689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103</a:t>
            </a:fld>
            <a:endParaRPr lang="en-US" dirty="0"/>
          </a:p>
        </p:txBody>
      </p:sp>
    </p:spTree>
    <p:extLst>
      <p:ext uri="{BB962C8B-B14F-4D97-AF65-F5344CB8AC3E}">
        <p14:creationId xmlns:p14="http://schemas.microsoft.com/office/powerpoint/2010/main" val="14736980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104</a:t>
            </a:fld>
            <a:endParaRPr lang="en-US" dirty="0"/>
          </a:p>
        </p:txBody>
      </p:sp>
    </p:spTree>
    <p:extLst>
      <p:ext uri="{BB962C8B-B14F-4D97-AF65-F5344CB8AC3E}">
        <p14:creationId xmlns:p14="http://schemas.microsoft.com/office/powerpoint/2010/main" val="2682153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105</a:t>
            </a:fld>
            <a:endParaRPr lang="en-US" dirty="0"/>
          </a:p>
        </p:txBody>
      </p:sp>
    </p:spTree>
    <p:extLst>
      <p:ext uri="{BB962C8B-B14F-4D97-AF65-F5344CB8AC3E}">
        <p14:creationId xmlns:p14="http://schemas.microsoft.com/office/powerpoint/2010/main" val="40114305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a:p>
          <a:p>
            <a:pPr marL="0" lvl="0" indent="0">
              <a:buFont typeface="Arial" charset="0"/>
              <a:buNone/>
            </a:pPr>
            <a:endParaRPr lang="en-US" baseline="0" dirty="0"/>
          </a:p>
          <a:p>
            <a:pPr marL="0" indent="0">
              <a:buFont typeface="+mj-lt"/>
              <a:buNone/>
            </a:pPr>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106</a:t>
            </a:fld>
            <a:endParaRPr lang="en-US" dirty="0"/>
          </a:p>
        </p:txBody>
      </p:sp>
    </p:spTree>
    <p:extLst>
      <p:ext uri="{BB962C8B-B14F-4D97-AF65-F5344CB8AC3E}">
        <p14:creationId xmlns:p14="http://schemas.microsoft.com/office/powerpoint/2010/main" val="209585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ea typeface="ＭＳ Ｐゴシック" charset="-128"/>
              </a:rPr>
              <a:t>Real alternatives support learner choice or learner control in learning. In </a:t>
            </a:r>
            <a:r>
              <a:rPr lang="en-US" sz="1200" dirty="0" err="1">
                <a:ea typeface="ＭＳ Ｐゴシック" charset="-128"/>
              </a:rPr>
              <a:t>HyFlex</a:t>
            </a:r>
            <a:r>
              <a:rPr lang="en-US" sz="1200" baseline="0" dirty="0">
                <a:ea typeface="ＭＳ Ｐゴシック" charset="-128"/>
              </a:rPr>
              <a:t> </a:t>
            </a:r>
            <a:r>
              <a:rPr lang="en-US" sz="1200" dirty="0">
                <a:ea typeface="ＭＳ Ｐゴシック" charset="-128"/>
              </a:rPr>
              <a:t>classes, we try to provide students a choice in how they complete class activities; believing that when they have a choice, they take on more ownership for their participation and ultimately their learning. That’s especially important with graduate students.</a:t>
            </a:r>
          </a:p>
          <a:p>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9</a:t>
            </a:fld>
            <a:endParaRPr lang="en-US" dirty="0"/>
          </a:p>
        </p:txBody>
      </p:sp>
    </p:spTree>
    <p:extLst>
      <p:ext uri="{BB962C8B-B14F-4D97-AF65-F5344CB8AC3E}">
        <p14:creationId xmlns:p14="http://schemas.microsoft.com/office/powerpoint/2010/main" val="8558890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107</a:t>
            </a:fld>
            <a:endParaRPr lang="en-US" dirty="0"/>
          </a:p>
        </p:txBody>
      </p:sp>
    </p:spTree>
    <p:extLst>
      <p:ext uri="{BB962C8B-B14F-4D97-AF65-F5344CB8AC3E}">
        <p14:creationId xmlns:p14="http://schemas.microsoft.com/office/powerpoint/2010/main" val="2101594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San Francisco State University</a:t>
            </a:r>
            <a:endParaRPr lang="en-US" dirty="0"/>
          </a:p>
        </p:txBody>
      </p:sp>
      <p:sp>
        <p:nvSpPr>
          <p:cNvPr id="5" name="Slide Number Placeholder 4"/>
          <p:cNvSpPr>
            <a:spLocks noGrp="1"/>
          </p:cNvSpPr>
          <p:nvPr>
            <p:ph type="sldNum" sz="quarter" idx="5"/>
          </p:nvPr>
        </p:nvSpPr>
        <p:spPr/>
        <p:txBody>
          <a:bodyPr/>
          <a:lstStyle/>
          <a:p>
            <a:fld id="{C94E8D62-D41F-6042-BCDF-79D228EFA10F}" type="slidenum">
              <a:rPr lang="en-US" smtClean="0"/>
              <a:pPr/>
              <a:t>108</a:t>
            </a:fld>
            <a:endParaRPr lang="en-US" dirty="0"/>
          </a:p>
        </p:txBody>
      </p:sp>
    </p:spTree>
    <p:extLst>
      <p:ext uri="{BB962C8B-B14F-4D97-AF65-F5344CB8AC3E}">
        <p14:creationId xmlns:p14="http://schemas.microsoft.com/office/powerpoint/2010/main" val="46909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a:t>
            </a:r>
            <a:r>
              <a:rPr lang="en-US" sz="1200" dirty="0">
                <a:ea typeface="ＭＳ Ｐゴシック" charset="-128"/>
              </a:rPr>
              <a:t>hese choices should lead to equivalent learning – the achievement of the same student learning outcomes. Not identical specific instructional</a:t>
            </a:r>
            <a:r>
              <a:rPr lang="en-US" sz="1200" baseline="0" dirty="0">
                <a:ea typeface="ＭＳ Ｐゴシック" charset="-128"/>
              </a:rPr>
              <a:t> </a:t>
            </a:r>
            <a:r>
              <a:rPr lang="en-US" sz="1200" dirty="0">
                <a:ea typeface="ＭＳ Ｐゴシック" charset="-128"/>
              </a:rPr>
              <a:t>objectives, necessarily, but all options should help students meet the same fundamental set of learning objectives for a course, or a topic in that course.</a:t>
            </a:r>
          </a:p>
          <a:p>
            <a:endParaRPr lang="en-US" baseline="0" dirty="0"/>
          </a:p>
        </p:txBody>
      </p:sp>
      <p:sp>
        <p:nvSpPr>
          <p:cNvPr id="4" name="Footer Placeholder 3"/>
          <p:cNvSpPr>
            <a:spLocks noGrp="1"/>
          </p:cNvSpPr>
          <p:nvPr>
            <p:ph type="ftr" sz="quarter" idx="10"/>
          </p:nvPr>
        </p:nvSpPr>
        <p:spPr/>
        <p:txBody>
          <a:bodyPr/>
          <a:lstStyle/>
          <a:p>
            <a:r>
              <a:rPr lang="en-US"/>
              <a:t>San Francisco State University</a:t>
            </a:r>
            <a:endParaRPr lang="en-US" dirty="0"/>
          </a:p>
        </p:txBody>
      </p:sp>
      <p:sp>
        <p:nvSpPr>
          <p:cNvPr id="5" name="Slide Number Placeholder 4"/>
          <p:cNvSpPr>
            <a:spLocks noGrp="1"/>
          </p:cNvSpPr>
          <p:nvPr>
            <p:ph type="sldNum" sz="quarter" idx="11"/>
          </p:nvPr>
        </p:nvSpPr>
        <p:spPr/>
        <p:txBody>
          <a:bodyPr/>
          <a:lstStyle/>
          <a:p>
            <a:fld id="{C94E8D62-D41F-6042-BCDF-79D228EFA10F}" type="slidenum">
              <a:rPr lang="en-US" smtClean="0"/>
              <a:pPr/>
              <a:t>10</a:t>
            </a:fld>
            <a:endParaRPr lang="en-US" dirty="0"/>
          </a:p>
        </p:txBody>
      </p:sp>
    </p:spTree>
    <p:extLst>
      <p:ext uri="{BB962C8B-B14F-4D97-AF65-F5344CB8AC3E}">
        <p14:creationId xmlns:p14="http://schemas.microsoft.com/office/powerpoint/2010/main" val="1144513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
        <p:nvSpPr>
          <p:cNvPr id="8" name="Round Same Side Corner Rectangle 7"/>
          <p:cNvSpPr/>
          <p:nvPr userDrawn="1"/>
        </p:nvSpPr>
        <p:spPr>
          <a:xfrm rot="16200000">
            <a:off x="7086600" y="-381000"/>
            <a:ext cx="1447800" cy="2667000"/>
          </a:xfrm>
          <a:prstGeom prst="round2SameRect">
            <a:avLst>
              <a:gd name="adj1" fmla="val 12091"/>
              <a:gd name="adj2" fmla="val 0"/>
            </a:avLst>
          </a:prstGeom>
          <a:solidFill>
            <a:schemeClr val="bg1"/>
          </a:solidFill>
          <a:ln>
            <a:noFill/>
          </a:ln>
          <a:effectLst>
            <a:outerShdw blurRad="50800" dist="38100" dir="2700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18073" y="408782"/>
            <a:ext cx="2146525" cy="108981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
        <p:nvSpPr>
          <p:cNvPr id="7" name="Round Same Side Corner Rectangle 6"/>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1" name="Picture 10"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
        <p:nvSpPr>
          <p:cNvPr id="7" name="Round Same Side Corner Rectangle 6"/>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1" name="Picture 10"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ound Same Side Corner Rectangle 9"/>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6B73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B7376"/>
                </a:solidFill>
              </a:defRPr>
            </a:lvl1pPr>
            <a:lvl2pPr>
              <a:defRPr sz="2000">
                <a:solidFill>
                  <a:srgbClr val="6B7376"/>
                </a:solidFill>
              </a:defRPr>
            </a:lvl2pPr>
            <a:lvl3pPr>
              <a:defRPr sz="1800">
                <a:solidFill>
                  <a:srgbClr val="6B7376"/>
                </a:solidFill>
              </a:defRPr>
            </a:lvl3pPr>
            <a:lvl4pPr>
              <a:defRPr sz="1600">
                <a:solidFill>
                  <a:srgbClr val="6B7376"/>
                </a:solidFill>
              </a:defRPr>
            </a:lvl4pPr>
            <a:lvl5pPr>
              <a:defRPr sz="1600">
                <a:solidFill>
                  <a:srgbClr val="6B737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6B737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6B7376"/>
                </a:solidFill>
              </a:defRPr>
            </a:lvl1pPr>
            <a:lvl2pPr>
              <a:defRPr sz="2000">
                <a:solidFill>
                  <a:srgbClr val="6B7376"/>
                </a:solidFill>
              </a:defRPr>
            </a:lvl2pPr>
            <a:lvl3pPr>
              <a:defRPr sz="1800">
                <a:solidFill>
                  <a:srgbClr val="6B7376"/>
                </a:solidFill>
              </a:defRPr>
            </a:lvl3pPr>
            <a:lvl4pPr>
              <a:defRPr sz="1600">
                <a:solidFill>
                  <a:srgbClr val="6B7376"/>
                </a:solidFill>
              </a:defRPr>
            </a:lvl4pPr>
            <a:lvl5pPr>
              <a:defRPr sz="1600">
                <a:solidFill>
                  <a:srgbClr val="6B737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457200" y="457200"/>
            <a:ext cx="8229600" cy="960438"/>
          </a:xfrm>
        </p:spPr>
        <p:txBody>
          <a:bodyPr/>
          <a:lstStyle>
            <a:lvl1pPr algn="l">
              <a:defRPr>
                <a:solidFill>
                  <a:schemeClr val="tx2"/>
                </a:solidFill>
              </a:defRPr>
            </a:lvl1pPr>
          </a:lstStyle>
          <a:p>
            <a:r>
              <a:rPr lang="en-US"/>
              <a:t>Click to edit Master title style</a:t>
            </a:r>
            <a:endParaRPr lang="en-US" dirty="0"/>
          </a:p>
        </p:txBody>
      </p:sp>
      <p:pic>
        <p:nvPicPr>
          <p:cNvPr id="15" name="Picture 14"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281017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ound Same Side Corner Rectangle 5"/>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457200" y="457200"/>
            <a:ext cx="8229600" cy="960438"/>
          </a:xfrm>
        </p:spPr>
        <p:txBody>
          <a:bodyPr/>
          <a:lstStyle>
            <a:lvl1pPr algn="l">
              <a:defRPr>
                <a:solidFill>
                  <a:schemeClr val="tx2"/>
                </a:solidFill>
              </a:defRPr>
            </a:lvl1pPr>
          </a:lstStyle>
          <a:p>
            <a:r>
              <a:rPr lang="en-US"/>
              <a:t>Click to edit Master title style</a:t>
            </a:r>
            <a:endParaRPr lang="en-US" dirty="0"/>
          </a:p>
        </p:txBody>
      </p:sp>
      <p:pic>
        <p:nvPicPr>
          <p:cNvPr id="11" name="Picture 10"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55923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Round Same Side Corner Rectangle 6"/>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Vertical Text Placeholder 2"/>
          <p:cNvSpPr>
            <a:spLocks noGrp="1"/>
          </p:cNvSpPr>
          <p:nvPr>
            <p:ph type="body" orient="vert" idx="1"/>
          </p:nvPr>
        </p:nvSpPr>
        <p:spPr>
          <a:xfrm>
            <a:off x="457200" y="1600201"/>
            <a:ext cx="8229600" cy="4114800"/>
          </a:xfrm>
        </p:spPr>
        <p:txBody>
          <a:bodyPr vert="eaVert"/>
          <a:lstStyle>
            <a:lvl1pPr>
              <a:defRPr>
                <a:solidFill>
                  <a:srgbClr val="6B7376"/>
                </a:solidFill>
              </a:defRPr>
            </a:lvl1pPr>
            <a:lvl2pPr>
              <a:defRPr>
                <a:solidFill>
                  <a:srgbClr val="6B7376"/>
                </a:solidFill>
              </a:defRPr>
            </a:lvl2pPr>
            <a:lvl3pPr>
              <a:defRPr>
                <a:solidFill>
                  <a:srgbClr val="6B7376"/>
                </a:solidFill>
              </a:defRPr>
            </a:lvl3pPr>
            <a:lvl4pPr>
              <a:defRPr>
                <a:solidFill>
                  <a:srgbClr val="6B7376"/>
                </a:solidFill>
              </a:defRPr>
            </a:lvl4pPr>
            <a:lvl5pPr>
              <a:defRPr>
                <a:solidFill>
                  <a:srgbClr val="6B737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457200" y="457200"/>
            <a:ext cx="8229600" cy="960438"/>
          </a:xfrm>
        </p:spPr>
        <p:txBody>
          <a:bodyPr/>
          <a:lstStyle>
            <a:lvl1pPr algn="l">
              <a:defRPr>
                <a:solidFill>
                  <a:schemeClr val="tx2"/>
                </a:solidFill>
              </a:defRPr>
            </a:lvl1pPr>
          </a:lstStyle>
          <a:p>
            <a:r>
              <a:rPr lang="en-US"/>
              <a:t>Click to edit Master title style</a:t>
            </a:r>
            <a:endParaRPr lang="en-US" dirty="0"/>
          </a:p>
        </p:txBody>
      </p:sp>
      <p:pic>
        <p:nvPicPr>
          <p:cNvPr id="12" name="Picture 11"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406357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
        <p:nvSpPr>
          <p:cNvPr id="8" name="Picture Placeholder 7"/>
          <p:cNvSpPr>
            <a:spLocks noGrp="1"/>
          </p:cNvSpPr>
          <p:nvPr>
            <p:ph type="pic" sz="quarter" idx="13" hasCustomPrompt="1"/>
          </p:nvPr>
        </p:nvSpPr>
        <p:spPr>
          <a:xfrm>
            <a:off x="3667611" y="792733"/>
            <a:ext cx="1808778" cy="2412019"/>
          </a:xfrm>
          <a:prstGeom prst="ellipse">
            <a:avLst/>
          </a:prstGeom>
        </p:spPr>
        <p:txBody>
          <a:bodyPr/>
          <a:lstStyle/>
          <a:p>
            <a:r>
              <a:rPr lang="en-US" dirty="0"/>
              <a:t>Drag and Drop</a:t>
            </a:r>
          </a:p>
        </p:txBody>
      </p:sp>
      <p:sp>
        <p:nvSpPr>
          <p:cNvPr id="7" name="Title 1"/>
          <p:cNvSpPr>
            <a:spLocks noGrp="1"/>
          </p:cNvSpPr>
          <p:nvPr>
            <p:ph type="ctrTitle"/>
          </p:nvPr>
        </p:nvSpPr>
        <p:spPr>
          <a:xfrm>
            <a:off x="1784426" y="3404806"/>
            <a:ext cx="5575148" cy="595211"/>
          </a:xfrm>
        </p:spPr>
        <p:txBody>
          <a:bodyPr>
            <a:noAutofit/>
          </a:bodyPr>
          <a:lstStyle/>
          <a:p>
            <a:r>
              <a:rPr lang="en-US">
                <a:solidFill>
                  <a:schemeClr val="bg2"/>
                </a:solidFill>
              </a:rPr>
              <a:t>Click to edit Master title style</a:t>
            </a:r>
            <a:endParaRPr lang="en-US" dirty="0">
              <a:solidFill>
                <a:schemeClr val="bg2"/>
              </a:solidFill>
            </a:endParaRPr>
          </a:p>
        </p:txBody>
      </p:sp>
      <p:sp>
        <p:nvSpPr>
          <p:cNvPr id="9" name="Subtitle 2"/>
          <p:cNvSpPr>
            <a:spLocks noGrp="1"/>
          </p:cNvSpPr>
          <p:nvPr>
            <p:ph type="subTitle" idx="1"/>
          </p:nvPr>
        </p:nvSpPr>
        <p:spPr>
          <a:xfrm>
            <a:off x="1371600" y="4319115"/>
            <a:ext cx="6400800" cy="1395280"/>
          </a:xfrm>
        </p:spPr>
        <p:txBody>
          <a:bodyPr>
            <a:noAutofit/>
          </a:bodyPr>
          <a:lstStyle/>
          <a:p>
            <a:r>
              <a:rPr lang="en-US"/>
              <a:t>Click to edit Master subtitle style</a:t>
            </a:r>
            <a:endParaRPr lang="en-US" dirty="0"/>
          </a:p>
        </p:txBody>
      </p:sp>
    </p:spTree>
    <p:extLst>
      <p:ext uri="{BB962C8B-B14F-4D97-AF65-F5344CB8AC3E}">
        <p14:creationId xmlns:p14="http://schemas.microsoft.com/office/powerpoint/2010/main" val="86948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cxnSp>
        <p:nvCxnSpPr>
          <p:cNvPr id="9" name="Straight Connector 8"/>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1" name="Picture 10"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
        <p:nvSpPr>
          <p:cNvPr id="7" name="Round Same Side Corner Rectangle 6"/>
          <p:cNvSpPr/>
          <p:nvPr userDrawn="1"/>
        </p:nvSpPr>
        <p:spPr>
          <a:xfrm rot="16200000">
            <a:off x="3238500" y="-1714500"/>
            <a:ext cx="2895600" cy="8915400"/>
          </a:xfrm>
          <a:prstGeom prst="round2SameRect">
            <a:avLst>
              <a:gd name="adj1" fmla="val 9374"/>
              <a:gd name="adj2" fmla="val 0"/>
            </a:avLst>
          </a:prstGeom>
          <a:solidFill>
            <a:schemeClr val="bg1"/>
          </a:solidFill>
          <a:ln>
            <a:noFill/>
          </a:ln>
          <a:effectLst>
            <a:outerShdw blurRad="50800" dist="38100" dir="2700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Round Same Side Corner Rectangle 7"/>
          <p:cNvSpPr/>
          <p:nvPr userDrawn="1"/>
        </p:nvSpPr>
        <p:spPr>
          <a:xfrm>
            <a:off x="228600" y="5638800"/>
            <a:ext cx="8686800" cy="1220272"/>
          </a:xfrm>
          <a:prstGeom prst="round2SameRect">
            <a:avLst>
              <a:gd name="adj1" fmla="val 23795"/>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2" name="Picture 11"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FECD78-3C8E-49F2-8FAB-59489D168ABB}"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
        <p:nvSpPr>
          <p:cNvPr id="8" name="Round Same Side Corner Rectangle 7"/>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2" name="Picture 11"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7/23/2020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
        <p:nvSpPr>
          <p:cNvPr id="10" name="Round Same Side Corner Rectangle 9"/>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4" name="Picture 13"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
        <p:nvSpPr>
          <p:cNvPr id="6" name="Round Same Side Corner Rectangle 5"/>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
        <p:nvSpPr>
          <p:cNvPr id="5" name="Round Same Side Corner Rectangle 4"/>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9" name="Picture 8"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 Same Side Corner Rectangle 7"/>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3" name="Picture 12"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BFECD78-3C8E-49F2-8FAB-59489D168ABB}" type="datetimeFigureOut">
              <a:rPr lang="en-US" smtClean="0"/>
              <a:t>7/23/2020</a:t>
            </a:fld>
            <a:endParaRPr lang="en-US"/>
          </a:p>
        </p:txBody>
      </p:sp>
      <p:sp>
        <p:nvSpPr>
          <p:cNvPr id="9" name="Slide Number Placeholder 8"/>
          <p:cNvSpPr>
            <a:spLocks noGrp="1"/>
          </p:cNvSpPr>
          <p:nvPr>
            <p:ph type="sldNum" sz="quarter" idx="11"/>
          </p:nvPr>
        </p:nvSpPr>
        <p:spPr/>
        <p:txBody>
          <a:bodyPr/>
          <a:lstStyle/>
          <a:p>
            <a:fld id="{0FB56013-B943-42BA-886F-6F9D4EB85E9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Round Same Side Corner Rectangle 10"/>
          <p:cNvSpPr/>
          <p:nvPr userDrawn="1"/>
        </p:nvSpPr>
        <p:spPr>
          <a:xfrm>
            <a:off x="228600" y="229673"/>
            <a:ext cx="8686800" cy="6629400"/>
          </a:xfrm>
          <a:prstGeom prst="round2SameRect">
            <a:avLst>
              <a:gd name="adj1" fmla="val 3799"/>
              <a:gd name="adj2" fmla="val 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flipH="1">
            <a:off x="658906" y="6196990"/>
            <a:ext cx="5701553" cy="0"/>
          </a:xfrm>
          <a:prstGeom prst="line">
            <a:avLst/>
          </a:prstGeom>
          <a:ln w="25400" cap="rnd">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15" name="Picture 14" descr="hyflex_logo.tif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FB56013-B943-42BA-886F-6F9D4EB85E9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BFECD78-3C8E-49F2-8FAB-59489D168ABB}" type="datetimeFigureOut">
              <a:rPr lang="en-US" smtClean="0"/>
              <a:t>7/23/2020</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53" r:id="rId12"/>
    <p:sldLayoutId id="2147483654" r:id="rId13"/>
    <p:sldLayoutId id="2147483658" r:id="rId14"/>
    <p:sldLayoutId id="2147483699" r:id="rId15"/>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3.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hyperlink" Target="https://sfsu.edu/"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edtechbooks.org/hyflex/sfsu" TargetMode="External"/><Relationship Id="rId2" Type="http://schemas.openxmlformats.org/officeDocument/2006/relationships/notesSlide" Target="../notesSlides/notesSlide74.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hyperlink" Target="https://sfsu.edu/" TargetMode="External"/><Relationship Id="rId4" Type="http://schemas.openxmlformats.org/officeDocument/2006/relationships/image" Target="../media/image48.jpeg"/></Relationships>
</file>

<file path=ppt/slides/_rels/slide102.xml.rels><?xml version="1.0" encoding="UTF-8" standalone="yes"?>
<Relationships xmlns="http://schemas.openxmlformats.org/package/2006/relationships"><Relationship Id="rId3" Type="http://schemas.openxmlformats.org/officeDocument/2006/relationships/hyperlink" Target="https://www.kuleuven.be/english/" TargetMode="External"/><Relationship Id="rId2" Type="http://schemas.openxmlformats.org/officeDocument/2006/relationships/notesSlide" Target="../notesSlides/notesSlide75.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hyperlink" Target="https://www.kuleuven.be/english/" TargetMode="External"/><Relationship Id="rId2" Type="http://schemas.openxmlformats.org/officeDocument/2006/relationships/notesSlide" Target="../notesSlides/notesSlide76.xml"/><Relationship Id="rId1" Type="http://schemas.openxmlformats.org/officeDocument/2006/relationships/slideLayout" Target="../slideLayouts/slideLayout15.xml"/><Relationship Id="rId6" Type="http://schemas.openxmlformats.org/officeDocument/2006/relationships/image" Target="../media/image50.tiff"/><Relationship Id="rId5" Type="http://schemas.openxmlformats.org/officeDocument/2006/relationships/image" Target="../media/image49.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hyperlink" Target="https://edtechbooks.org/hyflex/hyflex_MTP_KULeuven" TargetMode="External"/><Relationship Id="rId2" Type="http://schemas.openxmlformats.org/officeDocument/2006/relationships/notesSlide" Target="../notesSlides/notesSlide77.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hyperlink" Target="https://www.kuleuven.be/english/" TargetMode="Externa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15.xml"/><Relationship Id="rId5" Type="http://schemas.openxmlformats.org/officeDocument/2006/relationships/hyperlink" Target="https://sdcc.edu/" TargetMode="External"/><Relationship Id="rId4" Type="http://schemas.openxmlformats.org/officeDocument/2006/relationships/image" Target="../media/image51.png"/></Relationships>
</file>

<file path=ppt/slides/_rels/slide106.xml.rels><?xml version="1.0" encoding="UTF-8" standalone="yes"?>
<Relationships xmlns="http://schemas.openxmlformats.org/package/2006/relationships"><Relationship Id="rId3" Type="http://schemas.openxmlformats.org/officeDocument/2006/relationships/hyperlink" Target="https://edtechbooks.org/hyflex/increasing_flexibility" TargetMode="External"/><Relationship Id="rId2" Type="http://schemas.openxmlformats.org/officeDocument/2006/relationships/notesSlide" Target="../notesSlides/notesSlide79.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hyperlink" Target="https://sdcc.edu/"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0.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hyperlink" Target="https://edtechbooks.org/hyflex/case1_university"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notesSlide" Target="../notesSlides/notesSlide8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edtechbooks.org/hyflex/book_intro"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tiff"/></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www.shure.com/en-US/products/accessories/mxwncs8"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www.owllabs.com/meeting-owl" TargetMode="External"/><Relationship Id="rId5" Type="http://schemas.openxmlformats.org/officeDocument/2006/relationships/hyperlink" Target="https://na.panasonic.com/us/panasonic-professional-ptz-cameras"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hyperlink" Target="https://edtechbooks.org/hyfle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hyperlink" Target="http://youtu.be/6ExBNhNuTPc" TargetMode="External"/><Relationship Id="rId3" Type="http://schemas.openxmlformats.org/officeDocument/2006/relationships/image" Target="../media/image18.jpeg"/><Relationship Id="rId7" Type="http://schemas.openxmlformats.org/officeDocument/2006/relationships/hyperlink" Target="http://youtu.be/jVlzWRXBDyY"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youtu.be/0zddgiLVt5Y" TargetMode="External"/><Relationship Id="rId5" Type="http://schemas.openxmlformats.org/officeDocument/2006/relationships/hyperlink" Target="http://youtu.be/h60x7Miy9fk" TargetMode="External"/><Relationship Id="rId4" Type="http://schemas.openxmlformats.org/officeDocument/2006/relationships/hyperlink" Target="https://edtechbooks.org/hyflex/student_experienc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csuchico.edu/keep-learning/tips-remote-work/peer-videos.s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youtu.be/B5FTHXA1Vbk" TargetMode="External"/><Relationship Id="rId5" Type="http://schemas.openxmlformats.org/officeDocument/2006/relationships/hyperlink" Target="http://youtu.be/PTCS-kbczME" TargetMode="External"/><Relationship Id="rId4" Type="http://schemas.openxmlformats.org/officeDocument/2006/relationships/hyperlink" Target="https://edtechbooks.org/hyflex/teaching_hyfle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flexspace.org/2020/05/new-social-distancing-collection-of-learning-space-layouts-specs-and-planning-resources-in-flexspace/"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cft.vanderbilt.edu/2020/06/active-learning-in-hybrid-and-socially-distanced-classroom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C7VScPdhMv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edtechbooks.org/hyflex/hyflex_desig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itqb.unl.pt/education/online-learning/vademecum-for-the-remote-assessment-of-students-2.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chronicle.com/article/Cheating-Lessons-Part-1/139453" TargetMode="External"/><Relationship Id="rId2" Type="http://schemas.openxmlformats.org/officeDocument/2006/relationships/hyperlink" Target="https://teachinginhighered.com/podcast/lessons-learned-cheating/" TargetMode="External"/><Relationship Id="rId1" Type="http://schemas.openxmlformats.org/officeDocument/2006/relationships/slideLayout" Target="../slideLayouts/slideLayout7.xml"/><Relationship Id="rId6" Type="http://schemas.openxmlformats.org/officeDocument/2006/relationships/hyperlink" Target="https://www.amazon.com/Cheating-Lessons-Learning-Academic-Dishonesty/dp/0674724631" TargetMode="External"/><Relationship Id="rId5" Type="http://schemas.openxmlformats.org/officeDocument/2006/relationships/hyperlink" Target="https://www.chronicle.com/article/Cheating-Lessons-Part-3/141141" TargetMode="External"/><Relationship Id="rId4" Type="http://schemas.openxmlformats.org/officeDocument/2006/relationships/hyperlink" Target="https://www.chronicle.com/article/Cheating-Lessons-Part-2/140113"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edtechbooks.org/hyflex/impact"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senate.sfsu.edu/policy/online-education-policy-1"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doi.org/10.18162/ritpu-2019-v16n1-04"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edtechbooks.org/hyflex/impact" TargetMode="External"/><Relationship Id="rId4" Type="http://schemas.openxmlformats.org/officeDocument/2006/relationships/hyperlink" Target="https://www.learntechlib.org/primary/p/184440/"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edtechbooks.org/hyflex/admin_factor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edtechbooks.org/hyflex/adoption"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edtechbooks.org/hyflex/adoption"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microsoft.com/office/2007/relationships/hdphoto" Target="../media/hdphoto3.wdp"/><Relationship Id="rId5" Type="http://schemas.openxmlformats.org/officeDocument/2006/relationships/image" Target="../media/image41.png"/><Relationship Id="rId4" Type="http://schemas.microsoft.com/office/2007/relationships/hdphoto" Target="../media/hdphoto2.wdp"/></Relationships>
</file>

<file path=ppt/slides/_rels/slide88.xml.rels><?xml version="1.0" encoding="UTF-8" standalone="yes"?>
<Relationships xmlns="http://schemas.openxmlformats.org/package/2006/relationships"><Relationship Id="rId3" Type="http://schemas.openxmlformats.org/officeDocument/2006/relationships/hyperlink" Target="https://www.peirce.edu/" TargetMode="External"/><Relationship Id="rId2" Type="http://schemas.openxmlformats.org/officeDocument/2006/relationships/notesSlide" Target="../notesSlides/notesSlide6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42.png"/></Relationships>
</file>

<file path=ppt/slides/_rels/slide89.xml.rels><?xml version="1.0" encoding="UTF-8" standalone="yes"?>
<Relationships xmlns="http://schemas.openxmlformats.org/package/2006/relationships"><Relationship Id="rId3" Type="http://schemas.openxmlformats.org/officeDocument/2006/relationships/hyperlink" Target="https://edtechbooks.org/hyflex/fitting_flexibility" TargetMode="External"/><Relationship Id="rId2" Type="http://schemas.openxmlformats.org/officeDocument/2006/relationships/notesSlide" Target="../notesSlides/notesSlide6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hyperlink" Target="https://www.peirce.edu/" TargetMode="Externa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hyperlink" Target="https://www.peirce.edu/" TargetMode="External"/><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3.png"/><Relationship Id="rId4" Type="http://schemas.openxmlformats.org/officeDocument/2006/relationships/hyperlink" Target="https://dcc.edu/"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youtu.be/Bu4aVBxf760" TargetMode="External"/><Relationship Id="rId7"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hyperlink" Target="https://dcc.edu/" TargetMode="External"/><Relationship Id="rId4" Type="http://schemas.openxmlformats.org/officeDocument/2006/relationships/hyperlink" Target="https://edtechbooks.org/hyflex/one-size_fits_non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peirce.edu/" TargetMode="External"/><Relationship Id="rId2" Type="http://schemas.openxmlformats.org/officeDocument/2006/relationships/notesSlide" Target="../notesSlides/notesSlide65.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hyperlink" Target="https://www.stthomas.edu/"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edtechbooks.org/hyflex/hyflex-UST"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hyperlink" Target="https://www.stthomas.edu/"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peirce.edu/" TargetMode="Externa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5.tiff"/><Relationship Id="rId4" Type="http://schemas.openxmlformats.org/officeDocument/2006/relationships/hyperlink" Target="https://umich.edu/"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edtechbooks.org/hyflex/umich" TargetMode="Externa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5.tiff"/><Relationship Id="rId4" Type="http://schemas.openxmlformats.org/officeDocument/2006/relationships/hyperlink" Target="https://umich.edu/"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cambriancollege.ca/flex-learning/" TargetMode="External"/><Relationship Id="rId2" Type="http://schemas.openxmlformats.org/officeDocument/2006/relationships/notesSlide" Target="../notesSlides/notesSlide69.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6.png"/><Relationship Id="rId4" Type="http://schemas.openxmlformats.org/officeDocument/2006/relationships/hyperlink" Target="https://cambriancollege.ca/"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teaching.cambriancollege.ca/plan/planning-your-hyflex-course/" TargetMode="External"/><Relationship Id="rId7"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hyperlink" Target="https://cambriancollege.ca/" TargetMode="External"/><Relationship Id="rId4" Type="http://schemas.openxmlformats.org/officeDocument/2006/relationships/hyperlink" Target="https://edtechbooks.org/hyflex/northernontario"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msubillings.edu/" TargetMode="External"/><Relationship Id="rId2" Type="http://schemas.openxmlformats.org/officeDocument/2006/relationships/notesSlide" Target="../notesSlides/notesSlide71.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47.png"/></Relationships>
</file>

<file path=ppt/slides/_rels/slide99.xml.rels><?xml version="1.0" encoding="UTF-8" standalone="yes"?>
<Relationships xmlns="http://schemas.openxmlformats.org/package/2006/relationships"><Relationship Id="rId3" Type="http://schemas.openxmlformats.org/officeDocument/2006/relationships/hyperlink" Target="https://edtechbooks.org/hyflex/msub" TargetMode="External"/><Relationship Id="rId2" Type="http://schemas.openxmlformats.org/officeDocument/2006/relationships/notesSlide" Target="../notesSlides/notesSlide7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47.png"/><Relationship Id="rId4" Type="http://schemas.openxmlformats.org/officeDocument/2006/relationships/hyperlink" Target="http://www.msubilling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7025"/>
            <a:ext cx="7543800" cy="2593975"/>
          </a:xfrm>
        </p:spPr>
        <p:txBody>
          <a:bodyPr>
            <a:noAutofit/>
          </a:bodyPr>
          <a:lstStyle/>
          <a:p>
            <a:pPr algn="ctr" fontAlgn="base"/>
            <a:r>
              <a:rPr lang="en-US" sz="3600" dirty="0">
                <a:latin typeface="+mn-lt"/>
              </a:rPr>
              <a:t>HyFlex Course Design</a:t>
            </a:r>
            <a:br>
              <a:rPr lang="en-US" sz="2400" dirty="0">
                <a:latin typeface="+mn-lt"/>
              </a:rPr>
            </a:br>
            <a:br>
              <a:rPr lang="en-US" sz="2400" dirty="0">
                <a:latin typeface="+mn-lt"/>
              </a:rPr>
            </a:br>
            <a:r>
              <a:rPr lang="en-US" sz="2400" dirty="0">
                <a:latin typeface="+mn-lt"/>
              </a:rPr>
              <a:t>Transitioning Excellence Online to Support Students and Faculty Preparing for </a:t>
            </a:r>
            <a:br>
              <a:rPr lang="en-US" sz="2400" dirty="0">
                <a:latin typeface="+mn-lt"/>
              </a:rPr>
            </a:br>
            <a:r>
              <a:rPr lang="en-US" sz="2400" dirty="0">
                <a:latin typeface="+mn-lt"/>
              </a:rPr>
              <a:t>Instructional Continuity</a:t>
            </a:r>
            <a:br>
              <a:rPr lang="en-US" sz="4800" dirty="0">
                <a:latin typeface="+mn-lt"/>
              </a:rPr>
            </a:br>
            <a:r>
              <a:rPr lang="en-US" sz="1600" dirty="0">
                <a:latin typeface="+mn-lt"/>
              </a:rPr>
              <a:t> </a:t>
            </a:r>
            <a:br>
              <a:rPr lang="en-US" sz="2800" dirty="0">
                <a:latin typeface="+mn-lt"/>
              </a:rPr>
            </a:br>
            <a:endParaRPr lang="en-US" sz="2800" dirty="0">
              <a:latin typeface="+mn-lt"/>
            </a:endParaRPr>
          </a:p>
        </p:txBody>
      </p:sp>
      <p:sp>
        <p:nvSpPr>
          <p:cNvPr id="3" name="Subtitle 2"/>
          <p:cNvSpPr>
            <a:spLocks noGrp="1"/>
          </p:cNvSpPr>
          <p:nvPr>
            <p:ph type="subTitle" idx="1"/>
          </p:nvPr>
        </p:nvSpPr>
        <p:spPr>
          <a:xfrm>
            <a:off x="998220" y="4419600"/>
            <a:ext cx="6461760" cy="1066800"/>
          </a:xfrm>
        </p:spPr>
        <p:txBody>
          <a:bodyPr>
            <a:noAutofit/>
          </a:bodyPr>
          <a:lstStyle/>
          <a:p>
            <a:pPr algn="ctr"/>
            <a:r>
              <a:rPr lang="en-US" sz="2800" dirty="0">
                <a:solidFill>
                  <a:schemeClr val="tx2"/>
                </a:solidFill>
              </a:rPr>
              <a:t>Dr. Brian Beatty</a:t>
            </a:r>
            <a:br>
              <a:rPr lang="en-US" sz="2800" dirty="0">
                <a:solidFill>
                  <a:schemeClr val="tx2"/>
                </a:solidFill>
              </a:rPr>
            </a:br>
            <a:r>
              <a:rPr lang="en-US" sz="2800" dirty="0">
                <a:solidFill>
                  <a:schemeClr val="tx2"/>
                </a:solidFill>
              </a:rPr>
              <a:t>San Francisco State University</a:t>
            </a:r>
          </a:p>
          <a:p>
            <a:pPr algn="ctr"/>
            <a:endParaRPr lang="en-US" sz="1800" dirty="0">
              <a:solidFill>
                <a:schemeClr val="tx1"/>
              </a:solidFill>
            </a:endParaRPr>
          </a:p>
          <a:p>
            <a:pPr algn="ctr"/>
            <a:r>
              <a:rPr lang="en-US" sz="2400" b="1" dirty="0">
                <a:solidFill>
                  <a:schemeClr val="tx1"/>
                </a:solidFill>
              </a:rPr>
              <a:t>University of North Dakota| July 2020</a:t>
            </a:r>
          </a:p>
        </p:txBody>
      </p:sp>
    </p:spTree>
    <p:extLst>
      <p:ext uri="{BB962C8B-B14F-4D97-AF65-F5344CB8AC3E}">
        <p14:creationId xmlns:p14="http://schemas.microsoft.com/office/powerpoint/2010/main" val="421874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6" y="838200"/>
            <a:ext cx="8505524" cy="553998"/>
          </a:xfrm>
          <a:prstGeom prst="rect">
            <a:avLst/>
          </a:prstGeom>
          <a:noFill/>
        </p:spPr>
        <p:txBody>
          <a:bodyPr wrap="square" rtlCol="0">
            <a:spAutoFit/>
          </a:bodyPr>
          <a:lstStyle/>
          <a:p>
            <a:r>
              <a:rPr lang="en-US" sz="3000" b="1" dirty="0">
                <a:solidFill>
                  <a:schemeClr val="accent2"/>
                </a:solidFill>
                <a:latin typeface="+mj-lt"/>
              </a:rPr>
              <a:t>Equivalence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p:cNvSpPr txBox="1">
            <a:spLocks/>
          </p:cNvSpPr>
          <p:nvPr/>
        </p:nvSpPr>
        <p:spPr>
          <a:xfrm>
            <a:off x="628650" y="1843791"/>
            <a:ext cx="7677150" cy="3924392"/>
          </a:xfrm>
          <a:prstGeom prst="rect">
            <a:avLst/>
          </a:prstGeom>
        </p:spPr>
        <p:txBody>
          <a:bodyPr vert="horz" lIns="34286" tIns="17143" rIns="34286" bIns="17143"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100" i="1" dirty="0"/>
              <a:t>Alternative paths in a </a:t>
            </a:r>
            <a:r>
              <a:rPr lang="en-US" sz="2100" i="1" dirty="0" err="1"/>
              <a:t>HyFlex</a:t>
            </a:r>
            <a:r>
              <a:rPr lang="en-US" sz="2100" i="1" dirty="0"/>
              <a:t> course must lead to equivalent learning outcomes.</a:t>
            </a:r>
          </a:p>
          <a:p>
            <a:r>
              <a:rPr lang="en-US" sz="2100" dirty="0"/>
              <a:t>Various participation modes may present content, engage students and assess learning with different media and activities, but all students should be able to achieve the same learning outcomes.</a:t>
            </a:r>
          </a:p>
          <a:p>
            <a:r>
              <a:rPr lang="en-US" sz="2100" dirty="0"/>
              <a:t>Outcomes based on process (e.g., participating in discussions, demonstrating learning) should fit the participation mode rather than being forced into the same form for all.</a:t>
            </a:r>
            <a:br>
              <a:rPr lang="en-US" sz="2100" dirty="0"/>
            </a:br>
            <a:br>
              <a:rPr lang="en-US" sz="2100" dirty="0"/>
            </a:br>
            <a:r>
              <a:rPr lang="en-US" sz="2100" i="1" dirty="0"/>
              <a:t>Learning outcomes do not change | Process outcomes may differ</a:t>
            </a:r>
          </a:p>
        </p:txBody>
      </p:sp>
      <p:pic>
        <p:nvPicPr>
          <p:cNvPr id="8" name="Picture 7" descr="hyflex_logo.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08179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San Francisco State University </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628650" y="1660363"/>
            <a:ext cx="6722169" cy="871520"/>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1800" b="1" dirty="0"/>
              <a:t>A Faculty Transitional Journey from Single Mode to </a:t>
            </a:r>
            <a:r>
              <a:rPr lang="en-US" sz="1800" b="1" dirty="0" err="1"/>
              <a:t>HyFlex</a:t>
            </a:r>
            <a:r>
              <a:rPr lang="en-US" sz="1800" b="1" dirty="0"/>
              <a:t> Teaching </a:t>
            </a:r>
          </a:p>
          <a:p>
            <a:pPr marL="0" indent="0">
              <a:buNone/>
            </a:pPr>
            <a:r>
              <a:rPr lang="en-US" sz="1800" dirty="0" err="1"/>
              <a:t>Zahira</a:t>
            </a:r>
            <a:r>
              <a:rPr lang="en-US" sz="1800" dirty="0"/>
              <a:t> Merchant</a:t>
            </a:r>
          </a:p>
          <a:p>
            <a:pPr marL="0" indent="0">
              <a:buNone/>
            </a:pPr>
            <a:br>
              <a:rPr lang="en-US" sz="1800" dirty="0"/>
            </a:br>
            <a:endParaRPr lang="en-US" sz="1800" dirty="0"/>
          </a:p>
        </p:txBody>
      </p:sp>
      <p:sp>
        <p:nvSpPr>
          <p:cNvPr id="10" name="Rectangle 9">
            <a:extLst>
              <a:ext uri="{FF2B5EF4-FFF2-40B4-BE49-F238E27FC236}">
                <a16:creationId xmlns:a16="http://schemas.microsoft.com/office/drawing/2014/main" id="{A00D0EC9-A321-BC4F-87D0-84B1D6D38726}"/>
              </a:ext>
            </a:extLst>
          </p:cNvPr>
          <p:cNvSpPr/>
          <p:nvPr/>
        </p:nvSpPr>
        <p:spPr>
          <a:xfrm>
            <a:off x="4586846" y="4899124"/>
            <a:ext cx="3437086" cy="1200329"/>
          </a:xfrm>
          <a:prstGeom prst="rect">
            <a:avLst/>
          </a:prstGeom>
        </p:spPr>
        <p:txBody>
          <a:bodyPr wrap="square">
            <a:spAutoFit/>
          </a:bodyPr>
          <a:lstStyle/>
          <a:p>
            <a:pPr algn="r"/>
            <a:r>
              <a:rPr lang="en-US" dirty="0"/>
              <a:t>Public</a:t>
            </a:r>
          </a:p>
          <a:p>
            <a:pPr algn="r"/>
            <a:r>
              <a:rPr lang="en-US" dirty="0"/>
              <a:t>28,000 students</a:t>
            </a:r>
          </a:p>
          <a:p>
            <a:pPr algn="r"/>
            <a:r>
              <a:rPr lang="en-US" dirty="0"/>
              <a:t>Mix of traditional and non-traditional students</a:t>
            </a:r>
          </a:p>
        </p:txBody>
      </p:sp>
      <p:pic>
        <p:nvPicPr>
          <p:cNvPr id="4" name="Picture 3">
            <a:extLst>
              <a:ext uri="{FF2B5EF4-FFF2-40B4-BE49-F238E27FC236}">
                <a16:creationId xmlns:a16="http://schemas.microsoft.com/office/drawing/2014/main" id="{24FA7E09-850A-A341-BE13-01337228D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0251" y="191820"/>
            <a:ext cx="1652213" cy="1331530"/>
          </a:xfrm>
          <a:prstGeom prst="rect">
            <a:avLst/>
          </a:prstGeom>
        </p:spPr>
      </p:pic>
      <p:sp>
        <p:nvSpPr>
          <p:cNvPr id="5" name="Rectangle 4">
            <a:extLst>
              <a:ext uri="{FF2B5EF4-FFF2-40B4-BE49-F238E27FC236}">
                <a16:creationId xmlns:a16="http://schemas.microsoft.com/office/drawing/2014/main" id="{A5DFD973-AE13-F145-9EB1-F97F6B97BF94}"/>
              </a:ext>
            </a:extLst>
          </p:cNvPr>
          <p:cNvSpPr/>
          <p:nvPr/>
        </p:nvSpPr>
        <p:spPr>
          <a:xfrm>
            <a:off x="552993" y="2590800"/>
            <a:ext cx="5981601" cy="2308324"/>
          </a:xfrm>
          <a:prstGeom prst="rect">
            <a:avLst/>
          </a:prstGeom>
        </p:spPr>
        <p:txBody>
          <a:bodyPr wrap="square">
            <a:spAutoFit/>
          </a:bodyPr>
          <a:lstStyle/>
          <a:p>
            <a:r>
              <a:rPr lang="en-US" dirty="0"/>
              <a:t>Initial development of </a:t>
            </a:r>
            <a:r>
              <a:rPr lang="en-US" dirty="0" err="1"/>
              <a:t>HyFlex</a:t>
            </a:r>
            <a:r>
              <a:rPr lang="en-US" dirty="0"/>
              <a:t> in 2005/6; this faculty story begins in 2013</a:t>
            </a:r>
          </a:p>
          <a:p>
            <a:endParaRPr lang="en-US" dirty="0"/>
          </a:p>
          <a:p>
            <a:r>
              <a:rPr lang="en-US" dirty="0"/>
              <a:t>ITEC MA program, other courses in varied disciplines and levels</a:t>
            </a:r>
          </a:p>
          <a:p>
            <a:endParaRPr lang="en-US" dirty="0"/>
          </a:p>
          <a:p>
            <a:r>
              <a:rPr lang="en-US" dirty="0"/>
              <a:t>Goals: increase student enrollment, retention, and success in classes; new faculty survival!</a:t>
            </a:r>
          </a:p>
        </p:txBody>
      </p:sp>
      <p:sp>
        <p:nvSpPr>
          <p:cNvPr id="12" name="Rectangle 11">
            <a:extLst>
              <a:ext uri="{FF2B5EF4-FFF2-40B4-BE49-F238E27FC236}">
                <a16:creationId xmlns:a16="http://schemas.microsoft.com/office/drawing/2014/main" id="{DB2B953C-1FD9-F24E-9F8E-0A6190D5A274}"/>
              </a:ext>
            </a:extLst>
          </p:cNvPr>
          <p:cNvSpPr/>
          <p:nvPr/>
        </p:nvSpPr>
        <p:spPr>
          <a:xfrm>
            <a:off x="6870534" y="1474714"/>
            <a:ext cx="1217641" cy="276999"/>
          </a:xfrm>
          <a:prstGeom prst="rect">
            <a:avLst/>
          </a:prstGeom>
        </p:spPr>
        <p:txBody>
          <a:bodyPr wrap="none">
            <a:spAutoFit/>
          </a:bodyPr>
          <a:lstStyle/>
          <a:p>
            <a:r>
              <a:rPr lang="en-US" sz="1200" dirty="0">
                <a:hlinkClick r:id="rId4"/>
              </a:rPr>
              <a:t>https://sfsu.edu</a:t>
            </a:r>
            <a:r>
              <a:rPr lang="en-US" sz="1200" dirty="0"/>
              <a:t> </a:t>
            </a:r>
          </a:p>
        </p:txBody>
      </p:sp>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82805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San Francisco State University</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628650" y="1811294"/>
            <a:ext cx="7612123" cy="3446506"/>
          </a:xfrm>
          <a:prstGeom prst="rect">
            <a:avLst/>
          </a:prstGeom>
        </p:spPr>
        <p:txBody>
          <a:bodyPr vert="horz" lIns="34286" tIns="17143" rIns="34286" bIns="17143" rtlCol="0">
            <a:normAutofit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1800" dirty="0"/>
              <a:t>New faculty experience additional challenges when </a:t>
            </a:r>
            <a:r>
              <a:rPr lang="en-US" sz="1800" dirty="0" err="1"/>
              <a:t>HyFlex</a:t>
            </a:r>
            <a:r>
              <a:rPr lang="en-US" sz="1800" dirty="0"/>
              <a:t> designs are expected by students and peers</a:t>
            </a:r>
          </a:p>
          <a:p>
            <a:pPr>
              <a:lnSpc>
                <a:spcPct val="100000"/>
              </a:lnSpc>
            </a:pPr>
            <a:r>
              <a:rPr lang="en-US" sz="1800" dirty="0"/>
              <a:t>Technology platforms that work and faculty skill in using the technology are crucial to success, especially for faculty who may already be experiencing stress in a new situation.</a:t>
            </a:r>
          </a:p>
          <a:p>
            <a:pPr>
              <a:lnSpc>
                <a:spcPct val="100000"/>
              </a:lnSpc>
            </a:pPr>
            <a:r>
              <a:rPr lang="en-US" sz="1800" dirty="0"/>
              <a:t>As long as both classroom and online participation options are provided, faculty may want to restrict some alternatives, such as asynchronous participation to influence student learning behavior.</a:t>
            </a:r>
          </a:p>
          <a:p>
            <a:pPr>
              <a:lnSpc>
                <a:spcPct val="100000"/>
              </a:lnSpc>
            </a:pPr>
            <a:r>
              <a:rPr lang="en-US" sz="1800" dirty="0"/>
              <a:t>LMS’s and related tools should explicitly support multiple modes “by design”</a:t>
            </a:r>
          </a:p>
          <a:p>
            <a:pPr>
              <a:lnSpc>
                <a:spcPct val="100000"/>
              </a:lnSpc>
            </a:pPr>
            <a:endParaRPr lang="en-US" sz="1800" dirty="0"/>
          </a:p>
        </p:txBody>
      </p:sp>
      <p:sp>
        <p:nvSpPr>
          <p:cNvPr id="12" name="TextBox 11"/>
          <p:cNvSpPr txBox="1"/>
          <p:nvPr/>
        </p:nvSpPr>
        <p:spPr>
          <a:xfrm>
            <a:off x="552993" y="5417403"/>
            <a:ext cx="7783288" cy="830997"/>
          </a:xfrm>
          <a:prstGeom prst="rect">
            <a:avLst/>
          </a:prstGeom>
          <a:solidFill>
            <a:schemeClr val="bg1">
              <a:lumMod val="85000"/>
              <a:alpha val="75000"/>
            </a:schemeClr>
          </a:solidFill>
        </p:spPr>
        <p:txBody>
          <a:bodyPr wrap="square" rtlCol="0">
            <a:spAutoFit/>
          </a:bodyPr>
          <a:lstStyle/>
          <a:p>
            <a:r>
              <a:rPr lang="en-US" sz="1600" dirty="0"/>
              <a:t>Merchant, Z. (2019). A Faculty Transitional Journey from Single Mode to </a:t>
            </a:r>
            <a:r>
              <a:rPr lang="en-US" sz="1600" dirty="0" err="1"/>
              <a:t>HyFlex</a:t>
            </a:r>
            <a:r>
              <a:rPr lang="en-US" sz="1600" dirty="0"/>
              <a:t> Teaching. In B. J. Beatty, </a:t>
            </a:r>
            <a:r>
              <a:rPr lang="en-US" sz="1600" i="1" dirty="0"/>
              <a:t>Hybrid-Flexible Course Design: Implementing student-directed hybrid classes</a:t>
            </a:r>
            <a:r>
              <a:rPr lang="en-US" sz="1600" dirty="0"/>
              <a:t>. EdTech Books. Retrieved from </a:t>
            </a:r>
            <a:r>
              <a:rPr lang="en-US" sz="1600" dirty="0">
                <a:hlinkClick r:id="rId3"/>
              </a:rPr>
              <a:t>https://edtechbooks.org/hyflex/sfsu</a:t>
            </a:r>
            <a:r>
              <a:rPr lang="en-US" sz="1600" dirty="0"/>
              <a:t> </a:t>
            </a:r>
          </a:p>
        </p:txBody>
      </p:sp>
      <p:pic>
        <p:nvPicPr>
          <p:cNvPr id="14" name="Picture 13">
            <a:extLst>
              <a:ext uri="{FF2B5EF4-FFF2-40B4-BE49-F238E27FC236}">
                <a16:creationId xmlns:a16="http://schemas.microsoft.com/office/drawing/2014/main" id="{24FA7E09-850A-A341-BE13-01337228D1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0251" y="191820"/>
            <a:ext cx="1652213" cy="1331530"/>
          </a:xfrm>
          <a:prstGeom prst="rect">
            <a:avLst/>
          </a:prstGeom>
        </p:spPr>
      </p:pic>
      <p:sp>
        <p:nvSpPr>
          <p:cNvPr id="16" name="Rectangle 15">
            <a:extLst>
              <a:ext uri="{FF2B5EF4-FFF2-40B4-BE49-F238E27FC236}">
                <a16:creationId xmlns:a16="http://schemas.microsoft.com/office/drawing/2014/main" id="{DB2B953C-1FD9-F24E-9F8E-0A6190D5A274}"/>
              </a:ext>
            </a:extLst>
          </p:cNvPr>
          <p:cNvSpPr/>
          <p:nvPr/>
        </p:nvSpPr>
        <p:spPr>
          <a:xfrm>
            <a:off x="6870534" y="1474714"/>
            <a:ext cx="1217641" cy="276999"/>
          </a:xfrm>
          <a:prstGeom prst="rect">
            <a:avLst/>
          </a:prstGeom>
        </p:spPr>
        <p:txBody>
          <a:bodyPr wrap="none">
            <a:spAutoFit/>
          </a:bodyPr>
          <a:lstStyle/>
          <a:p>
            <a:r>
              <a:rPr lang="en-US" sz="1200" dirty="0">
                <a:hlinkClick r:id="rId5"/>
              </a:rPr>
              <a:t>https://sfsu.edu</a:t>
            </a:r>
            <a:r>
              <a:rPr lang="en-US" sz="1200" dirty="0"/>
              <a:t> </a:t>
            </a:r>
          </a:p>
        </p:txBody>
      </p:sp>
      <p:pic>
        <p:nvPicPr>
          <p:cNvPr id="19" name="Picture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54310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KU Leuven </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628650" y="1660363"/>
            <a:ext cx="6722169" cy="871520"/>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1800" b="1" dirty="0" err="1"/>
              <a:t>HyFlex</a:t>
            </a:r>
            <a:r>
              <a:rPr lang="en-US" sz="1800" b="1" dirty="0"/>
              <a:t> Learning within the Master of Teaching </a:t>
            </a:r>
            <a:r>
              <a:rPr lang="en-US" sz="1800" b="1" dirty="0" err="1"/>
              <a:t>Program@KU</a:t>
            </a:r>
            <a:r>
              <a:rPr lang="en-US" sz="1800" b="1" dirty="0"/>
              <a:t> Leuven</a:t>
            </a:r>
          </a:p>
          <a:p>
            <a:pPr marL="0" indent="0">
              <a:buNone/>
            </a:pPr>
            <a:r>
              <a:rPr lang="en-US" sz="1800" dirty="0"/>
              <a:t>Annelies </a:t>
            </a:r>
            <a:r>
              <a:rPr lang="en-US" sz="1800" dirty="0" err="1"/>
              <a:t>Raes</a:t>
            </a:r>
            <a:r>
              <a:rPr lang="en-US" sz="1800" dirty="0"/>
              <a:t>, Marieke </a:t>
            </a:r>
            <a:r>
              <a:rPr lang="en-US" sz="1800" dirty="0" err="1"/>
              <a:t>Pieters</a:t>
            </a:r>
            <a:r>
              <a:rPr lang="en-US" sz="1800" dirty="0"/>
              <a:t>, &amp; Piet </a:t>
            </a:r>
            <a:r>
              <a:rPr lang="en-US" sz="1800" dirty="0" err="1"/>
              <a:t>Bonte</a:t>
            </a:r>
            <a:br>
              <a:rPr lang="en-US" sz="1800" b="1" dirty="0"/>
            </a:br>
            <a:endParaRPr lang="en-US" sz="1800" b="1" dirty="0"/>
          </a:p>
        </p:txBody>
      </p:sp>
      <p:sp>
        <p:nvSpPr>
          <p:cNvPr id="10" name="Rectangle 9">
            <a:extLst>
              <a:ext uri="{FF2B5EF4-FFF2-40B4-BE49-F238E27FC236}">
                <a16:creationId xmlns:a16="http://schemas.microsoft.com/office/drawing/2014/main" id="{A00D0EC9-A321-BC4F-87D0-84B1D6D38726}"/>
              </a:ext>
            </a:extLst>
          </p:cNvPr>
          <p:cNvSpPr/>
          <p:nvPr/>
        </p:nvSpPr>
        <p:spPr>
          <a:xfrm>
            <a:off x="4586846" y="4899124"/>
            <a:ext cx="3437086" cy="1200329"/>
          </a:xfrm>
          <a:prstGeom prst="rect">
            <a:avLst/>
          </a:prstGeom>
        </p:spPr>
        <p:txBody>
          <a:bodyPr wrap="square">
            <a:spAutoFit/>
          </a:bodyPr>
          <a:lstStyle/>
          <a:p>
            <a:pPr algn="r"/>
            <a:r>
              <a:rPr lang="en-US" dirty="0"/>
              <a:t>Public</a:t>
            </a:r>
          </a:p>
          <a:p>
            <a:pPr algn="r"/>
            <a:r>
              <a:rPr lang="en-US" dirty="0"/>
              <a:t>50,000+ students</a:t>
            </a:r>
          </a:p>
          <a:p>
            <a:pPr algn="r"/>
            <a:r>
              <a:rPr lang="en-US" dirty="0"/>
              <a:t>Mix of traditional and non-traditional students</a:t>
            </a:r>
          </a:p>
        </p:txBody>
      </p:sp>
      <p:sp>
        <p:nvSpPr>
          <p:cNvPr id="5" name="Rectangle 4">
            <a:extLst>
              <a:ext uri="{FF2B5EF4-FFF2-40B4-BE49-F238E27FC236}">
                <a16:creationId xmlns:a16="http://schemas.microsoft.com/office/drawing/2014/main" id="{A5DFD973-AE13-F145-9EB1-F97F6B97BF94}"/>
              </a:ext>
            </a:extLst>
          </p:cNvPr>
          <p:cNvSpPr/>
          <p:nvPr/>
        </p:nvSpPr>
        <p:spPr>
          <a:xfrm>
            <a:off x="552993" y="2865082"/>
            <a:ext cx="5981601" cy="2585323"/>
          </a:xfrm>
          <a:prstGeom prst="rect">
            <a:avLst/>
          </a:prstGeom>
        </p:spPr>
        <p:txBody>
          <a:bodyPr wrap="square">
            <a:spAutoFit/>
          </a:bodyPr>
          <a:lstStyle/>
          <a:p>
            <a:r>
              <a:rPr lang="en-US" dirty="0"/>
              <a:t>Master Teaching Program serves students across Flanders: 14 universities in 9 cities. </a:t>
            </a:r>
          </a:p>
          <a:p>
            <a:endParaRPr lang="en-US" dirty="0"/>
          </a:p>
          <a:p>
            <a:r>
              <a:rPr lang="en-US" dirty="0"/>
              <a:t>Initial deployment of </a:t>
            </a:r>
            <a:r>
              <a:rPr lang="en-US" dirty="0" err="1"/>
              <a:t>HyFlex</a:t>
            </a:r>
            <a:r>
              <a:rPr lang="en-US" dirty="0"/>
              <a:t> in Fall 2019 with a high-tech Hybrid Virtual Classroom development (see next slide)</a:t>
            </a:r>
          </a:p>
          <a:p>
            <a:endParaRPr lang="en-US" dirty="0"/>
          </a:p>
          <a:p>
            <a:r>
              <a:rPr lang="en-US" dirty="0"/>
              <a:t>Goals: support student access and participation mode flexibility, improve student and faculty engagement with remote students in live sessions</a:t>
            </a:r>
          </a:p>
        </p:txBody>
      </p:sp>
      <p:sp>
        <p:nvSpPr>
          <p:cNvPr id="12" name="Rectangle 11">
            <a:extLst>
              <a:ext uri="{FF2B5EF4-FFF2-40B4-BE49-F238E27FC236}">
                <a16:creationId xmlns:a16="http://schemas.microsoft.com/office/drawing/2014/main" id="{DB2B953C-1FD9-F24E-9F8E-0A6190D5A274}"/>
              </a:ext>
            </a:extLst>
          </p:cNvPr>
          <p:cNvSpPr/>
          <p:nvPr/>
        </p:nvSpPr>
        <p:spPr>
          <a:xfrm>
            <a:off x="6019800" y="1154390"/>
            <a:ext cx="2379177" cy="276999"/>
          </a:xfrm>
          <a:prstGeom prst="rect">
            <a:avLst/>
          </a:prstGeom>
        </p:spPr>
        <p:txBody>
          <a:bodyPr wrap="none">
            <a:spAutoFit/>
          </a:bodyPr>
          <a:lstStyle/>
          <a:p>
            <a:r>
              <a:rPr lang="en-US" sz="1200" dirty="0">
                <a:hlinkClick r:id="rId3"/>
              </a:rPr>
              <a:t>https://www.kuleuven.be/english/</a:t>
            </a:r>
            <a:r>
              <a:rPr lang="en-US" sz="1200" dirty="0"/>
              <a:t> </a:t>
            </a:r>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pic>
        <p:nvPicPr>
          <p:cNvPr id="8" name="Picture 7">
            <a:extLst>
              <a:ext uri="{FF2B5EF4-FFF2-40B4-BE49-F238E27FC236}">
                <a16:creationId xmlns:a16="http://schemas.microsoft.com/office/drawing/2014/main" id="{7600E684-20EB-074E-A159-8B14A3991A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0994" y="397137"/>
            <a:ext cx="1905553" cy="681728"/>
          </a:xfrm>
          <a:prstGeom prst="rect">
            <a:avLst/>
          </a:prstGeom>
        </p:spPr>
      </p:pic>
    </p:spTree>
    <p:extLst>
      <p:ext uri="{BB962C8B-B14F-4D97-AF65-F5344CB8AC3E}">
        <p14:creationId xmlns:p14="http://schemas.microsoft.com/office/powerpoint/2010/main" val="34968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KU Leuven </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2" name="Rectangle 11">
            <a:extLst>
              <a:ext uri="{FF2B5EF4-FFF2-40B4-BE49-F238E27FC236}">
                <a16:creationId xmlns:a16="http://schemas.microsoft.com/office/drawing/2014/main" id="{DB2B953C-1FD9-F24E-9F8E-0A6190D5A274}"/>
              </a:ext>
            </a:extLst>
          </p:cNvPr>
          <p:cNvSpPr/>
          <p:nvPr/>
        </p:nvSpPr>
        <p:spPr>
          <a:xfrm>
            <a:off x="6019800" y="1154390"/>
            <a:ext cx="2379177" cy="276999"/>
          </a:xfrm>
          <a:prstGeom prst="rect">
            <a:avLst/>
          </a:prstGeom>
        </p:spPr>
        <p:txBody>
          <a:bodyPr wrap="none">
            <a:spAutoFit/>
          </a:bodyPr>
          <a:lstStyle/>
          <a:p>
            <a:r>
              <a:rPr lang="en-US" sz="1200" dirty="0">
                <a:hlinkClick r:id="rId3"/>
              </a:rPr>
              <a:t>https://www.kuleuven.be/english/</a:t>
            </a:r>
            <a:r>
              <a:rPr lang="en-US" sz="1200" dirty="0"/>
              <a:t> </a:t>
            </a:r>
          </a:p>
        </p:txBody>
      </p:sp>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pic>
        <p:nvPicPr>
          <p:cNvPr id="8" name="Picture 7">
            <a:extLst>
              <a:ext uri="{FF2B5EF4-FFF2-40B4-BE49-F238E27FC236}">
                <a16:creationId xmlns:a16="http://schemas.microsoft.com/office/drawing/2014/main" id="{7600E684-20EB-074E-A159-8B14A3991A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0994" y="397137"/>
            <a:ext cx="1905553" cy="681728"/>
          </a:xfrm>
          <a:prstGeom prst="rect">
            <a:avLst/>
          </a:prstGeom>
        </p:spPr>
      </p:pic>
      <p:pic>
        <p:nvPicPr>
          <p:cNvPr id="2" name="Picture 1">
            <a:extLst>
              <a:ext uri="{FF2B5EF4-FFF2-40B4-BE49-F238E27FC236}">
                <a16:creationId xmlns:a16="http://schemas.microsoft.com/office/drawing/2014/main" id="{46BF0924-AD1D-B347-BD3B-465775E60AF7}"/>
              </a:ext>
            </a:extLst>
          </p:cNvPr>
          <p:cNvPicPr>
            <a:picLocks noChangeAspect="1"/>
          </p:cNvPicPr>
          <p:nvPr/>
        </p:nvPicPr>
        <p:blipFill>
          <a:blip r:embed="rId6"/>
          <a:stretch>
            <a:fillRect/>
          </a:stretch>
        </p:blipFill>
        <p:spPr>
          <a:xfrm>
            <a:off x="658906" y="1708388"/>
            <a:ext cx="7181850" cy="4103914"/>
          </a:xfrm>
          <a:prstGeom prst="rect">
            <a:avLst/>
          </a:prstGeom>
        </p:spPr>
      </p:pic>
    </p:spTree>
    <p:extLst>
      <p:ext uri="{BB962C8B-B14F-4D97-AF65-F5344CB8AC3E}">
        <p14:creationId xmlns:p14="http://schemas.microsoft.com/office/powerpoint/2010/main" val="10563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KU Leuven</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628650" y="1811294"/>
            <a:ext cx="7612123" cy="3446506"/>
          </a:xfrm>
          <a:prstGeom prst="rect">
            <a:avLst/>
          </a:prstGeom>
        </p:spPr>
        <p:txBody>
          <a:bodyPr vert="horz" lIns="34286" tIns="17143" rIns="34286" bIns="17143" rtlCol="0">
            <a:normAutofit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1800" dirty="0"/>
              <a:t>Live polling, Q&amp;A, and visual connections support faculty and student engagement without regard to location</a:t>
            </a:r>
          </a:p>
          <a:p>
            <a:pPr>
              <a:lnSpc>
                <a:spcPct val="100000"/>
              </a:lnSpc>
            </a:pPr>
            <a:r>
              <a:rPr lang="en-US" sz="1800" dirty="0"/>
              <a:t>Remote students are projected on the screens in the back of the classroom as they are the last row in the classroom. This makes them part of the classroom.</a:t>
            </a:r>
          </a:p>
          <a:p>
            <a:pPr>
              <a:lnSpc>
                <a:spcPct val="100000"/>
              </a:lnSpc>
            </a:pPr>
            <a:r>
              <a:rPr lang="en-US" sz="1800" dirty="0"/>
              <a:t>Teachers can naturally interact with on-site and remote students as both are clearly visible</a:t>
            </a:r>
          </a:p>
          <a:p>
            <a:pPr>
              <a:lnSpc>
                <a:spcPct val="100000"/>
              </a:lnSpc>
            </a:pPr>
            <a:r>
              <a:rPr lang="en-US" sz="1800" dirty="0"/>
              <a:t>Design Guidelines: 1) Prepare yourself and your session in advance, 2) Trust the room operator; focus on teaching, 3) Welcoming students, 4) Clear communication, 5) Cognitively activate students</a:t>
            </a:r>
          </a:p>
          <a:p>
            <a:pPr>
              <a:lnSpc>
                <a:spcPct val="100000"/>
              </a:lnSpc>
            </a:pPr>
            <a:endParaRPr lang="en-US" sz="1800" dirty="0"/>
          </a:p>
        </p:txBody>
      </p:sp>
      <p:sp>
        <p:nvSpPr>
          <p:cNvPr id="12" name="TextBox 11"/>
          <p:cNvSpPr txBox="1"/>
          <p:nvPr/>
        </p:nvSpPr>
        <p:spPr>
          <a:xfrm>
            <a:off x="457485" y="5199842"/>
            <a:ext cx="7783288" cy="954107"/>
          </a:xfrm>
          <a:prstGeom prst="rect">
            <a:avLst/>
          </a:prstGeom>
          <a:solidFill>
            <a:schemeClr val="bg1">
              <a:lumMod val="85000"/>
              <a:alpha val="75000"/>
            </a:schemeClr>
          </a:solidFill>
        </p:spPr>
        <p:txBody>
          <a:bodyPr wrap="square" rtlCol="0">
            <a:spAutoFit/>
          </a:bodyPr>
          <a:lstStyle/>
          <a:p>
            <a:r>
              <a:rPr lang="en-US" sz="1400" dirty="0" err="1"/>
              <a:t>Raes</a:t>
            </a:r>
            <a:r>
              <a:rPr lang="en-US" sz="1400" dirty="0"/>
              <a:t>, A., </a:t>
            </a:r>
            <a:r>
              <a:rPr lang="en-US" sz="1400" dirty="0" err="1"/>
              <a:t>Pieters</a:t>
            </a:r>
            <a:r>
              <a:rPr lang="en-US" sz="1400" dirty="0"/>
              <a:t>, M., &amp; </a:t>
            </a:r>
            <a:r>
              <a:rPr lang="en-US" sz="1400" dirty="0" err="1"/>
              <a:t>Bonte</a:t>
            </a:r>
            <a:r>
              <a:rPr lang="en-US" sz="1400" dirty="0"/>
              <a:t>, P. (2019). </a:t>
            </a:r>
            <a:r>
              <a:rPr lang="en-US" sz="1400" dirty="0" err="1"/>
              <a:t>Hyflex</a:t>
            </a:r>
            <a:r>
              <a:rPr lang="en-US" sz="1400" dirty="0"/>
              <a:t> Learning within the Master of Teaching </a:t>
            </a:r>
            <a:r>
              <a:rPr lang="en-US" sz="1400" dirty="0" err="1"/>
              <a:t>Program@KU</a:t>
            </a:r>
            <a:r>
              <a:rPr lang="en-US" sz="1400" dirty="0"/>
              <a:t> Leuven: KU LEUVEN, Belgium. In B. J. Beatty, </a:t>
            </a:r>
            <a:r>
              <a:rPr lang="en-US" sz="1400" i="1" dirty="0"/>
              <a:t>Hybrid-Flexible Course Design: Implementing student-directed hybrid classes</a:t>
            </a:r>
            <a:r>
              <a:rPr lang="en-US" sz="1400" dirty="0"/>
              <a:t>. EdTech Books. Retrieved from </a:t>
            </a:r>
            <a:r>
              <a:rPr lang="en-US" sz="1400" dirty="0">
                <a:hlinkClick r:id="rId3"/>
              </a:rPr>
              <a:t>https://edtechbooks.org/hyflex/hyflex_MTP_KULeuven</a:t>
            </a:r>
            <a:r>
              <a:rPr lang="en-US" sz="1400" dirty="0"/>
              <a:t> </a:t>
            </a:r>
          </a:p>
        </p:txBody>
      </p:sp>
      <p:pic>
        <p:nvPicPr>
          <p:cNvPr id="19" name="Pictur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
        <p:nvSpPr>
          <p:cNvPr id="9" name="Rectangle 8">
            <a:extLst>
              <a:ext uri="{FF2B5EF4-FFF2-40B4-BE49-F238E27FC236}">
                <a16:creationId xmlns:a16="http://schemas.microsoft.com/office/drawing/2014/main" id="{3769B323-0E87-0B48-A0C7-492B282322DA}"/>
              </a:ext>
            </a:extLst>
          </p:cNvPr>
          <p:cNvSpPr/>
          <p:nvPr/>
        </p:nvSpPr>
        <p:spPr>
          <a:xfrm>
            <a:off x="6019800" y="1154390"/>
            <a:ext cx="2379177" cy="276999"/>
          </a:xfrm>
          <a:prstGeom prst="rect">
            <a:avLst/>
          </a:prstGeom>
        </p:spPr>
        <p:txBody>
          <a:bodyPr wrap="none">
            <a:spAutoFit/>
          </a:bodyPr>
          <a:lstStyle/>
          <a:p>
            <a:r>
              <a:rPr lang="en-US" sz="1200" dirty="0">
                <a:hlinkClick r:id="rId5"/>
              </a:rPr>
              <a:t>https://www.kuleuven.be/english/</a:t>
            </a:r>
            <a:r>
              <a:rPr lang="en-US" sz="1200" dirty="0"/>
              <a:t> </a:t>
            </a:r>
          </a:p>
        </p:txBody>
      </p:sp>
      <p:pic>
        <p:nvPicPr>
          <p:cNvPr id="11" name="Picture 10">
            <a:extLst>
              <a:ext uri="{FF2B5EF4-FFF2-40B4-BE49-F238E27FC236}">
                <a16:creationId xmlns:a16="http://schemas.microsoft.com/office/drawing/2014/main" id="{738943BC-1C75-9B48-82BD-96936EE251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0994" y="397137"/>
            <a:ext cx="1905553" cy="681728"/>
          </a:xfrm>
          <a:prstGeom prst="rect">
            <a:avLst/>
          </a:prstGeom>
        </p:spPr>
      </p:pic>
    </p:spTree>
    <p:extLst>
      <p:ext uri="{BB962C8B-B14F-4D97-AF65-F5344CB8AC3E}">
        <p14:creationId xmlns:p14="http://schemas.microsoft.com/office/powerpoint/2010/main" val="13500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San Diego Christian College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628650" y="1660363"/>
            <a:ext cx="6722169" cy="871520"/>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1800" b="1" dirty="0"/>
              <a:t>Increasing Flexibility, Satisfaction, and Efficiency Using the Hybrid Flexible Approach</a:t>
            </a:r>
          </a:p>
          <a:p>
            <a:pPr marL="0" indent="0">
              <a:buNone/>
            </a:pPr>
            <a:r>
              <a:rPr lang="en-US" sz="1800" dirty="0"/>
              <a:t>David Rhoads, Vanguard University</a:t>
            </a:r>
          </a:p>
          <a:p>
            <a:pPr marL="0" indent="0">
              <a:buNone/>
            </a:pPr>
            <a:br>
              <a:rPr lang="en-US" sz="1800" dirty="0"/>
            </a:br>
            <a:endParaRPr lang="en-US" sz="1800" dirty="0"/>
          </a:p>
        </p:txBody>
      </p:sp>
      <p:sp>
        <p:nvSpPr>
          <p:cNvPr id="10" name="Rectangle 9">
            <a:extLst>
              <a:ext uri="{FF2B5EF4-FFF2-40B4-BE49-F238E27FC236}">
                <a16:creationId xmlns:a16="http://schemas.microsoft.com/office/drawing/2014/main" id="{A00D0EC9-A321-BC4F-87D0-84B1D6D38726}"/>
              </a:ext>
            </a:extLst>
          </p:cNvPr>
          <p:cNvSpPr/>
          <p:nvPr/>
        </p:nvSpPr>
        <p:spPr>
          <a:xfrm>
            <a:off x="4816051" y="2055020"/>
            <a:ext cx="3437086" cy="1200329"/>
          </a:xfrm>
          <a:prstGeom prst="rect">
            <a:avLst/>
          </a:prstGeom>
        </p:spPr>
        <p:txBody>
          <a:bodyPr wrap="square">
            <a:spAutoFit/>
          </a:bodyPr>
          <a:lstStyle/>
          <a:p>
            <a:pPr algn="r"/>
            <a:r>
              <a:rPr lang="en-US" dirty="0"/>
              <a:t>Private</a:t>
            </a:r>
          </a:p>
          <a:p>
            <a:pPr algn="r"/>
            <a:r>
              <a:rPr lang="en-US" dirty="0"/>
              <a:t>&lt;1000 students</a:t>
            </a:r>
          </a:p>
          <a:p>
            <a:pPr algn="r"/>
            <a:r>
              <a:rPr lang="en-US" dirty="0"/>
              <a:t>Mix of traditional and non-traditional students</a:t>
            </a:r>
          </a:p>
        </p:txBody>
      </p:sp>
      <p:sp>
        <p:nvSpPr>
          <p:cNvPr id="5" name="Rectangle 4">
            <a:extLst>
              <a:ext uri="{FF2B5EF4-FFF2-40B4-BE49-F238E27FC236}">
                <a16:creationId xmlns:a16="http://schemas.microsoft.com/office/drawing/2014/main" id="{A5DFD973-AE13-F145-9EB1-F97F6B97BF94}"/>
              </a:ext>
            </a:extLst>
          </p:cNvPr>
          <p:cNvSpPr/>
          <p:nvPr/>
        </p:nvSpPr>
        <p:spPr>
          <a:xfrm>
            <a:off x="552993" y="2865082"/>
            <a:ext cx="5981601" cy="2308324"/>
          </a:xfrm>
          <a:prstGeom prst="rect">
            <a:avLst/>
          </a:prstGeom>
        </p:spPr>
        <p:txBody>
          <a:bodyPr wrap="square">
            <a:spAutoFit/>
          </a:bodyPr>
          <a:lstStyle/>
          <a:p>
            <a:r>
              <a:rPr lang="en-US" dirty="0"/>
              <a:t>Initial development of HyFlex in 2016/17</a:t>
            </a:r>
          </a:p>
          <a:p>
            <a:endParaRPr lang="en-US" dirty="0"/>
          </a:p>
          <a:p>
            <a:r>
              <a:rPr lang="en-US" dirty="0"/>
              <a:t>Non-traditional undergraduate degree programs</a:t>
            </a:r>
          </a:p>
          <a:p>
            <a:endParaRPr lang="en-US" dirty="0"/>
          </a:p>
          <a:p>
            <a:r>
              <a:rPr lang="en-US" dirty="0"/>
              <a:t>Goals: </a:t>
            </a:r>
          </a:p>
          <a:p>
            <a:pPr marL="285750" indent="-285750">
              <a:buFont typeface="Arial" panose="020B0604020202020204" pitchFamily="34" charset="0"/>
              <a:buChar char="•"/>
            </a:pPr>
            <a:r>
              <a:rPr lang="en-US" dirty="0"/>
              <a:t>combine existing online and classroom course sections </a:t>
            </a:r>
          </a:p>
          <a:p>
            <a:pPr marL="285750" indent="-285750">
              <a:buFont typeface="Arial" panose="020B0604020202020204" pitchFamily="34" charset="0"/>
              <a:buChar char="•"/>
            </a:pPr>
            <a:r>
              <a:rPr lang="en-US" dirty="0"/>
              <a:t>increase student enrollment to designed class capacity </a:t>
            </a:r>
          </a:p>
          <a:p>
            <a:pPr marL="285750" indent="-285750">
              <a:buFont typeface="Arial" panose="020B0604020202020204" pitchFamily="34" charset="0"/>
              <a:buChar char="•"/>
            </a:pPr>
            <a:r>
              <a:rPr lang="en-US" dirty="0"/>
              <a:t>reduce instructional costs</a:t>
            </a:r>
          </a:p>
        </p:txBody>
      </p:sp>
      <p:pic>
        <p:nvPicPr>
          <p:cNvPr id="15" name="Picture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pic>
        <p:nvPicPr>
          <p:cNvPr id="3" name="Picture 2">
            <a:extLst>
              <a:ext uri="{FF2B5EF4-FFF2-40B4-BE49-F238E27FC236}">
                <a16:creationId xmlns:a16="http://schemas.microsoft.com/office/drawing/2014/main" id="{D3BA3B5C-3A48-F341-8D63-12DAA77AB9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74385"/>
            <a:ext cx="2400300" cy="764275"/>
          </a:xfrm>
          <a:prstGeom prst="rect">
            <a:avLst/>
          </a:prstGeom>
        </p:spPr>
      </p:pic>
      <p:sp>
        <p:nvSpPr>
          <p:cNvPr id="13" name="Rectangle 12">
            <a:extLst>
              <a:ext uri="{FF2B5EF4-FFF2-40B4-BE49-F238E27FC236}">
                <a16:creationId xmlns:a16="http://schemas.microsoft.com/office/drawing/2014/main" id="{90A24756-86BB-4449-929A-1C3036AAE154}"/>
              </a:ext>
            </a:extLst>
          </p:cNvPr>
          <p:cNvSpPr/>
          <p:nvPr/>
        </p:nvSpPr>
        <p:spPr>
          <a:xfrm>
            <a:off x="6445072" y="1147544"/>
            <a:ext cx="1244956" cy="276999"/>
          </a:xfrm>
          <a:prstGeom prst="rect">
            <a:avLst/>
          </a:prstGeom>
        </p:spPr>
        <p:txBody>
          <a:bodyPr wrap="none">
            <a:spAutoFit/>
          </a:bodyPr>
          <a:lstStyle/>
          <a:p>
            <a:r>
              <a:rPr lang="en-US" sz="1200" dirty="0">
                <a:hlinkClick r:id="rId5"/>
              </a:rPr>
              <a:t>https://sdcc.edu</a:t>
            </a:r>
            <a:r>
              <a:rPr lang="en-US" sz="1200" dirty="0"/>
              <a:t> </a:t>
            </a:r>
          </a:p>
        </p:txBody>
      </p:sp>
    </p:spTree>
    <p:extLst>
      <p:ext uri="{BB962C8B-B14F-4D97-AF65-F5344CB8AC3E}">
        <p14:creationId xmlns:p14="http://schemas.microsoft.com/office/powerpoint/2010/main" val="8434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San Francisco State University</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628650" y="1811294"/>
            <a:ext cx="7612123" cy="3446506"/>
          </a:xfrm>
          <a:prstGeom prst="rect">
            <a:avLst/>
          </a:prstGeom>
        </p:spPr>
        <p:txBody>
          <a:bodyPr vert="horz" lIns="34286" tIns="17143" rIns="34286" bIns="17143" rtlCol="0">
            <a:normAutofit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1800" dirty="0"/>
              <a:t>Compressed non-traditional program course schedule (five weeks); potential clash with traditional course schedule of 16 weeks</a:t>
            </a:r>
          </a:p>
          <a:p>
            <a:pPr>
              <a:lnSpc>
                <a:spcPct val="100000"/>
              </a:lnSpc>
            </a:pPr>
            <a:r>
              <a:rPr lang="en-US" sz="1800" dirty="0"/>
              <a:t>Initially no synchronous mode provided; after one year some faculty added synchronous attendance option.</a:t>
            </a:r>
          </a:p>
          <a:p>
            <a:pPr>
              <a:lnSpc>
                <a:spcPct val="100000"/>
              </a:lnSpc>
            </a:pPr>
            <a:r>
              <a:rPr lang="en-US" sz="1800" dirty="0"/>
              <a:t>All courses in the degree program were built by the instructional design support team, including faculty subject matter experts</a:t>
            </a:r>
          </a:p>
          <a:p>
            <a:pPr>
              <a:lnSpc>
                <a:spcPct val="100000"/>
              </a:lnSpc>
            </a:pPr>
            <a:r>
              <a:rPr lang="en-US" sz="1800" dirty="0"/>
              <a:t>Recommendation to design first for fully online, then plan to use online  resources and activities to support face to face and online synchronous students as well. Interactive classroom time supplements out-of-class learning.</a:t>
            </a:r>
          </a:p>
          <a:p>
            <a:pPr marL="0" indent="0">
              <a:lnSpc>
                <a:spcPct val="100000"/>
              </a:lnSpc>
              <a:buNone/>
            </a:pPr>
            <a:endParaRPr lang="en-US" sz="1800" dirty="0"/>
          </a:p>
          <a:p>
            <a:pPr>
              <a:lnSpc>
                <a:spcPct val="100000"/>
              </a:lnSpc>
            </a:pPr>
            <a:endParaRPr lang="en-US" sz="1800" dirty="0"/>
          </a:p>
        </p:txBody>
      </p:sp>
      <p:sp>
        <p:nvSpPr>
          <p:cNvPr id="12" name="TextBox 11"/>
          <p:cNvSpPr txBox="1"/>
          <p:nvPr/>
        </p:nvSpPr>
        <p:spPr>
          <a:xfrm>
            <a:off x="552993" y="5417403"/>
            <a:ext cx="7783288" cy="830997"/>
          </a:xfrm>
          <a:prstGeom prst="rect">
            <a:avLst/>
          </a:prstGeom>
          <a:solidFill>
            <a:schemeClr val="bg1">
              <a:lumMod val="85000"/>
              <a:alpha val="75000"/>
            </a:schemeClr>
          </a:solidFill>
        </p:spPr>
        <p:txBody>
          <a:bodyPr wrap="square" rtlCol="0">
            <a:spAutoFit/>
          </a:bodyPr>
          <a:lstStyle/>
          <a:p>
            <a:r>
              <a:rPr lang="en-US" sz="1600" dirty="0"/>
              <a:t>Rhoads, D. (2019). Increasing Flexibility, Satisfaction, and Efficiency Using the Hybrid Flexible Approach: Vanguard University. In B. J. Beatty (Ed.), </a:t>
            </a:r>
            <a:r>
              <a:rPr lang="en-US" sz="1600" i="1" dirty="0"/>
              <a:t>Hybrid-Flexible Course Design</a:t>
            </a:r>
            <a:r>
              <a:rPr lang="en-US" sz="1600" dirty="0"/>
              <a:t>. EdTech Books. Retrieved from </a:t>
            </a:r>
            <a:r>
              <a:rPr lang="en-US" sz="1600" dirty="0">
                <a:hlinkClick r:id="rId3"/>
              </a:rPr>
              <a:t>https://edtechbooks.org/hyflex/increasing_flexibility</a:t>
            </a:r>
            <a:r>
              <a:rPr lang="en-US" sz="1600" dirty="0"/>
              <a:t> </a:t>
            </a:r>
          </a:p>
        </p:txBody>
      </p:sp>
      <p:sp>
        <p:nvSpPr>
          <p:cNvPr id="16" name="Rectangle 15">
            <a:extLst>
              <a:ext uri="{FF2B5EF4-FFF2-40B4-BE49-F238E27FC236}">
                <a16:creationId xmlns:a16="http://schemas.microsoft.com/office/drawing/2014/main" id="{DB2B953C-1FD9-F24E-9F8E-0A6190D5A274}"/>
              </a:ext>
            </a:extLst>
          </p:cNvPr>
          <p:cNvSpPr/>
          <p:nvPr/>
        </p:nvSpPr>
        <p:spPr>
          <a:xfrm>
            <a:off x="6445072" y="1147544"/>
            <a:ext cx="1244956" cy="276999"/>
          </a:xfrm>
          <a:prstGeom prst="rect">
            <a:avLst/>
          </a:prstGeom>
        </p:spPr>
        <p:txBody>
          <a:bodyPr wrap="none">
            <a:spAutoFit/>
          </a:bodyPr>
          <a:lstStyle/>
          <a:p>
            <a:r>
              <a:rPr lang="en-US" sz="1200" dirty="0">
                <a:hlinkClick r:id="rId4"/>
              </a:rPr>
              <a:t>https://sdcc.edu</a:t>
            </a:r>
            <a:r>
              <a:rPr lang="en-US" sz="1200" dirty="0"/>
              <a:t> </a:t>
            </a:r>
          </a:p>
        </p:txBody>
      </p:sp>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pic>
        <p:nvPicPr>
          <p:cNvPr id="9" name="Picture 8">
            <a:extLst>
              <a:ext uri="{FF2B5EF4-FFF2-40B4-BE49-F238E27FC236}">
                <a16:creationId xmlns:a16="http://schemas.microsoft.com/office/drawing/2014/main" id="{D7950B91-6DFC-F44D-9626-42A39613A1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7400" y="274385"/>
            <a:ext cx="2400300" cy="764275"/>
          </a:xfrm>
          <a:prstGeom prst="rect">
            <a:avLst/>
          </a:prstGeom>
        </p:spPr>
      </p:pic>
    </p:spTree>
    <p:extLst>
      <p:ext uri="{BB962C8B-B14F-4D97-AF65-F5344CB8AC3E}">
        <p14:creationId xmlns:p14="http://schemas.microsoft.com/office/powerpoint/2010/main" val="110124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1011694"/>
            <a:ext cx="6011738" cy="3866787"/>
          </a:xfrm>
          <a:prstGeom prst="rect">
            <a:avLst/>
          </a:prstGeom>
        </p:spPr>
      </p:pic>
      <p:sp>
        <p:nvSpPr>
          <p:cNvPr id="4" name="TextBox 3"/>
          <p:cNvSpPr txBox="1"/>
          <p:nvPr/>
        </p:nvSpPr>
        <p:spPr>
          <a:xfrm>
            <a:off x="457200" y="5334000"/>
            <a:ext cx="7939360" cy="830997"/>
          </a:xfrm>
          <a:prstGeom prst="rect">
            <a:avLst/>
          </a:prstGeom>
          <a:solidFill>
            <a:schemeClr val="bg1">
              <a:lumMod val="85000"/>
              <a:alpha val="75000"/>
            </a:schemeClr>
          </a:solidFill>
        </p:spPr>
        <p:txBody>
          <a:bodyPr wrap="square" rtlCol="0">
            <a:spAutoFit/>
          </a:bodyPr>
          <a:lstStyle/>
          <a:p>
            <a:r>
              <a:rPr lang="en-US" sz="1600" b="1" dirty="0"/>
              <a:t>Your name(s) Here</a:t>
            </a:r>
            <a:r>
              <a:rPr lang="en-US" sz="1600" dirty="0"/>
              <a:t>. (2019-2020). </a:t>
            </a:r>
            <a:r>
              <a:rPr lang="en-US" sz="1600" b="1" dirty="0"/>
              <a:t>Your story name here</a:t>
            </a:r>
            <a:r>
              <a:rPr lang="en-US" sz="1600" dirty="0"/>
              <a:t>. </a:t>
            </a:r>
            <a:br>
              <a:rPr lang="en-US" sz="1600" dirty="0"/>
            </a:br>
            <a:r>
              <a:rPr lang="en-US" sz="1600" dirty="0"/>
              <a:t>In B. J. Beatty, </a:t>
            </a:r>
            <a:r>
              <a:rPr lang="en-US" sz="1600" i="1" dirty="0"/>
              <a:t>Hybrid-Flexible Course Design: Implementing student-directed hybrid classes</a:t>
            </a:r>
            <a:r>
              <a:rPr lang="en-US" sz="1600" dirty="0"/>
              <a:t>. </a:t>
            </a:r>
            <a:br>
              <a:rPr lang="en-US" sz="1600" dirty="0"/>
            </a:br>
            <a:r>
              <a:rPr lang="en-US" sz="1600" dirty="0" err="1"/>
              <a:t>EdTech</a:t>
            </a:r>
            <a:r>
              <a:rPr lang="en-US" sz="1600" dirty="0"/>
              <a:t> Books. Retrieved from </a:t>
            </a:r>
            <a:r>
              <a:rPr lang="en-US" sz="1600" dirty="0">
                <a:hlinkClick r:id="rId4"/>
              </a:rPr>
              <a:t>https://</a:t>
            </a:r>
            <a:r>
              <a:rPr lang="en-US" sz="1600" dirty="0" err="1">
                <a:hlinkClick r:id="rId4"/>
              </a:rPr>
              <a:t>edtechbooks.org</a:t>
            </a:r>
            <a:r>
              <a:rPr lang="en-US" sz="1600" dirty="0">
                <a:hlinkClick r:id="rId4"/>
              </a:rPr>
              <a:t>/</a:t>
            </a:r>
            <a:r>
              <a:rPr lang="en-US" sz="1600" dirty="0" err="1">
                <a:hlinkClick r:id="rId4"/>
              </a:rPr>
              <a:t>hyflex</a:t>
            </a:r>
            <a:r>
              <a:rPr lang="en-US" sz="1600" dirty="0">
                <a:hlinkClick r:id="rId4"/>
              </a:rPr>
              <a:t>/case1_university</a:t>
            </a:r>
            <a:endParaRPr lang="en-US" sz="1600" dirty="0"/>
          </a:p>
        </p:txBody>
      </p:sp>
      <p:sp>
        <p:nvSpPr>
          <p:cNvPr id="5" name="TextBox 4"/>
          <p:cNvSpPr txBox="1"/>
          <p:nvPr/>
        </p:nvSpPr>
        <p:spPr>
          <a:xfrm>
            <a:off x="444500" y="390394"/>
            <a:ext cx="7696200" cy="473206"/>
          </a:xfrm>
          <a:prstGeom prst="rect">
            <a:avLst/>
          </a:prstGeom>
          <a:noFill/>
        </p:spPr>
        <p:txBody>
          <a:bodyPr wrap="square" rtlCol="0">
            <a:spAutoFit/>
          </a:bodyPr>
          <a:lstStyle/>
          <a:p>
            <a:r>
              <a:rPr lang="en-US" sz="2475" b="1" dirty="0"/>
              <a:t>Add your story! (open Call for Case Reports)</a:t>
            </a:r>
          </a:p>
        </p:txBody>
      </p:sp>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65735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716588" y="1067352"/>
            <a:ext cx="7796831" cy="605670"/>
          </a:xfrm>
        </p:spPr>
        <p:txBody>
          <a:bodyPr/>
          <a:lstStyle/>
          <a:p>
            <a:pPr algn="ctr"/>
            <a:r>
              <a:rPr lang="en-US" sz="3600" b="1" spc="-113" dirty="0">
                <a:latin typeface="+mn-lt"/>
              </a:rPr>
              <a:t>Contact</a:t>
            </a:r>
          </a:p>
        </p:txBody>
      </p:sp>
      <p:sp>
        <p:nvSpPr>
          <p:cNvPr id="7" name="Rectangle 6"/>
          <p:cNvSpPr/>
          <p:nvPr/>
        </p:nvSpPr>
        <p:spPr>
          <a:xfrm>
            <a:off x="3749509" y="2013587"/>
            <a:ext cx="1550868" cy="171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3"/>
              </a:solidFill>
              <a:latin typeface="Open Sans Light"/>
            </a:endParaRPr>
          </a:p>
        </p:txBody>
      </p:sp>
      <p:sp>
        <p:nvSpPr>
          <p:cNvPr id="8" name="Rectangle 7"/>
          <p:cNvSpPr/>
          <p:nvPr/>
        </p:nvSpPr>
        <p:spPr>
          <a:xfrm rot="2700000">
            <a:off x="5467428" y="1926493"/>
            <a:ext cx="191330" cy="1913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ysClr val="windowText" lastClr="000000"/>
              </a:solidFill>
            </a:endParaRPr>
          </a:p>
        </p:txBody>
      </p:sp>
      <p:sp>
        <p:nvSpPr>
          <p:cNvPr id="9" name="Rectangle 8"/>
          <p:cNvSpPr/>
          <p:nvPr/>
        </p:nvSpPr>
        <p:spPr>
          <a:xfrm>
            <a:off x="5825810" y="2005016"/>
            <a:ext cx="1550868" cy="1714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3"/>
              </a:solidFill>
              <a:latin typeface="Open Sans Light"/>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8914" y="2539111"/>
            <a:ext cx="1412057" cy="1343596"/>
          </a:xfrm>
          <a:prstGeom prst="rect">
            <a:avLst/>
          </a:prstGeom>
          <a:effectLst>
            <a:glow rad="469900">
              <a:schemeClr val="accent3">
                <a:satMod val="175000"/>
                <a:alpha val="36000"/>
              </a:schemeClr>
            </a:glow>
          </a:effectLst>
        </p:spPr>
      </p:pic>
      <p:sp>
        <p:nvSpPr>
          <p:cNvPr id="28" name="TextBox 27"/>
          <p:cNvSpPr txBox="1"/>
          <p:nvPr/>
        </p:nvSpPr>
        <p:spPr>
          <a:xfrm>
            <a:off x="5486400" y="2360474"/>
            <a:ext cx="3652626" cy="1754326"/>
          </a:xfrm>
          <a:prstGeom prst="rect">
            <a:avLst/>
          </a:prstGeom>
          <a:noFill/>
        </p:spPr>
        <p:txBody>
          <a:bodyPr wrap="square" rtlCol="0">
            <a:spAutoFit/>
          </a:bodyPr>
          <a:lstStyle/>
          <a:p>
            <a:r>
              <a:rPr lang="en-US" dirty="0">
                <a:solidFill>
                  <a:schemeClr val="tx2"/>
                </a:solidFill>
              </a:rPr>
              <a:t>Brian Beatty, PhD</a:t>
            </a:r>
          </a:p>
          <a:p>
            <a:r>
              <a:rPr lang="en-US" dirty="0">
                <a:solidFill>
                  <a:schemeClr val="tx2"/>
                </a:solidFill>
              </a:rPr>
              <a:t>Professor of Instructional </a:t>
            </a:r>
            <a:br>
              <a:rPr lang="en-US" dirty="0">
                <a:solidFill>
                  <a:schemeClr val="tx2"/>
                </a:solidFill>
              </a:rPr>
            </a:br>
            <a:r>
              <a:rPr lang="en-US" dirty="0">
                <a:solidFill>
                  <a:schemeClr val="tx2"/>
                </a:solidFill>
              </a:rPr>
              <a:t>Technologies</a:t>
            </a:r>
            <a:br>
              <a:rPr lang="en-US" dirty="0">
                <a:solidFill>
                  <a:schemeClr val="tx2"/>
                </a:solidFill>
              </a:rPr>
            </a:br>
            <a:r>
              <a:rPr lang="en-US" dirty="0">
                <a:solidFill>
                  <a:schemeClr val="tx2"/>
                </a:solidFill>
              </a:rPr>
              <a:t>San Francisco State University</a:t>
            </a:r>
          </a:p>
          <a:p>
            <a:r>
              <a:rPr lang="en-US" dirty="0">
                <a:solidFill>
                  <a:schemeClr val="tx2"/>
                </a:solidFill>
              </a:rPr>
              <a:t>(415) 338-6833</a:t>
            </a:r>
          </a:p>
          <a:p>
            <a:r>
              <a:rPr lang="en-US" dirty="0">
                <a:solidFill>
                  <a:schemeClr val="tx2"/>
                </a:solidFill>
              </a:rPr>
              <a:t>bjbeatty@sfsu.edu</a:t>
            </a:r>
          </a:p>
        </p:txBody>
      </p:sp>
      <p:sp>
        <p:nvSpPr>
          <p:cNvPr id="4" name="Rectangle 3">
            <a:extLst>
              <a:ext uri="{FF2B5EF4-FFF2-40B4-BE49-F238E27FC236}">
                <a16:creationId xmlns:a16="http://schemas.microsoft.com/office/drawing/2014/main" id="{AD553ECB-7208-BE41-BD28-D6559218AFC7}"/>
              </a:ext>
            </a:extLst>
          </p:cNvPr>
          <p:cNvSpPr/>
          <p:nvPr/>
        </p:nvSpPr>
        <p:spPr>
          <a:xfrm>
            <a:off x="3284774" y="4483035"/>
            <a:ext cx="5247014" cy="553998"/>
          </a:xfrm>
          <a:prstGeom prst="rect">
            <a:avLst/>
          </a:prstGeom>
          <a:noFill/>
        </p:spPr>
        <p:txBody>
          <a:bodyPr wrap="none">
            <a:spAutoFit/>
          </a:bodyPr>
          <a:lstStyle/>
          <a:p>
            <a:r>
              <a:rPr lang="en-US" sz="3000" b="1" dirty="0">
                <a:solidFill>
                  <a:schemeClr val="tx2"/>
                </a:solidFill>
              </a:rPr>
              <a:t>https://</a:t>
            </a:r>
            <a:r>
              <a:rPr lang="en-US" sz="3000" b="1" dirty="0" err="1">
                <a:solidFill>
                  <a:schemeClr val="tx2"/>
                </a:solidFill>
              </a:rPr>
              <a:t>edtechbooks.org</a:t>
            </a:r>
            <a:r>
              <a:rPr lang="en-US" sz="3000" b="1" dirty="0">
                <a:solidFill>
                  <a:schemeClr val="tx2"/>
                </a:solidFill>
              </a:rPr>
              <a:t>/</a:t>
            </a:r>
            <a:r>
              <a:rPr lang="en-US" sz="3000" b="1" dirty="0" err="1">
                <a:solidFill>
                  <a:schemeClr val="tx2"/>
                </a:solidFill>
              </a:rPr>
              <a:t>hyflex</a:t>
            </a:r>
            <a:endParaRPr lang="en-US" sz="3000" b="1" dirty="0">
              <a:solidFill>
                <a:schemeClr val="tx2"/>
              </a:solidFill>
            </a:endParaRPr>
          </a:p>
        </p:txBody>
      </p:sp>
      <p:pic>
        <p:nvPicPr>
          <p:cNvPr id="10" name="Picture 9">
            <a:extLst>
              <a:ext uri="{FF2B5EF4-FFF2-40B4-BE49-F238E27FC236}">
                <a16:creationId xmlns:a16="http://schemas.microsoft.com/office/drawing/2014/main" id="{35F810BE-4CCA-5449-88EF-CC7C65638B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4530" y="1629030"/>
            <a:ext cx="2189829" cy="3503726"/>
          </a:xfrm>
          <a:prstGeom prst="rect">
            <a:avLst/>
          </a:prstGeom>
          <a:effectLst>
            <a:glow rad="622300">
              <a:schemeClr val="tx2"/>
            </a:glow>
          </a:effectLst>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60644" y="5680786"/>
            <a:ext cx="1117600" cy="393700"/>
          </a:xfrm>
          <a:prstGeom prst="rect">
            <a:avLst/>
          </a:prstGeom>
        </p:spPr>
      </p:pic>
    </p:spTree>
    <p:extLst>
      <p:ext uri="{BB962C8B-B14F-4D97-AF65-F5344CB8AC3E}">
        <p14:creationId xmlns:p14="http://schemas.microsoft.com/office/powerpoint/2010/main" val="147606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10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6" y="838200"/>
            <a:ext cx="8505524" cy="553998"/>
          </a:xfrm>
          <a:prstGeom prst="rect">
            <a:avLst/>
          </a:prstGeom>
          <a:noFill/>
        </p:spPr>
        <p:txBody>
          <a:bodyPr wrap="square" rtlCol="0">
            <a:spAutoFit/>
          </a:bodyPr>
          <a:lstStyle/>
          <a:p>
            <a:r>
              <a:rPr lang="en-US" sz="3000" b="1" dirty="0">
                <a:solidFill>
                  <a:schemeClr val="accent2"/>
                </a:solidFill>
                <a:latin typeface="+mj-lt"/>
              </a:rPr>
              <a:t>Reuse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5" name="Content Placeholder 2"/>
          <p:cNvSpPr txBox="1">
            <a:spLocks/>
          </p:cNvSpPr>
          <p:nvPr/>
        </p:nvSpPr>
        <p:spPr>
          <a:xfrm>
            <a:off x="628650" y="1843791"/>
            <a:ext cx="7448550" cy="3924392"/>
          </a:xfrm>
          <a:prstGeom prst="rect">
            <a:avLst/>
          </a:prstGeom>
        </p:spPr>
        <p:txBody>
          <a:bodyPr vert="horz" lIns="34286" tIns="17143" rIns="34286" bIns="17143"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100" i="1" dirty="0"/>
              <a:t>Instructional materials and student-generated artifacts from learning activities in each participation mode become learning resources for all </a:t>
            </a:r>
            <a:r>
              <a:rPr lang="en-US" sz="2100" i="1"/>
              <a:t>students.</a:t>
            </a:r>
            <a:endParaRPr lang="en-US" sz="2100" i="1" dirty="0"/>
          </a:p>
          <a:p>
            <a:r>
              <a:rPr lang="en-US" sz="2100" dirty="0"/>
              <a:t>Instructional materials: build once and use in all modes as appropriate</a:t>
            </a:r>
          </a:p>
          <a:p>
            <a:r>
              <a:rPr lang="en-US" sz="2100" dirty="0"/>
              <a:t>Student activity: capture in-class activity for online student use and vice-versa.     Audio | Video | Text | Documents</a:t>
            </a:r>
            <a:endParaRPr lang="en-US" sz="2100" i="1" dirty="0"/>
          </a:p>
          <a:p>
            <a:pPr marL="0" indent="0" algn="ctr">
              <a:buNone/>
            </a:pPr>
            <a:r>
              <a:rPr lang="en-US" sz="2100" i="1" dirty="0"/>
              <a:t>The LMS can be an excellent resource for capturing, curating and sharing resources for all modes.</a:t>
            </a:r>
          </a:p>
        </p:txBody>
      </p:sp>
      <p:pic>
        <p:nvPicPr>
          <p:cNvPr id="7" name="Picture 6" descr="hyflex_logo.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8341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6" y="838200"/>
            <a:ext cx="8505524" cy="553998"/>
          </a:xfrm>
          <a:prstGeom prst="rect">
            <a:avLst/>
          </a:prstGeom>
          <a:noFill/>
        </p:spPr>
        <p:txBody>
          <a:bodyPr wrap="square" rtlCol="0">
            <a:spAutoFit/>
          </a:bodyPr>
          <a:lstStyle/>
          <a:p>
            <a:r>
              <a:rPr lang="en-US" sz="3000" b="1" dirty="0">
                <a:solidFill>
                  <a:schemeClr val="accent2"/>
                </a:solidFill>
                <a:latin typeface="+mj-lt"/>
              </a:rPr>
              <a:t>Accessible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5" name="Content Placeholder 2"/>
          <p:cNvSpPr txBox="1">
            <a:spLocks/>
          </p:cNvSpPr>
          <p:nvPr/>
        </p:nvSpPr>
        <p:spPr>
          <a:xfrm>
            <a:off x="628650" y="1843791"/>
            <a:ext cx="7524750" cy="3795009"/>
          </a:xfrm>
          <a:prstGeom prst="rect">
            <a:avLst/>
          </a:prstGeom>
        </p:spPr>
        <p:txBody>
          <a:bodyPr vert="horz" lIns="34286" tIns="17143" rIns="34286" bIns="17143"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100" i="1" dirty="0"/>
              <a:t>Alternative participation modes in </a:t>
            </a:r>
            <a:r>
              <a:rPr lang="en-US" sz="2100" i="1" dirty="0" err="1"/>
              <a:t>HyFlex</a:t>
            </a:r>
            <a:r>
              <a:rPr lang="en-US" sz="2100" i="1" dirty="0"/>
              <a:t> courses must be accessible to all students.</a:t>
            </a:r>
          </a:p>
          <a:p>
            <a:r>
              <a:rPr lang="en-US" sz="2100" dirty="0"/>
              <a:t>Legal requirements for accessibility (Section 508 of ADA, local regulations, policies, and practices) for all media and activities</a:t>
            </a:r>
          </a:p>
          <a:p>
            <a:r>
              <a:rPr lang="en-US" sz="2100" dirty="0"/>
              <a:t>Meaningful accessibility includes access to network, technology, and skills needed to participate in online modes.</a:t>
            </a:r>
            <a:endParaRPr lang="en-US" sz="2100" i="1" dirty="0"/>
          </a:p>
          <a:p>
            <a:pPr marL="0" indent="0" algn="ctr">
              <a:buNone/>
            </a:pPr>
            <a:r>
              <a:rPr lang="en-US" sz="2100" i="1" dirty="0"/>
              <a:t>Alternative participation modes are valid alternatives only if students can effectively participate in all (or desired) modes.</a:t>
            </a:r>
          </a:p>
        </p:txBody>
      </p:sp>
      <p:pic>
        <p:nvPicPr>
          <p:cNvPr id="7" name="Picture 6" descr="hyflex_logo.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50286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D1EEF2-B96B-6B41-8C98-1264DCC2CD35}"/>
              </a:ext>
            </a:extLst>
          </p:cNvPr>
          <p:cNvSpPr/>
          <p:nvPr/>
        </p:nvSpPr>
        <p:spPr>
          <a:xfrm>
            <a:off x="558451" y="772456"/>
            <a:ext cx="2396490" cy="400110"/>
          </a:xfrm>
          <a:prstGeom prst="rect">
            <a:avLst/>
          </a:prstGeom>
        </p:spPr>
        <p:txBody>
          <a:bodyPr wrap="none">
            <a:spAutoFit/>
          </a:bodyPr>
          <a:lstStyle/>
          <a:p>
            <a:r>
              <a:rPr lang="en-US" sz="2000" dirty="0"/>
              <a:t>Mode-Neutral (2008)</a:t>
            </a:r>
          </a:p>
        </p:txBody>
      </p:sp>
      <p:sp>
        <p:nvSpPr>
          <p:cNvPr id="7" name="Rectangle 6">
            <a:extLst>
              <a:ext uri="{FF2B5EF4-FFF2-40B4-BE49-F238E27FC236}">
                <a16:creationId xmlns:a16="http://schemas.microsoft.com/office/drawing/2014/main" id="{87E1EB21-7D8D-604E-8EBB-E26AEA7EDABC}"/>
              </a:ext>
            </a:extLst>
          </p:cNvPr>
          <p:cNvSpPr/>
          <p:nvPr/>
        </p:nvSpPr>
        <p:spPr>
          <a:xfrm>
            <a:off x="4854053" y="631596"/>
            <a:ext cx="3209533" cy="400110"/>
          </a:xfrm>
          <a:prstGeom prst="rect">
            <a:avLst/>
          </a:prstGeom>
        </p:spPr>
        <p:txBody>
          <a:bodyPr wrap="none">
            <a:spAutoFit/>
          </a:bodyPr>
          <a:lstStyle/>
          <a:p>
            <a:r>
              <a:rPr lang="en-US" sz="2000" dirty="0"/>
              <a:t>Multi-Access Learning (2009)</a:t>
            </a:r>
          </a:p>
        </p:txBody>
      </p:sp>
      <p:sp>
        <p:nvSpPr>
          <p:cNvPr id="9" name="Rectangle 8">
            <a:extLst>
              <a:ext uri="{FF2B5EF4-FFF2-40B4-BE49-F238E27FC236}">
                <a16:creationId xmlns:a16="http://schemas.microsoft.com/office/drawing/2014/main" id="{FD71E3D2-2801-2845-8A71-6CA58DA2457A}"/>
              </a:ext>
            </a:extLst>
          </p:cNvPr>
          <p:cNvSpPr/>
          <p:nvPr/>
        </p:nvSpPr>
        <p:spPr>
          <a:xfrm>
            <a:off x="1642035" y="1408101"/>
            <a:ext cx="2984535" cy="400110"/>
          </a:xfrm>
          <a:prstGeom prst="rect">
            <a:avLst/>
          </a:prstGeom>
        </p:spPr>
        <p:txBody>
          <a:bodyPr wrap="none">
            <a:spAutoFit/>
          </a:bodyPr>
          <a:lstStyle/>
          <a:p>
            <a:r>
              <a:rPr lang="en-US" sz="2000" dirty="0"/>
              <a:t>Converged Learning (2012)</a:t>
            </a:r>
          </a:p>
        </p:txBody>
      </p:sp>
      <p:sp>
        <p:nvSpPr>
          <p:cNvPr id="10" name="Rectangle 9">
            <a:extLst>
              <a:ext uri="{FF2B5EF4-FFF2-40B4-BE49-F238E27FC236}">
                <a16:creationId xmlns:a16="http://schemas.microsoft.com/office/drawing/2014/main" id="{0A3FBE58-FA39-7249-9421-83D9F9C41A02}"/>
              </a:ext>
            </a:extLst>
          </p:cNvPr>
          <p:cNvSpPr/>
          <p:nvPr/>
        </p:nvSpPr>
        <p:spPr>
          <a:xfrm>
            <a:off x="656769" y="1895055"/>
            <a:ext cx="2067489" cy="400110"/>
          </a:xfrm>
          <a:prstGeom prst="rect">
            <a:avLst/>
          </a:prstGeom>
        </p:spPr>
        <p:txBody>
          <a:bodyPr wrap="none">
            <a:spAutoFit/>
          </a:bodyPr>
          <a:lstStyle/>
          <a:p>
            <a:r>
              <a:rPr lang="en-US" sz="2000" dirty="0"/>
              <a:t>Peirce Fit ® (2014)</a:t>
            </a:r>
          </a:p>
        </p:txBody>
      </p:sp>
      <p:sp>
        <p:nvSpPr>
          <p:cNvPr id="11" name="Rectangle 10">
            <a:extLst>
              <a:ext uri="{FF2B5EF4-FFF2-40B4-BE49-F238E27FC236}">
                <a16:creationId xmlns:a16="http://schemas.microsoft.com/office/drawing/2014/main" id="{80D33997-265F-8341-8827-072AA0149292}"/>
              </a:ext>
            </a:extLst>
          </p:cNvPr>
          <p:cNvSpPr/>
          <p:nvPr/>
        </p:nvSpPr>
        <p:spPr>
          <a:xfrm>
            <a:off x="2834284" y="1067491"/>
            <a:ext cx="2376548" cy="400110"/>
          </a:xfrm>
          <a:prstGeom prst="rect">
            <a:avLst/>
          </a:prstGeom>
        </p:spPr>
        <p:txBody>
          <a:bodyPr wrap="none">
            <a:spAutoFit/>
          </a:bodyPr>
          <a:lstStyle/>
          <a:p>
            <a:r>
              <a:rPr lang="en-US" sz="2000" dirty="0"/>
              <a:t>Multi-Options (2014)</a:t>
            </a:r>
          </a:p>
        </p:txBody>
      </p:sp>
      <p:sp>
        <p:nvSpPr>
          <p:cNvPr id="12" name="Rectangle 11">
            <a:extLst>
              <a:ext uri="{FF2B5EF4-FFF2-40B4-BE49-F238E27FC236}">
                <a16:creationId xmlns:a16="http://schemas.microsoft.com/office/drawing/2014/main" id="{93746B0B-A480-D645-925A-A0E570D6021C}"/>
              </a:ext>
            </a:extLst>
          </p:cNvPr>
          <p:cNvSpPr/>
          <p:nvPr/>
        </p:nvSpPr>
        <p:spPr>
          <a:xfrm>
            <a:off x="3155222" y="2044640"/>
            <a:ext cx="2229456" cy="400110"/>
          </a:xfrm>
          <a:prstGeom prst="rect">
            <a:avLst/>
          </a:prstGeom>
        </p:spPr>
        <p:txBody>
          <a:bodyPr wrap="none">
            <a:spAutoFit/>
          </a:bodyPr>
          <a:lstStyle/>
          <a:p>
            <a:r>
              <a:rPr lang="en-US" sz="2000" dirty="0" err="1"/>
              <a:t>FlexLearning</a:t>
            </a:r>
            <a:r>
              <a:rPr lang="en-US" sz="2000" dirty="0"/>
              <a:t> (2012)</a:t>
            </a:r>
          </a:p>
        </p:txBody>
      </p:sp>
      <p:sp>
        <p:nvSpPr>
          <p:cNvPr id="13" name="Rectangle 12">
            <a:extLst>
              <a:ext uri="{FF2B5EF4-FFF2-40B4-BE49-F238E27FC236}">
                <a16:creationId xmlns:a16="http://schemas.microsoft.com/office/drawing/2014/main" id="{26D39F7B-6C53-5C4D-BD4E-0D2490CE0069}"/>
              </a:ext>
            </a:extLst>
          </p:cNvPr>
          <p:cNvSpPr/>
          <p:nvPr/>
        </p:nvSpPr>
        <p:spPr>
          <a:xfrm>
            <a:off x="1964864" y="2677173"/>
            <a:ext cx="5942953" cy="400110"/>
          </a:xfrm>
          <a:prstGeom prst="rect">
            <a:avLst/>
          </a:prstGeom>
        </p:spPr>
        <p:txBody>
          <a:bodyPr wrap="square">
            <a:spAutoFit/>
          </a:bodyPr>
          <a:lstStyle/>
          <a:p>
            <a:r>
              <a:rPr lang="en-US" sz="2000" dirty="0"/>
              <a:t>Flexibly Accessible Learning Environment (FALE) (2018)</a:t>
            </a:r>
          </a:p>
        </p:txBody>
      </p:sp>
      <p:sp>
        <p:nvSpPr>
          <p:cNvPr id="14" name="Rectangle 13">
            <a:extLst>
              <a:ext uri="{FF2B5EF4-FFF2-40B4-BE49-F238E27FC236}">
                <a16:creationId xmlns:a16="http://schemas.microsoft.com/office/drawing/2014/main" id="{210B52C3-5E11-2E4E-B412-B7A50A0A507F}"/>
              </a:ext>
            </a:extLst>
          </p:cNvPr>
          <p:cNvSpPr/>
          <p:nvPr/>
        </p:nvSpPr>
        <p:spPr>
          <a:xfrm>
            <a:off x="6019800" y="2105573"/>
            <a:ext cx="1888017" cy="400110"/>
          </a:xfrm>
          <a:prstGeom prst="rect">
            <a:avLst/>
          </a:prstGeom>
        </p:spPr>
        <p:txBody>
          <a:bodyPr wrap="none">
            <a:spAutoFit/>
          </a:bodyPr>
          <a:lstStyle/>
          <a:p>
            <a:r>
              <a:rPr lang="en-US" sz="2000" dirty="0" err="1"/>
              <a:t>Blendflex</a:t>
            </a:r>
            <a:r>
              <a:rPr lang="en-US" sz="2000" dirty="0"/>
              <a:t> (2016)</a:t>
            </a:r>
          </a:p>
        </p:txBody>
      </p:sp>
      <p:sp>
        <p:nvSpPr>
          <p:cNvPr id="15" name="Rectangle 14">
            <a:extLst>
              <a:ext uri="{FF2B5EF4-FFF2-40B4-BE49-F238E27FC236}">
                <a16:creationId xmlns:a16="http://schemas.microsoft.com/office/drawing/2014/main" id="{C334CB20-F091-4646-A519-7E1B5FC02712}"/>
              </a:ext>
            </a:extLst>
          </p:cNvPr>
          <p:cNvSpPr/>
          <p:nvPr/>
        </p:nvSpPr>
        <p:spPr>
          <a:xfrm>
            <a:off x="381000" y="2334373"/>
            <a:ext cx="1846980" cy="400110"/>
          </a:xfrm>
          <a:prstGeom prst="rect">
            <a:avLst/>
          </a:prstGeom>
        </p:spPr>
        <p:txBody>
          <a:bodyPr wrap="none">
            <a:spAutoFit/>
          </a:bodyPr>
          <a:lstStyle/>
          <a:p>
            <a:r>
              <a:rPr lang="en-US" sz="2000" dirty="0" err="1"/>
              <a:t>Comodal</a:t>
            </a:r>
            <a:r>
              <a:rPr lang="en-US" sz="2000" dirty="0"/>
              <a:t> (2016)</a:t>
            </a:r>
          </a:p>
        </p:txBody>
      </p:sp>
      <p:sp>
        <p:nvSpPr>
          <p:cNvPr id="16" name="Rectangle 15">
            <a:extLst>
              <a:ext uri="{FF2B5EF4-FFF2-40B4-BE49-F238E27FC236}">
                <a16:creationId xmlns:a16="http://schemas.microsoft.com/office/drawing/2014/main" id="{DF956EA6-89C6-3D45-BC1E-922798B9E5EA}"/>
              </a:ext>
            </a:extLst>
          </p:cNvPr>
          <p:cNvSpPr/>
          <p:nvPr/>
        </p:nvSpPr>
        <p:spPr>
          <a:xfrm>
            <a:off x="5049951" y="1536727"/>
            <a:ext cx="2465098" cy="400110"/>
          </a:xfrm>
          <a:prstGeom prst="rect">
            <a:avLst/>
          </a:prstGeom>
        </p:spPr>
        <p:txBody>
          <a:bodyPr wrap="none">
            <a:spAutoFit/>
          </a:bodyPr>
          <a:lstStyle/>
          <a:p>
            <a:r>
              <a:rPr lang="en-US" sz="2000" dirty="0"/>
              <a:t>Flexible Hybrid (2014)</a:t>
            </a:r>
          </a:p>
        </p:txBody>
      </p:sp>
      <p:sp>
        <p:nvSpPr>
          <p:cNvPr id="17" name="Rectangle 16">
            <a:extLst>
              <a:ext uri="{FF2B5EF4-FFF2-40B4-BE49-F238E27FC236}">
                <a16:creationId xmlns:a16="http://schemas.microsoft.com/office/drawing/2014/main" id="{12E35283-3966-BD4E-971B-6CA0DE370F33}"/>
              </a:ext>
            </a:extLst>
          </p:cNvPr>
          <p:cNvSpPr/>
          <p:nvPr/>
        </p:nvSpPr>
        <p:spPr>
          <a:xfrm>
            <a:off x="276497" y="4331720"/>
            <a:ext cx="6963843" cy="400110"/>
          </a:xfrm>
          <a:prstGeom prst="rect">
            <a:avLst/>
          </a:prstGeom>
        </p:spPr>
        <p:txBody>
          <a:bodyPr wrap="square">
            <a:spAutoFit/>
          </a:bodyPr>
          <a:lstStyle/>
          <a:p>
            <a:r>
              <a:rPr lang="en-US" sz="2000" dirty="0"/>
              <a:t>Synchronous Learning in Distributed Environments (SLIDE) (2011)</a:t>
            </a:r>
          </a:p>
        </p:txBody>
      </p:sp>
      <p:cxnSp>
        <p:nvCxnSpPr>
          <p:cNvPr id="19" name="Straight Connector 18">
            <a:extLst>
              <a:ext uri="{FF2B5EF4-FFF2-40B4-BE49-F238E27FC236}">
                <a16:creationId xmlns:a16="http://schemas.microsoft.com/office/drawing/2014/main" id="{A03EB401-D93C-134A-9031-3E7C864C034C}"/>
              </a:ext>
            </a:extLst>
          </p:cNvPr>
          <p:cNvCxnSpPr/>
          <p:nvPr/>
        </p:nvCxnSpPr>
        <p:spPr>
          <a:xfrm>
            <a:off x="588079" y="3688899"/>
            <a:ext cx="773604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A9D68CB-A902-1241-A208-1A62AB0980E3}"/>
              </a:ext>
            </a:extLst>
          </p:cNvPr>
          <p:cNvSpPr/>
          <p:nvPr/>
        </p:nvSpPr>
        <p:spPr>
          <a:xfrm>
            <a:off x="531328" y="5001111"/>
            <a:ext cx="2047355" cy="400110"/>
          </a:xfrm>
          <a:prstGeom prst="rect">
            <a:avLst/>
          </a:prstGeom>
        </p:spPr>
        <p:txBody>
          <a:bodyPr wrap="none">
            <a:spAutoFit/>
          </a:bodyPr>
          <a:lstStyle/>
          <a:p>
            <a:r>
              <a:rPr lang="en-US" sz="2000" dirty="0" err="1"/>
              <a:t>gxLearning</a:t>
            </a:r>
            <a:r>
              <a:rPr lang="en-US" sz="2000" dirty="0"/>
              <a:t> (2011)</a:t>
            </a:r>
          </a:p>
        </p:txBody>
      </p:sp>
      <p:sp>
        <p:nvSpPr>
          <p:cNvPr id="21" name="Rectangle 20">
            <a:extLst>
              <a:ext uri="{FF2B5EF4-FFF2-40B4-BE49-F238E27FC236}">
                <a16:creationId xmlns:a16="http://schemas.microsoft.com/office/drawing/2014/main" id="{DE5523F0-44EC-6C42-B239-ED89BB1A46CD}"/>
              </a:ext>
            </a:extLst>
          </p:cNvPr>
          <p:cNvSpPr/>
          <p:nvPr/>
        </p:nvSpPr>
        <p:spPr>
          <a:xfrm>
            <a:off x="5659269" y="5125758"/>
            <a:ext cx="2000601" cy="400110"/>
          </a:xfrm>
          <a:prstGeom prst="rect">
            <a:avLst/>
          </a:prstGeom>
        </p:spPr>
        <p:txBody>
          <a:bodyPr wrap="square">
            <a:spAutoFit/>
          </a:bodyPr>
          <a:lstStyle/>
          <a:p>
            <a:r>
              <a:rPr lang="en-US" sz="2000" dirty="0" err="1"/>
              <a:t>Blendsync</a:t>
            </a:r>
            <a:r>
              <a:rPr lang="en-US" sz="2000" dirty="0"/>
              <a:t> (2011)</a:t>
            </a:r>
          </a:p>
        </p:txBody>
      </p:sp>
      <p:sp>
        <p:nvSpPr>
          <p:cNvPr id="23" name="Rectangle 22">
            <a:extLst>
              <a:ext uri="{FF2B5EF4-FFF2-40B4-BE49-F238E27FC236}">
                <a16:creationId xmlns:a16="http://schemas.microsoft.com/office/drawing/2014/main" id="{D5AE612A-C2DF-F94C-87CC-B7404F94E617}"/>
              </a:ext>
            </a:extLst>
          </p:cNvPr>
          <p:cNvSpPr/>
          <p:nvPr/>
        </p:nvSpPr>
        <p:spPr>
          <a:xfrm>
            <a:off x="2537344" y="4713350"/>
            <a:ext cx="4178452" cy="400110"/>
          </a:xfrm>
          <a:prstGeom prst="rect">
            <a:avLst/>
          </a:prstGeom>
        </p:spPr>
        <p:txBody>
          <a:bodyPr wrap="none">
            <a:spAutoFit/>
          </a:bodyPr>
          <a:lstStyle/>
          <a:p>
            <a:r>
              <a:rPr lang="en-US" sz="2000" dirty="0"/>
              <a:t>Remote Live Participation (RLP) (2018)</a:t>
            </a:r>
          </a:p>
        </p:txBody>
      </p:sp>
      <p:sp>
        <p:nvSpPr>
          <p:cNvPr id="24" name="TextBox 23">
            <a:extLst>
              <a:ext uri="{FF2B5EF4-FFF2-40B4-BE49-F238E27FC236}">
                <a16:creationId xmlns:a16="http://schemas.microsoft.com/office/drawing/2014/main" id="{37BD04F4-79BF-2E4A-AA38-63F035509C9A}"/>
              </a:ext>
            </a:extLst>
          </p:cNvPr>
          <p:cNvSpPr txBox="1"/>
          <p:nvPr/>
        </p:nvSpPr>
        <p:spPr>
          <a:xfrm>
            <a:off x="638475" y="3200400"/>
            <a:ext cx="7685645" cy="338554"/>
          </a:xfrm>
          <a:prstGeom prst="rect">
            <a:avLst/>
          </a:prstGeom>
          <a:solidFill>
            <a:schemeClr val="accent4"/>
          </a:solidFill>
        </p:spPr>
        <p:txBody>
          <a:bodyPr wrap="square" rtlCol="0">
            <a:spAutoFit/>
          </a:bodyPr>
          <a:lstStyle/>
          <a:p>
            <a:r>
              <a:rPr lang="en-US" sz="1600" b="1" dirty="0">
                <a:solidFill>
                  <a:schemeClr val="bg2"/>
                </a:solidFill>
              </a:rPr>
              <a:t>Provides multiple options with student control over participation mode</a:t>
            </a:r>
          </a:p>
        </p:txBody>
      </p:sp>
      <p:sp>
        <p:nvSpPr>
          <p:cNvPr id="25" name="TextBox 24">
            <a:extLst>
              <a:ext uri="{FF2B5EF4-FFF2-40B4-BE49-F238E27FC236}">
                <a16:creationId xmlns:a16="http://schemas.microsoft.com/office/drawing/2014/main" id="{9D247827-2110-024C-BBC0-3D318A86803C}"/>
              </a:ext>
            </a:extLst>
          </p:cNvPr>
          <p:cNvSpPr txBox="1"/>
          <p:nvPr/>
        </p:nvSpPr>
        <p:spPr>
          <a:xfrm>
            <a:off x="640943" y="3827152"/>
            <a:ext cx="7683177" cy="338554"/>
          </a:xfrm>
          <a:prstGeom prst="rect">
            <a:avLst/>
          </a:prstGeom>
          <a:solidFill>
            <a:schemeClr val="bg2"/>
          </a:solidFill>
        </p:spPr>
        <p:txBody>
          <a:bodyPr wrap="square" rtlCol="0">
            <a:spAutoFit/>
          </a:bodyPr>
          <a:lstStyle/>
          <a:p>
            <a:r>
              <a:rPr lang="en-US" sz="1600" b="1" dirty="0">
                <a:solidFill>
                  <a:schemeClr val="accent4"/>
                </a:solidFill>
              </a:rPr>
              <a:t>Provides multiple options but (perhaps) no student control over participation mode</a:t>
            </a:r>
          </a:p>
        </p:txBody>
      </p:sp>
      <p:sp>
        <p:nvSpPr>
          <p:cNvPr id="26" name="TextBox 25">
            <a:extLst>
              <a:ext uri="{FF2B5EF4-FFF2-40B4-BE49-F238E27FC236}">
                <a16:creationId xmlns:a16="http://schemas.microsoft.com/office/drawing/2014/main" id="{D3DCBBCB-B6EB-BA4C-AC49-C7F2DB354B30}"/>
              </a:ext>
            </a:extLst>
          </p:cNvPr>
          <p:cNvSpPr txBox="1"/>
          <p:nvPr/>
        </p:nvSpPr>
        <p:spPr>
          <a:xfrm>
            <a:off x="651175" y="205052"/>
            <a:ext cx="5008094" cy="553998"/>
          </a:xfrm>
          <a:prstGeom prst="rect">
            <a:avLst/>
          </a:prstGeom>
          <a:noFill/>
        </p:spPr>
        <p:txBody>
          <a:bodyPr wrap="square" rtlCol="0">
            <a:spAutoFit/>
          </a:bodyPr>
          <a:lstStyle/>
          <a:p>
            <a:r>
              <a:rPr lang="en-US" sz="3000" b="1" dirty="0">
                <a:solidFill>
                  <a:schemeClr val="accent2"/>
                </a:solidFill>
                <a:latin typeface="+mj-lt"/>
              </a:rPr>
              <a:t>More than just “</a:t>
            </a:r>
            <a:r>
              <a:rPr lang="en-US" sz="3000" b="1" dirty="0" err="1">
                <a:solidFill>
                  <a:schemeClr val="accent2"/>
                </a:solidFill>
                <a:latin typeface="+mj-lt"/>
              </a:rPr>
              <a:t>HyFlex</a:t>
            </a:r>
            <a:r>
              <a:rPr lang="en-US" sz="3000" b="1" dirty="0">
                <a:solidFill>
                  <a:schemeClr val="accent2"/>
                </a:solidFill>
                <a:latin typeface="+mj-lt"/>
              </a:rPr>
              <a:t>”</a:t>
            </a:r>
          </a:p>
        </p:txBody>
      </p:sp>
      <p:sp>
        <p:nvSpPr>
          <p:cNvPr id="27" name="Rectangle 26">
            <a:extLst>
              <a:ext uri="{FF2B5EF4-FFF2-40B4-BE49-F238E27FC236}">
                <a16:creationId xmlns:a16="http://schemas.microsoft.com/office/drawing/2014/main" id="{DDDE4CBB-8AB1-FC43-BFBE-01FF34AA3950}"/>
              </a:ext>
            </a:extLst>
          </p:cNvPr>
          <p:cNvSpPr/>
          <p:nvPr/>
        </p:nvSpPr>
        <p:spPr>
          <a:xfrm rot="16200000">
            <a:off x="128563" y="205555"/>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3" name="TextBox 2"/>
          <p:cNvSpPr txBox="1"/>
          <p:nvPr/>
        </p:nvSpPr>
        <p:spPr>
          <a:xfrm>
            <a:off x="396869" y="5670502"/>
            <a:ext cx="6066404" cy="338554"/>
          </a:xfrm>
          <a:prstGeom prst="rect">
            <a:avLst/>
          </a:prstGeom>
          <a:noFill/>
        </p:spPr>
        <p:txBody>
          <a:bodyPr wrap="none" rtlCol="0">
            <a:spAutoFit/>
          </a:bodyPr>
          <a:lstStyle/>
          <a:p>
            <a:r>
              <a:rPr lang="en-US" sz="1600" i="1" dirty="0"/>
              <a:t>For more about these, visit </a:t>
            </a:r>
            <a:r>
              <a:rPr lang="en-US" sz="1600" i="1" dirty="0">
                <a:hlinkClick r:id="rId3"/>
              </a:rPr>
              <a:t>https://edtechbooks.org/hyflex/book_intro</a:t>
            </a:r>
            <a:r>
              <a:rPr lang="en-US" sz="1600" i="1" dirty="0"/>
              <a:t> </a:t>
            </a:r>
          </a:p>
        </p:txBody>
      </p:sp>
      <p:pic>
        <p:nvPicPr>
          <p:cNvPr id="29" name="Picture 28" descr="hyflex_logo.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8885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5"/>
            <a:ext cx="8382000" cy="1143000"/>
          </a:xfrm>
        </p:spPr>
        <p:txBody>
          <a:bodyPr>
            <a:normAutofit/>
          </a:bodyPr>
          <a:lstStyle/>
          <a:p>
            <a:r>
              <a:rPr lang="en-US" dirty="0"/>
              <a:t>Who is using a form of </a:t>
            </a:r>
            <a:r>
              <a:rPr lang="en-US" dirty="0" err="1"/>
              <a:t>HyFlex</a:t>
            </a:r>
            <a:r>
              <a:rPr lang="en-US" dirty="0"/>
              <a:t>?</a:t>
            </a:r>
          </a:p>
        </p:txBody>
      </p:sp>
      <p:sp>
        <p:nvSpPr>
          <p:cNvPr id="3" name="Rectangle 2"/>
          <p:cNvSpPr/>
          <p:nvPr/>
        </p:nvSpPr>
        <p:spPr>
          <a:xfrm>
            <a:off x="228600" y="1167665"/>
            <a:ext cx="2590800" cy="3970318"/>
          </a:xfrm>
          <a:prstGeom prst="rect">
            <a:avLst/>
          </a:prstGeom>
        </p:spPr>
        <p:txBody>
          <a:bodyPr wrap="square" numCol="1">
            <a:spAutoFit/>
          </a:bodyPr>
          <a:lstStyle/>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Ohio State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University of Michigan</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SUNY Buffalo</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SUNY Oswego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Harper College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Herkimer County Community College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University of Texas of the Permian Basin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Portland State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Texas A&amp;M San Antonio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University of Texas at Tyler</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New Mexico State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Church Divinity School of the Pacific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Minot State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Wisconsin Lutheran College</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University of Denver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University of St. Thomas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University of California Riverside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a:tabLst>
                <a:tab pos="457200" algn="l"/>
              </a:tabLst>
            </a:pPr>
            <a:r>
              <a:rPr lang="en-US" sz="1200" dirty="0">
                <a:solidFill>
                  <a:srgbClr val="000000"/>
                </a:solidFill>
                <a:latin typeface="Calibri" charset="0"/>
                <a:ea typeface="Times New Roman" charset="0"/>
                <a:cs typeface="Times New Roman" charset="0"/>
              </a:rPr>
              <a:t>Peirce College</a:t>
            </a:r>
            <a:endParaRPr lang="en-US" sz="1200" dirty="0">
              <a:solidFill>
                <a:srgbClr val="000000"/>
              </a:solidFill>
              <a:latin typeface="Times New Roman" charset="0"/>
              <a:ea typeface="ＭＳ 明朝" charset="-128"/>
              <a:cs typeface="Times New Roman" charset="0"/>
            </a:endParaRPr>
          </a:p>
        </p:txBody>
      </p:sp>
      <p:sp>
        <p:nvSpPr>
          <p:cNvPr id="4" name="Rectangle 3"/>
          <p:cNvSpPr/>
          <p:nvPr/>
        </p:nvSpPr>
        <p:spPr>
          <a:xfrm>
            <a:off x="5943600" y="1322067"/>
            <a:ext cx="3048000" cy="4339650"/>
          </a:xfrm>
          <a:prstGeom prst="rect">
            <a:avLst/>
          </a:prstGeom>
        </p:spPr>
        <p:txBody>
          <a:bodyPr wrap="square">
            <a:spAutoFit/>
          </a:bodyPr>
          <a:lstStyle/>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Lehigh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err="1">
                <a:solidFill>
                  <a:srgbClr val="000000"/>
                </a:solidFill>
                <a:latin typeface="Calibri" charset="0"/>
                <a:ea typeface="Times New Roman" charset="0"/>
                <a:cs typeface="Times New Roman" charset="0"/>
              </a:rPr>
              <a:t>DeSalles</a:t>
            </a:r>
            <a:r>
              <a:rPr lang="en-US" sz="1200" dirty="0">
                <a:solidFill>
                  <a:srgbClr val="000000"/>
                </a:solidFill>
                <a:latin typeface="Calibri" charset="0"/>
                <a:ea typeface="Times New Roman" charset="0"/>
                <a:cs typeface="Times New Roman" charset="0"/>
              </a:rPr>
              <a:t>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Luther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Delgado Community College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George Fox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 Lewis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 Southern Cross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Columbia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Bentley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Michigan State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University of Aalborg Copenhagen</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 Eastern Institute of Technology, New Zealand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Nichols College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 Universidad </a:t>
            </a:r>
            <a:r>
              <a:rPr lang="en-US" sz="1200" dirty="0" err="1">
                <a:solidFill>
                  <a:srgbClr val="000000"/>
                </a:solidFill>
                <a:latin typeface="Calibri" charset="0"/>
                <a:ea typeface="Times New Roman" charset="0"/>
                <a:cs typeface="Times New Roman" charset="0"/>
              </a:rPr>
              <a:t>Técnica</a:t>
            </a:r>
            <a:r>
              <a:rPr lang="en-US" sz="1200" dirty="0">
                <a:solidFill>
                  <a:srgbClr val="000000"/>
                </a:solidFill>
                <a:latin typeface="Calibri" charset="0"/>
                <a:ea typeface="Times New Roman" charset="0"/>
                <a:cs typeface="Times New Roman" charset="0"/>
              </a:rPr>
              <a:t> Particular de Loja</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 Malmo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 Griffith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err="1">
                <a:solidFill>
                  <a:srgbClr val="000000"/>
                </a:solidFill>
                <a:latin typeface="Calibri" charset="0"/>
                <a:ea typeface="Times New Roman" charset="0"/>
                <a:cs typeface="Times New Roman" charset="0"/>
              </a:rPr>
              <a:t>Instituto</a:t>
            </a:r>
            <a:r>
              <a:rPr lang="en-US" sz="1200" dirty="0">
                <a:solidFill>
                  <a:srgbClr val="000000"/>
                </a:solidFill>
                <a:latin typeface="Calibri" charset="0"/>
                <a:ea typeface="Times New Roman" charset="0"/>
                <a:cs typeface="Times New Roman" charset="0"/>
              </a:rPr>
              <a:t> </a:t>
            </a:r>
            <a:r>
              <a:rPr lang="en-US" sz="1200" dirty="0" err="1">
                <a:solidFill>
                  <a:srgbClr val="000000"/>
                </a:solidFill>
                <a:latin typeface="Calibri" charset="0"/>
                <a:ea typeface="Times New Roman" charset="0"/>
                <a:cs typeface="Times New Roman" charset="0"/>
              </a:rPr>
              <a:t>Michoacano</a:t>
            </a:r>
            <a:r>
              <a:rPr lang="en-US" sz="1200" dirty="0">
                <a:solidFill>
                  <a:srgbClr val="000000"/>
                </a:solidFill>
                <a:latin typeface="Calibri" charset="0"/>
                <a:ea typeface="Times New Roman" charset="0"/>
                <a:cs typeface="Times New Roman" charset="0"/>
              </a:rPr>
              <a:t> de </a:t>
            </a:r>
            <a:r>
              <a:rPr lang="en-US" sz="1200" dirty="0" err="1">
                <a:solidFill>
                  <a:srgbClr val="000000"/>
                </a:solidFill>
                <a:latin typeface="Calibri" charset="0"/>
                <a:ea typeface="Times New Roman" charset="0"/>
                <a:cs typeface="Times New Roman" charset="0"/>
              </a:rPr>
              <a:t>Ciencias</a:t>
            </a:r>
            <a:r>
              <a:rPr lang="en-US" sz="1200" dirty="0">
                <a:solidFill>
                  <a:srgbClr val="000000"/>
                </a:solidFill>
                <a:latin typeface="Calibri" charset="0"/>
                <a:ea typeface="Times New Roman" charset="0"/>
                <a:cs typeface="Times New Roman" charset="0"/>
              </a:rPr>
              <a:t> de la </a:t>
            </a:r>
            <a:r>
              <a:rPr lang="en-US" sz="1200" dirty="0" err="1">
                <a:solidFill>
                  <a:srgbClr val="000000"/>
                </a:solidFill>
                <a:latin typeface="Calibri" charset="0"/>
                <a:ea typeface="Times New Roman" charset="0"/>
                <a:cs typeface="Times New Roman" charset="0"/>
              </a:rPr>
              <a:t>Educación</a:t>
            </a:r>
            <a:r>
              <a:rPr lang="en-US" sz="1200" dirty="0">
                <a:solidFill>
                  <a:srgbClr val="000000"/>
                </a:solidFill>
                <a:latin typeface="Calibri" charset="0"/>
                <a:ea typeface="Times New Roman" charset="0"/>
                <a:cs typeface="Times New Roman" charset="0"/>
              </a:rPr>
              <a:t>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Universidad </a:t>
            </a:r>
            <a:r>
              <a:rPr lang="en-US" sz="1200" dirty="0" err="1">
                <a:solidFill>
                  <a:srgbClr val="000000"/>
                </a:solidFill>
                <a:latin typeface="Calibri" charset="0"/>
                <a:ea typeface="Times New Roman" charset="0"/>
                <a:cs typeface="Times New Roman" charset="0"/>
              </a:rPr>
              <a:t>Veracruzana</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Eastern Washington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Times New Roman" charset="0"/>
                <a:cs typeface="Times New Roman" charset="0"/>
              </a:rPr>
              <a:t>UC Santa Barbara</a:t>
            </a:r>
          </a:p>
          <a:p>
            <a:pPr marL="342900" marR="0" lvl="0" indent="-342900">
              <a:spcBef>
                <a:spcPts val="0"/>
              </a:spcBef>
              <a:spcAft>
                <a:spcPts val="0"/>
              </a:spcAft>
              <a:buFont typeface="+mj-lt"/>
              <a:buAutoNum type="arabicPeriod" startAt="37"/>
              <a:tabLst>
                <a:tab pos="457200" algn="l"/>
              </a:tabLst>
            </a:pPr>
            <a:r>
              <a:rPr lang="en-US" sz="1200" dirty="0">
                <a:solidFill>
                  <a:srgbClr val="000000"/>
                </a:solidFill>
                <a:latin typeface="Calibri" charset="0"/>
                <a:ea typeface="ＭＳ 明朝" charset="-128"/>
                <a:cs typeface="Times New Roman" charset="0"/>
              </a:rPr>
              <a:t>Genesee Community College (SUNY)</a:t>
            </a:r>
            <a:endParaRPr lang="en-US" sz="1200" dirty="0">
              <a:solidFill>
                <a:srgbClr val="000000"/>
              </a:solidFill>
              <a:latin typeface="Times New Roman" charset="0"/>
              <a:ea typeface="ＭＳ 明朝" charset="-128"/>
              <a:cs typeface="Times New Roman" charset="0"/>
            </a:endParaRPr>
          </a:p>
        </p:txBody>
      </p:sp>
      <p:sp>
        <p:nvSpPr>
          <p:cNvPr id="5" name="Rectangle 4"/>
          <p:cNvSpPr/>
          <p:nvPr/>
        </p:nvSpPr>
        <p:spPr>
          <a:xfrm>
            <a:off x="2921000" y="1353719"/>
            <a:ext cx="2743200" cy="3600986"/>
          </a:xfrm>
          <a:prstGeom prst="rect">
            <a:avLst/>
          </a:prstGeom>
        </p:spPr>
        <p:txBody>
          <a:bodyPr wrap="square">
            <a:spAutoFit/>
          </a:bodyPr>
          <a:lstStyle/>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San Diego Christian College</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Concordia University, Irvine</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Orange Lutheran High School</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Glendale Community College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Penn State Lehigh Valley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Central Georgia Technical College</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Montana State University – Billings</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Cambrian College of Applied Arts and Sciences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University of Victoria</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University of Massachusetts Boston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Central Georgia Technical College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National University</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Rutgers University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Rush University Medical Center</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Elmhurst College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University of Georgia </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University of Hawaii</a:t>
            </a:r>
            <a:endParaRPr lang="en-US" sz="1200" dirty="0">
              <a:solidFill>
                <a:srgbClr val="000000"/>
              </a:solidFill>
              <a:latin typeface="Times New Roman" charset="0"/>
              <a:ea typeface="ＭＳ 明朝" charset="-128"/>
              <a:cs typeface="Times New Roman" charset="0"/>
            </a:endParaRPr>
          </a:p>
          <a:p>
            <a:pPr marL="342900" marR="0" lvl="0" indent="-342900">
              <a:spcBef>
                <a:spcPts val="0"/>
              </a:spcBef>
              <a:spcAft>
                <a:spcPts val="0"/>
              </a:spcAft>
              <a:buFont typeface="+mj-lt"/>
              <a:buAutoNum type="arabicPeriod" startAt="19"/>
              <a:tabLst>
                <a:tab pos="457200" algn="l"/>
              </a:tabLst>
            </a:pPr>
            <a:r>
              <a:rPr lang="en-US" sz="1200" dirty="0">
                <a:solidFill>
                  <a:srgbClr val="000000"/>
                </a:solidFill>
                <a:latin typeface="Calibri" charset="0"/>
                <a:ea typeface="Times New Roman" charset="0"/>
                <a:cs typeface="Times New Roman" charset="0"/>
              </a:rPr>
              <a:t>University of British Columbia </a:t>
            </a:r>
            <a:endParaRPr lang="en-US" sz="1200" dirty="0">
              <a:solidFill>
                <a:srgbClr val="000000"/>
              </a:solidFill>
              <a:latin typeface="Times New Roman" charset="0"/>
              <a:ea typeface="ＭＳ 明朝" charset="-128"/>
              <a:cs typeface="Times New Roman" charset="0"/>
            </a:endParaRPr>
          </a:p>
        </p:txBody>
      </p:sp>
      <p:sp>
        <p:nvSpPr>
          <p:cNvPr id="8" name="TextBox 7"/>
          <p:cNvSpPr txBox="1"/>
          <p:nvPr/>
        </p:nvSpPr>
        <p:spPr>
          <a:xfrm>
            <a:off x="584200" y="5323842"/>
            <a:ext cx="4800600" cy="923330"/>
          </a:xfrm>
          <a:prstGeom prst="rect">
            <a:avLst/>
          </a:prstGeom>
          <a:noFill/>
        </p:spPr>
        <p:txBody>
          <a:bodyPr wrap="square" rtlCol="0">
            <a:spAutoFit/>
          </a:bodyPr>
          <a:lstStyle/>
          <a:p>
            <a:r>
              <a:rPr lang="en-US" i="1" dirty="0"/>
              <a:t>This is a partial list (and pre-COVID-19) based on literature reviews, workshops, and personal communications.</a:t>
            </a:r>
          </a:p>
        </p:txBody>
      </p:sp>
    </p:spTree>
    <p:extLst>
      <p:ext uri="{BB962C8B-B14F-4D97-AF65-F5344CB8AC3E}">
        <p14:creationId xmlns:p14="http://schemas.microsoft.com/office/powerpoint/2010/main" val="367190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1010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ound Diagonal Corner Rectangle 5"/>
          <p:cNvSpPr/>
          <p:nvPr/>
        </p:nvSpPr>
        <p:spPr>
          <a:xfrm>
            <a:off x="381000" y="457200"/>
            <a:ext cx="7924800" cy="914400"/>
          </a:xfrm>
          <a:prstGeom prst="round2DiagRect">
            <a:avLst/>
          </a:prstGeom>
          <a:solidFill>
            <a:schemeClr val="bg1">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chemeClr val="tx2"/>
                </a:solidFill>
                <a:latin typeface="+mj-lt"/>
              </a:rPr>
              <a:t>Student and Faculty Experiences</a:t>
            </a:r>
          </a:p>
        </p:txBody>
      </p:sp>
    </p:spTree>
    <p:extLst>
      <p:ext uri="{BB962C8B-B14F-4D97-AF65-F5344CB8AC3E}">
        <p14:creationId xmlns:p14="http://schemas.microsoft.com/office/powerpoint/2010/main" val="428959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09600" y="-152400"/>
            <a:ext cx="10210800" cy="7239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6" name="TextBox 25"/>
          <p:cNvSpPr txBox="1"/>
          <p:nvPr/>
        </p:nvSpPr>
        <p:spPr>
          <a:xfrm>
            <a:off x="274194" y="442033"/>
            <a:ext cx="2310555" cy="1200328"/>
          </a:xfrm>
          <a:prstGeom prst="rect">
            <a:avLst/>
          </a:prstGeom>
          <a:noFill/>
        </p:spPr>
        <p:txBody>
          <a:bodyPr wrap="square" rtlCol="0">
            <a:spAutoFit/>
          </a:bodyPr>
          <a:lstStyle/>
          <a:p>
            <a:r>
              <a:rPr lang="en-US" dirty="0"/>
              <a:t>And then, the following week…</a:t>
            </a:r>
          </a:p>
        </p:txBody>
      </p:sp>
      <p:pic>
        <p:nvPicPr>
          <p:cNvPr id="4" name="Picture 3"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444" y="3490892"/>
            <a:ext cx="508282" cy="503200"/>
          </a:xfrm>
          <a:prstGeom prst="rect">
            <a:avLst/>
          </a:prstGeom>
        </p:spPr>
      </p:pic>
      <p:pic>
        <p:nvPicPr>
          <p:cNvPr id="5" name="Picture 4"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242" y="1651208"/>
            <a:ext cx="508282" cy="503200"/>
          </a:xfrm>
          <a:prstGeom prst="rect">
            <a:avLst/>
          </a:prstGeom>
        </p:spPr>
      </p:pic>
      <p:pic>
        <p:nvPicPr>
          <p:cNvPr id="6" name="Picture 5"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9726" y="3556710"/>
            <a:ext cx="508282" cy="503200"/>
          </a:xfrm>
          <a:prstGeom prst="rect">
            <a:avLst/>
          </a:prstGeom>
        </p:spPr>
      </p:pic>
      <p:pic>
        <p:nvPicPr>
          <p:cNvPr id="7" name="Picture 6"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0133" y="1902808"/>
            <a:ext cx="508282" cy="503200"/>
          </a:xfrm>
          <a:prstGeom prst="rect">
            <a:avLst/>
          </a:prstGeom>
        </p:spPr>
      </p:pic>
      <p:pic>
        <p:nvPicPr>
          <p:cNvPr id="8" name="Picture 7"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9933" y="1496803"/>
            <a:ext cx="508282" cy="503200"/>
          </a:xfrm>
          <a:prstGeom prst="rect">
            <a:avLst/>
          </a:prstGeom>
        </p:spPr>
      </p:pic>
      <p:pic>
        <p:nvPicPr>
          <p:cNvPr id="9" name="Picture 8"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1099" y="4082200"/>
            <a:ext cx="508282" cy="503200"/>
          </a:xfrm>
          <a:prstGeom prst="rect">
            <a:avLst/>
          </a:prstGeom>
        </p:spPr>
      </p:pic>
      <p:pic>
        <p:nvPicPr>
          <p:cNvPr id="10" name="Picture 9"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2338" y="3426600"/>
            <a:ext cx="508282" cy="503200"/>
          </a:xfrm>
          <a:prstGeom prst="rect">
            <a:avLst/>
          </a:prstGeom>
        </p:spPr>
      </p:pic>
      <p:pic>
        <p:nvPicPr>
          <p:cNvPr id="11" name="Picture 10"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9202" y="1762595"/>
            <a:ext cx="508282" cy="503200"/>
          </a:xfrm>
          <a:prstGeom prst="rect">
            <a:avLst/>
          </a:prstGeom>
        </p:spPr>
      </p:pic>
      <p:pic>
        <p:nvPicPr>
          <p:cNvPr id="12" name="Picture 11"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8197" y="2671800"/>
            <a:ext cx="508282" cy="503200"/>
          </a:xfrm>
          <a:prstGeom prst="rect">
            <a:avLst/>
          </a:prstGeom>
        </p:spPr>
      </p:pic>
      <p:pic>
        <p:nvPicPr>
          <p:cNvPr id="13" name="Picture 12"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8652" y="2014195"/>
            <a:ext cx="508282" cy="503200"/>
          </a:xfrm>
          <a:prstGeom prst="rect">
            <a:avLst/>
          </a:prstGeom>
        </p:spPr>
      </p:pic>
      <p:pic>
        <p:nvPicPr>
          <p:cNvPr id="14" name="Picture 13"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061" y="735945"/>
            <a:ext cx="508282" cy="503200"/>
          </a:xfrm>
          <a:prstGeom prst="rect">
            <a:avLst/>
          </a:prstGeom>
        </p:spPr>
      </p:pic>
      <p:pic>
        <p:nvPicPr>
          <p:cNvPr id="15" name="Picture 14"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7343" y="3579000"/>
            <a:ext cx="508282" cy="503200"/>
          </a:xfrm>
          <a:prstGeom prst="rect">
            <a:avLst/>
          </a:prstGeom>
        </p:spPr>
      </p:pic>
      <p:pic>
        <p:nvPicPr>
          <p:cNvPr id="16" name="Picture 15"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8008" y="2517395"/>
            <a:ext cx="508282" cy="503200"/>
          </a:xfrm>
          <a:prstGeom prst="rect">
            <a:avLst/>
          </a:prstGeom>
        </p:spPr>
      </p:pic>
      <p:pic>
        <p:nvPicPr>
          <p:cNvPr id="17" name="Picture 16"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9558" y="4587891"/>
            <a:ext cx="508282" cy="503200"/>
          </a:xfrm>
          <a:prstGeom prst="rect">
            <a:avLst/>
          </a:prstGeom>
        </p:spPr>
      </p:pic>
      <p:pic>
        <p:nvPicPr>
          <p:cNvPr id="18" name="Picture 17"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4749" y="2768995"/>
            <a:ext cx="508282" cy="503200"/>
          </a:xfrm>
          <a:prstGeom prst="rect">
            <a:avLst/>
          </a:prstGeom>
        </p:spPr>
      </p:pic>
      <p:pic>
        <p:nvPicPr>
          <p:cNvPr id="19" name="Picture 18"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3522" y="4486486"/>
            <a:ext cx="508282" cy="503200"/>
          </a:xfrm>
          <a:prstGeom prst="rect">
            <a:avLst/>
          </a:prstGeom>
        </p:spPr>
      </p:pic>
      <p:pic>
        <p:nvPicPr>
          <p:cNvPr id="20" name="Picture 19"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5240" y="4486486"/>
            <a:ext cx="508282" cy="503200"/>
          </a:xfrm>
          <a:prstGeom prst="rect">
            <a:avLst/>
          </a:prstGeom>
        </p:spPr>
      </p:pic>
      <p:pic>
        <p:nvPicPr>
          <p:cNvPr id="21" name="Picture 20"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6467" y="2921395"/>
            <a:ext cx="508282" cy="503200"/>
          </a:xfrm>
          <a:prstGeom prst="rect">
            <a:avLst/>
          </a:prstGeom>
        </p:spPr>
      </p:pic>
      <p:sp>
        <p:nvSpPr>
          <p:cNvPr id="22" name="Oval 21"/>
          <p:cNvSpPr/>
          <p:nvPr/>
        </p:nvSpPr>
        <p:spPr>
          <a:xfrm>
            <a:off x="922043" y="735945"/>
            <a:ext cx="5872718" cy="5523894"/>
          </a:xfrm>
          <a:prstGeom prst="ellipse">
            <a:avLst/>
          </a:prstGeom>
          <a:no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rgbClr val="000000"/>
                  </a:solidFill>
                </a:ln>
                <a:noFill/>
              </a:rPr>
              <a:t>Synchronous </a:t>
            </a:r>
          </a:p>
          <a:p>
            <a:pPr algn="ctr"/>
            <a:r>
              <a:rPr lang="en-US" dirty="0">
                <a:ln>
                  <a:solidFill>
                    <a:srgbClr val="000000"/>
                  </a:solidFill>
                </a:ln>
                <a:noFill/>
              </a:rPr>
              <a:t>Interaction</a:t>
            </a:r>
          </a:p>
        </p:txBody>
      </p:sp>
      <p:sp>
        <p:nvSpPr>
          <p:cNvPr id="23" name="Oval 22"/>
          <p:cNvSpPr/>
          <p:nvPr/>
        </p:nvSpPr>
        <p:spPr>
          <a:xfrm>
            <a:off x="5465596" y="440124"/>
            <a:ext cx="3271039" cy="4352941"/>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0000"/>
                </a:solidFill>
              </a:ln>
              <a:noFill/>
            </a:endParaRPr>
          </a:p>
          <a:p>
            <a:pPr algn="r"/>
            <a:r>
              <a:rPr lang="en-US" dirty="0">
                <a:ln>
                  <a:solidFill>
                    <a:srgbClr val="000000"/>
                  </a:solidFill>
                </a:ln>
                <a:noFill/>
              </a:rPr>
              <a:t>Asynchronous </a:t>
            </a:r>
          </a:p>
          <a:p>
            <a:pPr algn="r"/>
            <a:r>
              <a:rPr lang="en-US" dirty="0">
                <a:ln>
                  <a:solidFill>
                    <a:srgbClr val="000000"/>
                  </a:solidFill>
                </a:ln>
                <a:noFill/>
              </a:rPr>
              <a:t>Interaction</a:t>
            </a:r>
          </a:p>
        </p:txBody>
      </p:sp>
      <p:sp>
        <p:nvSpPr>
          <p:cNvPr id="24" name="TextBox 23"/>
          <p:cNvSpPr txBox="1"/>
          <p:nvPr/>
        </p:nvSpPr>
        <p:spPr>
          <a:xfrm>
            <a:off x="274194" y="445444"/>
            <a:ext cx="2310555" cy="369332"/>
          </a:xfrm>
          <a:prstGeom prst="rect">
            <a:avLst/>
          </a:prstGeom>
          <a:noFill/>
        </p:spPr>
        <p:txBody>
          <a:bodyPr wrap="square" rtlCol="0">
            <a:spAutoFit/>
          </a:bodyPr>
          <a:lstStyle/>
          <a:p>
            <a:r>
              <a:rPr lang="en-US" dirty="0"/>
              <a:t>In any given week…</a:t>
            </a:r>
          </a:p>
        </p:txBody>
      </p:sp>
      <p:pic>
        <p:nvPicPr>
          <p:cNvPr id="27" name="Picture 26"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2212" y="1444997"/>
            <a:ext cx="508282" cy="503200"/>
          </a:xfrm>
          <a:prstGeom prst="rect">
            <a:avLst/>
          </a:prstGeom>
        </p:spPr>
      </p:pic>
      <p:pic>
        <p:nvPicPr>
          <p:cNvPr id="28" name="Picture 27" descr="11970969601383046655jorje_villafan_smiley_face.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3343" y="4176565"/>
            <a:ext cx="508282" cy="503200"/>
          </a:xfrm>
          <a:prstGeom prst="rect">
            <a:avLst/>
          </a:prstGeom>
        </p:spPr>
      </p:pic>
      <p:sp>
        <p:nvSpPr>
          <p:cNvPr id="2" name="TextBox 1"/>
          <p:cNvSpPr txBox="1"/>
          <p:nvPr/>
        </p:nvSpPr>
        <p:spPr>
          <a:xfrm>
            <a:off x="6483924" y="4892218"/>
            <a:ext cx="2775119" cy="830997"/>
          </a:xfrm>
          <a:prstGeom prst="rect">
            <a:avLst/>
          </a:prstGeom>
          <a:noFill/>
          <a:ln>
            <a:solidFill>
              <a:srgbClr val="57539A"/>
            </a:solidFill>
          </a:ln>
          <a:effectLst>
            <a:outerShdw blurRad="50800" dist="38100" dir="2700000" algn="tl" rotWithShape="0">
              <a:prstClr val="black">
                <a:alpha val="40000"/>
              </a:prstClr>
            </a:outerShdw>
          </a:effectLst>
        </p:spPr>
        <p:txBody>
          <a:bodyPr wrap="none" rtlCol="0">
            <a:spAutoFit/>
          </a:bodyPr>
          <a:lstStyle/>
          <a:p>
            <a:pPr algn="ctr"/>
            <a:r>
              <a:rPr lang="en-US" dirty="0"/>
              <a:t>10-15% movement </a:t>
            </a:r>
          </a:p>
          <a:p>
            <a:pPr algn="ctr"/>
            <a:r>
              <a:rPr lang="en-US" dirty="0"/>
              <a:t>each week</a:t>
            </a:r>
          </a:p>
        </p:txBody>
      </p:sp>
      <p:cxnSp>
        <p:nvCxnSpPr>
          <p:cNvPr id="25" name="Straight Connector 24"/>
          <p:cNvCxnSpPr/>
          <p:nvPr/>
        </p:nvCxnSpPr>
        <p:spPr>
          <a:xfrm>
            <a:off x="4953000" y="-152400"/>
            <a:ext cx="0" cy="7162800"/>
          </a:xfrm>
          <a:prstGeom prst="line">
            <a:avLst/>
          </a:prstGeom>
          <a:ln w="76200" cmpd="tri"/>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638800" y="0"/>
            <a:ext cx="2514600" cy="369332"/>
          </a:xfrm>
          <a:prstGeom prst="rect">
            <a:avLst/>
          </a:prstGeom>
          <a:noFill/>
        </p:spPr>
        <p:txBody>
          <a:bodyPr wrap="square" rtlCol="0">
            <a:spAutoFit/>
          </a:bodyPr>
          <a:lstStyle/>
          <a:p>
            <a:r>
              <a:rPr lang="en-US" b="1" dirty="0"/>
              <a:t>ONLINE PARTICIPATION</a:t>
            </a:r>
          </a:p>
        </p:txBody>
      </p:sp>
      <p:sp>
        <p:nvSpPr>
          <p:cNvPr id="33" name="TextBox 32"/>
          <p:cNvSpPr txBox="1"/>
          <p:nvPr/>
        </p:nvSpPr>
        <p:spPr>
          <a:xfrm>
            <a:off x="1752600" y="0"/>
            <a:ext cx="3581400" cy="369332"/>
          </a:xfrm>
          <a:prstGeom prst="rect">
            <a:avLst/>
          </a:prstGeom>
          <a:noFill/>
        </p:spPr>
        <p:txBody>
          <a:bodyPr wrap="square" rtlCol="0">
            <a:spAutoFit/>
          </a:bodyPr>
          <a:lstStyle/>
          <a:p>
            <a:r>
              <a:rPr lang="en-US" b="1" dirty="0"/>
              <a:t>CLASSROOM PARTICIPATION</a:t>
            </a:r>
          </a:p>
        </p:txBody>
      </p:sp>
      <p:pic>
        <p:nvPicPr>
          <p:cNvPr id="31" name="Picture 30" descr="hyflex_logo.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3229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2000"/>
                                        <p:tgtEl>
                                          <p:spTgt spid="26"/>
                                        </p:tgtEl>
                                      </p:cBhvr>
                                    </p:animEffect>
                                  </p:childTnLst>
                                </p:cTn>
                              </p:par>
                              <p:par>
                                <p:cTn id="70" presetID="10" presetClass="exit" presetSubtype="0" fill="hold" grpId="0" nodeType="withEffect">
                                  <p:stCondLst>
                                    <p:cond delay="0"/>
                                  </p:stCondLst>
                                  <p:childTnLst>
                                    <p:animEffect transition="out" filter="fade">
                                      <p:cBhvr>
                                        <p:cTn id="71" dur="500"/>
                                        <p:tgtEl>
                                          <p:spTgt spid="24"/>
                                        </p:tgtEl>
                                      </p:cBhvr>
                                    </p:animEffect>
                                    <p:set>
                                      <p:cBhvr>
                                        <p:cTn id="72" dur="1" fill="hold">
                                          <p:stCondLst>
                                            <p:cond delay="499"/>
                                          </p:stCondLst>
                                        </p:cTn>
                                        <p:tgtEl>
                                          <p:spTgt spid="24"/>
                                        </p:tgtEl>
                                        <p:attrNameLst>
                                          <p:attrName>style.visibility</p:attrName>
                                        </p:attrNameLst>
                                      </p:cBhvr>
                                      <p:to>
                                        <p:strVal val="hidden"/>
                                      </p:to>
                                    </p:set>
                                  </p:childTnLst>
                                </p:cTn>
                              </p:par>
                            </p:childTnLst>
                          </p:cTn>
                        </p:par>
                        <p:par>
                          <p:cTn id="73" fill="hold">
                            <p:stCondLst>
                              <p:cond delay="2000"/>
                            </p:stCondLst>
                            <p:childTnLst>
                              <p:par>
                                <p:cTn id="74" presetID="0" presetClass="path" presetSubtype="0" accel="50000" decel="50000" fill="hold" nodeType="afterEffect">
                                  <p:stCondLst>
                                    <p:cond delay="0"/>
                                  </p:stCondLst>
                                  <p:childTnLst>
                                    <p:animMotion origin="layout" path="M 7.097E-6 -1.12089E-6 C 0.0007 -0.00579 0.00157 -0.02455 0.00625 -0.03173 C 0.01632 -0.04794 0.02985 -0.05697 0.0394 -0.07387 C 0.06074 -0.11232 0.09267 -0.14428 0.12772 -0.15586 C 0.14351 -0.15076 0.14247 -0.15215 0.14819 -0.1327 C 0.14767 -0.12228 0.1475 -0.11186 0.14663 -0.1012 C 0.14594 -0.09564 0.14351 -0.0843 0.14351 -0.0843 C 0.14663 -0.04469 0.139 -0.0484 0.15774 -0.04215 C 0.1645 -0.04354 0.17145 -0.044 0.17821 -0.04632 C 0.18255 -0.04817 0.18619 -0.05303 0.19071 -0.05488 C 0.19643 -0.06067 0.20129 -0.06461 0.20806 -0.06739 C 0.21552 -0.07689 0.22142 -0.08754 0.22871 -0.09703 C 0.24224 -0.09634 0.25595 -0.09611 0.26966 -0.09472 C 0.27122 -0.09472 0.27434 -0.09263 0.27434 -0.09263 " pathEditMode="relative" ptsTypes="fffffffffffffA">
                                      <p:cBhvr>
                                        <p:cTn id="75" dur="2000" fill="hold"/>
                                        <p:tgtEl>
                                          <p:spTgt spid="19"/>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1.29967E-6 6.26679E-6 C -0.0118 -0.00532 -0.01076 -0.01667 -0.01579 -0.0294 C -0.01857 -0.03612 -0.02221 -0.04214 -0.02516 -0.04839 C -0.0269 -0.0521 -0.02794 -0.05627 -0.03002 -0.05905 C -0.04286 -0.07618 -0.06351 -0.08058 -0.08051 -0.08429 C -0.09943 -0.0829 -0.11851 -0.08221 -0.13725 -0.08012 C -0.14801 -0.07919 -0.14003 -0.07919 -0.14662 -0.07364 C -0.15235 -0.06924 -0.16103 -0.06947 -0.16727 -0.06738 C -0.17144 -0.06808 -0.1763 -0.06646 -0.17977 -0.06947 C -0.18844 -0.07711 -0.19816 -0.10397 -0.20666 -0.1137 C -0.21343 -0.12134 -0.22228 -0.12297 -0.23026 -0.12644 C -0.23824 -0.14196 -0.23599 -0.13408 -0.23824 -0.1496 C -0.23078 -0.15284 -0.23078 -0.15006 -0.22558 -0.14311 " pathEditMode="relative" ptsTypes="ffffffffffffA">
                                      <p:cBhvr>
                                        <p:cTn id="77" dur="2000" fill="hold"/>
                                        <p:tgtEl>
                                          <p:spTgt spid="12"/>
                                        </p:tgtEl>
                                        <p:attrNameLst>
                                          <p:attrName>ppt_x</p:attrName>
                                          <p:attrName>ppt_y</p:attrName>
                                        </p:attrNameLst>
                                      </p:cBhvr>
                                    </p:animMotion>
                                  </p:childTnLst>
                                </p:cTn>
                              </p:par>
                            </p:childTnLst>
                          </p:cTn>
                        </p:par>
                        <p:par>
                          <p:cTn id="78" fill="hold">
                            <p:stCondLst>
                              <p:cond delay="4000"/>
                            </p:stCondLst>
                            <p:childTnLst>
                              <p:par>
                                <p:cTn id="79" presetID="37" presetClass="path" presetSubtype="0" accel="50000" decel="50000" fill="hold" nodeType="afterEffect">
                                  <p:stCondLst>
                                    <p:cond delay="0"/>
                                  </p:stCondLst>
                                  <p:childTnLst>
                                    <p:animMotion origin="layout" path="M -4.77182E-7 -1.37564E-6 L 0.15374 0.04238 C 0.18619 0.05165 0.23443 0.0572 0.2851 0.0572 C 0.3427 0.0572 0.38851 0.05165 0.42096 0.04238 L 0.57505 -1.37564E-6 " pathEditMode="relative" rAng="0" ptsTypes="FffFF">
                                      <p:cBhvr>
                                        <p:cTn id="80" dur="2000" fill="hold"/>
                                        <p:tgtEl>
                                          <p:spTgt spid="6"/>
                                        </p:tgtEl>
                                        <p:attrNameLst>
                                          <p:attrName>ppt_x</p:attrName>
                                          <p:attrName>ppt_y</p:attrName>
                                        </p:attrNameLst>
                                      </p:cBhvr>
                                      <p:rCtr x="28752" y="2849"/>
                                    </p:animMotion>
                                  </p:childTnLst>
                                </p:cTn>
                              </p:par>
                              <p:par>
                                <p:cTn id="81" presetID="0" presetClass="path" presetSubtype="0" accel="50000" decel="50000" fill="hold" nodeType="withEffect">
                                  <p:stCondLst>
                                    <p:cond delay="0"/>
                                  </p:stCondLst>
                                  <p:childTnLst>
                                    <p:animMotion origin="layout" path="M -3.86951E-7 7.38768E-6 C 0.1225 -0.14381 0.24501 -0.28739 0.34235 -0.33904 C 0.4397 -0.39068 0.53218 -0.31078 0.58372 -0.3094 C 0.63526 -0.30801 0.6363 -0.32491 0.65157 -0.33047 C 0.66684 -0.33603 0.671 -0.33973 0.67516 -0.34321 " pathEditMode="relative" ptsTypes="aaaaA">
                                      <p:cBhvr>
                                        <p:cTn id="82" dur="2000" fill="hold"/>
                                        <p:tgtEl>
                                          <p:spTgt spid="4"/>
                                        </p:tgtEl>
                                        <p:attrNameLst>
                                          <p:attrName>ppt_x</p:attrName>
                                          <p:attrName>ppt_y</p:attrName>
                                        </p:attrNameLst>
                                      </p:cBhvr>
                                    </p:animMotion>
                                  </p:childTnLst>
                                </p:cTn>
                              </p:par>
                              <p:par>
                                <p:cTn id="83" presetID="0" presetClass="path" presetSubtype="0" accel="50000" decel="50000" fill="hold" nodeType="withEffect">
                                  <p:stCondLst>
                                    <p:cond delay="0"/>
                                  </p:stCondLst>
                                  <p:childTnLst>
                                    <p:animMotion origin="layout" path="M -0.0387 0.02316 C -0.04148 0.02964 -0.042 0.03775 -0.04512 0.04423 C -0.06299 0.07966 -0.07878 0.11741 -0.09561 0.15377 C -0.10481 0.17323 -0.11609 0.18967 -0.1239 0.21051 C -0.12876 0.22279 -0.13275 0.23552 -0.13657 0.24849 C -0.13952 0.25729 -0.14038 0.26771 -0.14437 0.27582 C -0.14663 0.27999 -0.14906 0.28369 -0.15079 0.28833 C -0.15531 0.29898 -0.1593 0.31403 -0.16658 0.32214 C -0.17856 0.33464 -0.19608 0.33163 -0.21066 0.33696 C -0.26115 0.35525 -0.24085 0.35132 -0.2707 0.35572 C -0.28805 0.36243 -0.30662 0.3717 -0.32431 0.37471 C -0.3264 0.3754 -0.32848 0.37679 -0.33056 0.37679 C -0.34323 0.37679 -0.3559 0.37633 -0.36839 0.37471 C -0.37429 0.37378 -0.37811 0.36266 -0.38106 0.3578 C -0.38539 0.35085 -0.38991 0.34391 -0.39528 0.33904 C -0.39633 0.33673 -0.39667 0.33186 -0.39841 0.33256 C -0.40708 0.33487 -0.40951 0.34414 -0.4142 0.35155 C -0.42114 0.36197 -0.42791 0.37239 -0.43467 0.38304 C -0.45671 0.41686 -0.48257 0.44905 -0.51519 0.46317 C -0.5341 0.46063 -0.53185 0.46526 -0.53566 0.44418 C -0.53497 0.43562 -0.53566 0.41477 -0.52456 0.41477 " pathEditMode="relative" ptsTypes="ffffffffffffffffffffA">
                                      <p:cBhvr>
                                        <p:cTn id="84" dur="2000" fill="hold"/>
                                        <p:tgtEl>
                                          <p:spTgt spid="13"/>
                                        </p:tgtEl>
                                        <p:attrNameLst>
                                          <p:attrName>ppt_x</p:attrName>
                                          <p:attrName>ppt_y</p:attrName>
                                        </p:attrNameLst>
                                      </p:cBhvr>
                                    </p:animMotion>
                                  </p:childTnLst>
                                </p:cTn>
                              </p:par>
                            </p:childTnLst>
                          </p:cTn>
                        </p:par>
                        <p:par>
                          <p:cTn id="85" fill="hold">
                            <p:stCondLst>
                              <p:cond delay="6000"/>
                            </p:stCondLst>
                            <p:childTnLst>
                              <p:par>
                                <p:cTn id="86" presetID="0" presetClass="path" presetSubtype="0" accel="50000" decel="50000" fill="hold" nodeType="afterEffect">
                                  <p:stCondLst>
                                    <p:cond delay="0"/>
                                  </p:stCondLst>
                                  <p:childTnLst>
                                    <p:animMotion origin="layout" path="M -4.11071E-6 -6.25753E-6 L -0.13361 0.19546 " pathEditMode="relative" ptsTypes="AA">
                                      <p:cBhvr>
                                        <p:cTn id="87" dur="2000" fill="hold"/>
                                        <p:tgtEl>
                                          <p:spTgt spid="14"/>
                                        </p:tgtEl>
                                        <p:attrNameLst>
                                          <p:attrName>ppt_x</p:attrName>
                                          <p:attrName>ppt_y</p:attrName>
                                        </p:attrNameLst>
                                      </p:cBhvr>
                                    </p:animMotion>
                                  </p:childTnLst>
                                </p:cTn>
                              </p:par>
                              <p:par>
                                <p:cTn id="88" presetID="0" presetClass="path" presetSubtype="0" accel="50000" decel="50000" fill="hold" nodeType="withEffect">
                                  <p:stCondLst>
                                    <p:cond delay="0"/>
                                  </p:stCondLst>
                                  <p:childTnLst>
                                    <p:animMotion origin="layout" path="M -7.57592E-6 -2.52432E-6 C 0.07079 -0.00208 0.13482 -0.00347 0.20648 -0.00208 C 0.21429 0.00047 0.22245 0.0007 0.23025 0.00417 C 0.24101 0.00857 0.25142 0.01459 0.26184 0.02108 C 0.26774 0.02478 0.27363 0.02872 0.27919 0.03358 C 0.28283 0.03683 0.29012 0.04424 0.29012 0.04424 C 0.29671 0.05744 0.29133 0.06647 0.29654 0.08199 C 0.2981 0.08685 0.30244 0.0894 0.30591 0.09264 C 0.31042 0.09681 0.31649 0.09773 0.3217 0.10098 C 0.34651 0.11626 0.37827 0.12969 0.38799 0.16837 C 0.38451 0.16906 0.37844 0.16605 0.37844 0.17045 C 0.37844 0.17485 0.38451 0.173 0.38799 0.17462 C 0.40412 0.18203 0.42442 0.19593 0.4416 0.19987 C 0.45444 0.20542 0.46104 0.20334 0.47631 0.20195 C 0.47943 0.20056 0.48325 0.20079 0.48568 0.19778 C 0.48828 0.19431 0.49123 0.18944 0.49522 0.18944 " pathEditMode="relative" ptsTypes="fffffffffffffffA">
                                      <p:cBhvr>
                                        <p:cTn id="89" dur="2000" fill="hold"/>
                                        <p:tgtEl>
                                          <p:spTgt spid="18"/>
                                        </p:tgtEl>
                                        <p:attrNameLst>
                                          <p:attrName>ppt_x</p:attrName>
                                          <p:attrName>ppt_y</p:attrName>
                                        </p:attrNameLst>
                                      </p:cBhvr>
                                    </p:animMotion>
                                  </p:childTnLst>
                                </p:cTn>
                              </p:par>
                              <p:par>
                                <p:cTn id="90" presetID="10" presetClass="entr" presetSubtype="0" fill="hold"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8000"/>
                            </p:stCondLst>
                            <p:childTnLst>
                              <p:par>
                                <p:cTn id="97" presetID="10" presetClass="entr" presetSubtype="0" fill="hold" grpId="0" nodeType="afterEffect">
                                  <p:stCondLst>
                                    <p:cond delay="500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0" animBg="1"/>
      <p:bldP spid="23" grpId="0" animBg="1"/>
      <p:bldP spid="24"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81F246-C24B-1641-8EF4-19D12F6E6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6433"/>
          </a:xfrm>
          <a:prstGeom prst="rect">
            <a:avLst/>
          </a:prstGeom>
        </p:spPr>
      </p:pic>
    </p:spTree>
    <p:extLst>
      <p:ext uri="{BB962C8B-B14F-4D97-AF65-F5344CB8AC3E}">
        <p14:creationId xmlns:p14="http://schemas.microsoft.com/office/powerpoint/2010/main" val="87700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12AA2-ED04-7A4D-8C08-6C1CF9DABF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83"/>
            <a:ext cx="9144000" cy="6856433"/>
          </a:xfrm>
          <a:prstGeom prst="rect">
            <a:avLst/>
          </a:prstGeom>
        </p:spPr>
      </p:pic>
    </p:spTree>
    <p:extLst>
      <p:ext uri="{BB962C8B-B14F-4D97-AF65-F5344CB8AC3E}">
        <p14:creationId xmlns:p14="http://schemas.microsoft.com/office/powerpoint/2010/main" val="2654855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7E626-22A7-2A4F-9D41-64B24F781F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1423" y="3276600"/>
            <a:ext cx="4589121" cy="2595722"/>
          </a:xfrm>
          <a:prstGeom prst="rect">
            <a:avLst/>
          </a:prstGeom>
        </p:spPr>
      </p:pic>
      <p:pic>
        <p:nvPicPr>
          <p:cNvPr id="4" name="Picture 3">
            <a:extLst>
              <a:ext uri="{FF2B5EF4-FFF2-40B4-BE49-F238E27FC236}">
                <a16:creationId xmlns:a16="http://schemas.microsoft.com/office/drawing/2014/main" id="{28ACEB2E-E616-0741-B19D-A0DB5C6DBC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83379" y="381000"/>
            <a:ext cx="4589121" cy="2614056"/>
          </a:xfrm>
          <a:prstGeom prst="rect">
            <a:avLst/>
          </a:prstGeom>
        </p:spPr>
      </p:pic>
      <p:pic>
        <p:nvPicPr>
          <p:cNvPr id="6" name="Picture 5">
            <a:extLst>
              <a:ext uri="{FF2B5EF4-FFF2-40B4-BE49-F238E27FC236}">
                <a16:creationId xmlns:a16="http://schemas.microsoft.com/office/drawing/2014/main" id="{569DB9BE-3024-694E-8965-9587AE1938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3344" y="742860"/>
            <a:ext cx="2895600" cy="3333750"/>
          </a:xfrm>
          <a:prstGeom prst="rect">
            <a:avLst/>
          </a:prstGeom>
        </p:spPr>
      </p:pic>
      <p:sp>
        <p:nvSpPr>
          <p:cNvPr id="7" name="Rectangle 6">
            <a:extLst>
              <a:ext uri="{FF2B5EF4-FFF2-40B4-BE49-F238E27FC236}">
                <a16:creationId xmlns:a16="http://schemas.microsoft.com/office/drawing/2014/main" id="{CD071A39-A486-B84C-82DB-78959CA3FBF0}"/>
              </a:ext>
            </a:extLst>
          </p:cNvPr>
          <p:cNvSpPr/>
          <p:nvPr/>
        </p:nvSpPr>
        <p:spPr>
          <a:xfrm>
            <a:off x="413288" y="4112796"/>
            <a:ext cx="3048000" cy="923330"/>
          </a:xfrm>
          <a:prstGeom prst="rect">
            <a:avLst/>
          </a:prstGeom>
        </p:spPr>
        <p:txBody>
          <a:bodyPr wrap="square">
            <a:spAutoFit/>
          </a:bodyPr>
          <a:lstStyle/>
          <a:p>
            <a:r>
              <a:rPr lang="en-US" dirty="0">
                <a:hlinkClick r:id="rId5"/>
              </a:rPr>
              <a:t>https://na.panasonic.com/us/panasonic-professional-ptz-cameras</a:t>
            </a:r>
            <a:r>
              <a:rPr lang="en-US" dirty="0"/>
              <a:t> </a:t>
            </a:r>
          </a:p>
        </p:txBody>
      </p:sp>
      <p:sp>
        <p:nvSpPr>
          <p:cNvPr id="8" name="Rectangle 7">
            <a:extLst>
              <a:ext uri="{FF2B5EF4-FFF2-40B4-BE49-F238E27FC236}">
                <a16:creationId xmlns:a16="http://schemas.microsoft.com/office/drawing/2014/main" id="{9FB5ED90-0F88-5F4A-8614-49D1DDD70C43}"/>
              </a:ext>
            </a:extLst>
          </p:cNvPr>
          <p:cNvSpPr/>
          <p:nvPr/>
        </p:nvSpPr>
        <p:spPr>
          <a:xfrm>
            <a:off x="3657600" y="2550120"/>
            <a:ext cx="4572000" cy="369332"/>
          </a:xfrm>
          <a:prstGeom prst="rect">
            <a:avLst/>
          </a:prstGeom>
        </p:spPr>
        <p:txBody>
          <a:bodyPr>
            <a:spAutoFit/>
          </a:bodyPr>
          <a:lstStyle/>
          <a:p>
            <a:r>
              <a:rPr lang="en-US" dirty="0">
                <a:hlinkClick r:id="rId6"/>
              </a:rPr>
              <a:t>https://www.owllabs.com/meeting-owl</a:t>
            </a:r>
            <a:endParaRPr lang="en-US" dirty="0"/>
          </a:p>
        </p:txBody>
      </p:sp>
      <p:sp>
        <p:nvSpPr>
          <p:cNvPr id="9" name="Rectangle 8">
            <a:extLst>
              <a:ext uri="{FF2B5EF4-FFF2-40B4-BE49-F238E27FC236}">
                <a16:creationId xmlns:a16="http://schemas.microsoft.com/office/drawing/2014/main" id="{6466AA6D-47DA-C441-BF0C-98DD94C01B34}"/>
              </a:ext>
            </a:extLst>
          </p:cNvPr>
          <p:cNvSpPr/>
          <p:nvPr/>
        </p:nvSpPr>
        <p:spPr>
          <a:xfrm>
            <a:off x="671751" y="5853806"/>
            <a:ext cx="6324600" cy="369332"/>
          </a:xfrm>
          <a:prstGeom prst="rect">
            <a:avLst/>
          </a:prstGeom>
        </p:spPr>
        <p:txBody>
          <a:bodyPr wrap="square">
            <a:spAutoFit/>
          </a:bodyPr>
          <a:lstStyle/>
          <a:p>
            <a:r>
              <a:rPr lang="en-US" dirty="0">
                <a:hlinkClick r:id="rId7"/>
              </a:rPr>
              <a:t>https://www.shure.com/en-US/products/accessories/mxwncs8</a:t>
            </a:r>
            <a:r>
              <a:rPr lang="en-US" dirty="0"/>
              <a:t> </a:t>
            </a:r>
          </a:p>
        </p:txBody>
      </p:sp>
    </p:spTree>
    <p:extLst>
      <p:ext uri="{BB962C8B-B14F-4D97-AF65-F5344CB8AC3E}">
        <p14:creationId xmlns:p14="http://schemas.microsoft.com/office/powerpoint/2010/main" val="193500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Bio…</a:t>
            </a:r>
          </a:p>
        </p:txBody>
      </p:sp>
      <p:sp>
        <p:nvSpPr>
          <p:cNvPr id="3" name="Content Placeholder 2"/>
          <p:cNvSpPr>
            <a:spLocks noGrp="1"/>
          </p:cNvSpPr>
          <p:nvPr>
            <p:ph idx="1"/>
          </p:nvPr>
        </p:nvSpPr>
        <p:spPr>
          <a:xfrm>
            <a:off x="304800" y="1676400"/>
            <a:ext cx="5867400" cy="4267200"/>
          </a:xfrm>
        </p:spPr>
        <p:txBody>
          <a:bodyPr>
            <a:normAutofit/>
          </a:bodyPr>
          <a:lstStyle/>
          <a:p>
            <a:r>
              <a:rPr lang="en-US" dirty="0"/>
              <a:t>Faculty (and former Chair) </a:t>
            </a:r>
            <a:br>
              <a:rPr lang="en-US" dirty="0"/>
            </a:br>
            <a:r>
              <a:rPr lang="en-US" dirty="0"/>
              <a:t>Instructional Technologies (College of Ed)</a:t>
            </a:r>
          </a:p>
          <a:p>
            <a:r>
              <a:rPr lang="en-US" dirty="0"/>
              <a:t>AVP Academic Affairs Operations  (8yrs)</a:t>
            </a:r>
          </a:p>
          <a:p>
            <a:r>
              <a:rPr lang="en-US" dirty="0"/>
              <a:t>E-Learning Design and Development</a:t>
            </a:r>
          </a:p>
          <a:p>
            <a:r>
              <a:rPr lang="en-US" dirty="0"/>
              <a:t>Train-the-Trainer</a:t>
            </a:r>
          </a:p>
          <a:p>
            <a:r>
              <a:rPr lang="en-US" dirty="0"/>
              <a:t>Classroom teacher</a:t>
            </a:r>
          </a:p>
          <a:p>
            <a:r>
              <a:rPr lang="en-US" dirty="0"/>
              <a:t>Technical training (USN)</a:t>
            </a:r>
          </a:p>
          <a:p>
            <a:endParaRPr lang="en-US" dirty="0"/>
          </a:p>
          <a:p>
            <a:r>
              <a:rPr lang="en-US" dirty="0"/>
              <a:t>OER author:  </a:t>
            </a:r>
            <a:r>
              <a:rPr lang="en-US" dirty="0">
                <a:hlinkClick r:id="rId3"/>
              </a:rPr>
              <a:t>https://edtechbooks.org/hyflex/</a:t>
            </a:r>
            <a:r>
              <a:rPr lang="en-US" dirty="0"/>
              <a:t> </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1905000"/>
            <a:ext cx="2438400" cy="2438400"/>
          </a:xfrm>
          <a:prstGeom prst="rect">
            <a:avLst/>
          </a:prstGeom>
        </p:spPr>
      </p:pic>
    </p:spTree>
    <p:extLst>
      <p:ext uri="{BB962C8B-B14F-4D97-AF65-F5344CB8AC3E}">
        <p14:creationId xmlns:p14="http://schemas.microsoft.com/office/powerpoint/2010/main" val="3163123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phon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374908" y="1843876"/>
            <a:ext cx="5547108" cy="4099724"/>
          </a:xfrm>
          <a:prstGeom prst="rect">
            <a:avLst/>
          </a:prstGeom>
        </p:spPr>
      </p:pic>
      <p:sp>
        <p:nvSpPr>
          <p:cNvPr id="2" name="Title 1"/>
          <p:cNvSpPr>
            <a:spLocks noGrp="1"/>
          </p:cNvSpPr>
          <p:nvPr>
            <p:ph type="title"/>
          </p:nvPr>
        </p:nvSpPr>
        <p:spPr/>
        <p:txBody>
          <a:bodyPr/>
          <a:lstStyle/>
          <a:p>
            <a:r>
              <a:rPr lang="en-US" dirty="0"/>
              <a:t>What do students say?</a:t>
            </a:r>
          </a:p>
        </p:txBody>
      </p:sp>
      <p:sp>
        <p:nvSpPr>
          <p:cNvPr id="4" name="TextBox 3"/>
          <p:cNvSpPr txBox="1"/>
          <p:nvPr/>
        </p:nvSpPr>
        <p:spPr>
          <a:xfrm>
            <a:off x="304800" y="1524000"/>
            <a:ext cx="6858000" cy="1200329"/>
          </a:xfrm>
          <a:prstGeom prst="rect">
            <a:avLst/>
          </a:prstGeom>
          <a:noFill/>
        </p:spPr>
        <p:txBody>
          <a:bodyPr wrap="square" rtlCol="0">
            <a:spAutoFit/>
          </a:bodyPr>
          <a:lstStyle/>
          <a:p>
            <a:r>
              <a:rPr lang="en-US" sz="2400" dirty="0"/>
              <a:t>Visit and listen to students’ perspectives: </a:t>
            </a:r>
            <a:r>
              <a:rPr lang="en-US" sz="2400" dirty="0">
                <a:hlinkClick r:id="rId4"/>
              </a:rPr>
              <a:t>https://edtechbooks.org/hyflex/student_experience</a:t>
            </a:r>
            <a:r>
              <a:rPr lang="en-US" sz="2400" dirty="0"/>
              <a:t> </a:t>
            </a:r>
          </a:p>
          <a:p>
            <a:endParaRPr lang="en-US" sz="2400" dirty="0"/>
          </a:p>
        </p:txBody>
      </p:sp>
      <p:sp>
        <p:nvSpPr>
          <p:cNvPr id="5" name="Rectangle 4"/>
          <p:cNvSpPr/>
          <p:nvPr/>
        </p:nvSpPr>
        <p:spPr>
          <a:xfrm>
            <a:off x="377708" y="2667358"/>
            <a:ext cx="4270492" cy="3046988"/>
          </a:xfrm>
          <a:prstGeom prst="rect">
            <a:avLst/>
          </a:prstGeom>
        </p:spPr>
        <p:txBody>
          <a:bodyPr wrap="square">
            <a:spAutoFit/>
          </a:bodyPr>
          <a:lstStyle/>
          <a:p>
            <a:r>
              <a:rPr lang="en-US" sz="2400" dirty="0"/>
              <a:t>Nate Kaufman: </a:t>
            </a:r>
            <a:r>
              <a:rPr lang="en-US" sz="2400" u="sng" dirty="0">
                <a:hlinkClick r:id="rId5"/>
              </a:rPr>
              <a:t>http://youtu.be/h60x7Miy9fk</a:t>
            </a:r>
            <a:endParaRPr lang="en-US" sz="2400" u="sng" dirty="0"/>
          </a:p>
          <a:p>
            <a:r>
              <a:rPr lang="en-US" sz="2400" dirty="0"/>
              <a:t>Gustavo Campos: </a:t>
            </a:r>
            <a:r>
              <a:rPr lang="en-US" sz="2400" dirty="0">
                <a:hlinkClick r:id="rId6"/>
              </a:rPr>
              <a:t>http://youtu.be/0zddgiLVt5Y</a:t>
            </a:r>
            <a:endParaRPr lang="en-US" sz="2400" dirty="0"/>
          </a:p>
          <a:p>
            <a:r>
              <a:rPr lang="en-US" sz="2400" dirty="0"/>
              <a:t>Jess Kaufmann: </a:t>
            </a:r>
            <a:r>
              <a:rPr lang="en-US" sz="2400" dirty="0">
                <a:hlinkClick r:id="rId7"/>
              </a:rPr>
              <a:t>http://youtu.be/jVlzWRXBDyY</a:t>
            </a:r>
            <a:r>
              <a:rPr lang="en-US" sz="2400" dirty="0"/>
              <a:t> </a:t>
            </a:r>
          </a:p>
          <a:p>
            <a:r>
              <a:rPr lang="en-US" sz="2400" dirty="0"/>
              <a:t>Joel Compton: </a:t>
            </a:r>
            <a:r>
              <a:rPr lang="en-US" sz="2400" dirty="0">
                <a:hlinkClick r:id="rId8"/>
              </a:rPr>
              <a:t>http://youtu.be/6ExBNhNuTPc</a:t>
            </a:r>
            <a:endParaRPr lang="en-US" sz="2400" dirty="0"/>
          </a:p>
        </p:txBody>
      </p:sp>
    </p:spTree>
    <p:extLst>
      <p:ext uri="{BB962C8B-B14F-4D97-AF65-F5344CB8AC3E}">
        <p14:creationId xmlns:p14="http://schemas.microsoft.com/office/powerpoint/2010/main" val="209572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76D2-BD8A-FC4E-901B-570ABFD1AF08}"/>
              </a:ext>
            </a:extLst>
          </p:cNvPr>
          <p:cNvSpPr>
            <a:spLocks noGrp="1"/>
          </p:cNvSpPr>
          <p:nvPr>
            <p:ph type="title"/>
          </p:nvPr>
        </p:nvSpPr>
        <p:spPr>
          <a:xfrm>
            <a:off x="457200" y="274638"/>
            <a:ext cx="8305800" cy="1143000"/>
          </a:xfrm>
        </p:spPr>
        <p:txBody>
          <a:bodyPr/>
          <a:lstStyle/>
          <a:p>
            <a:r>
              <a:rPr lang="en-US" sz="3200" dirty="0"/>
              <a:t>Guidance from Students to Students (CSU Chico)</a:t>
            </a:r>
          </a:p>
        </p:txBody>
      </p:sp>
      <p:sp>
        <p:nvSpPr>
          <p:cNvPr id="3" name="TextBox 2">
            <a:extLst>
              <a:ext uri="{FF2B5EF4-FFF2-40B4-BE49-F238E27FC236}">
                <a16:creationId xmlns:a16="http://schemas.microsoft.com/office/drawing/2014/main" id="{179E87F1-905B-184A-999D-FDFC6639F2B2}"/>
              </a:ext>
            </a:extLst>
          </p:cNvPr>
          <p:cNvSpPr txBox="1"/>
          <p:nvPr/>
        </p:nvSpPr>
        <p:spPr>
          <a:xfrm>
            <a:off x="792699" y="1417638"/>
            <a:ext cx="5669181" cy="2954655"/>
          </a:xfrm>
          <a:prstGeom prst="rect">
            <a:avLst/>
          </a:prstGeom>
          <a:noFill/>
        </p:spPr>
        <p:txBody>
          <a:bodyPr wrap="none" rtlCol="0">
            <a:spAutoFit/>
          </a:bodyPr>
          <a:lstStyle/>
          <a:p>
            <a:pPr marL="342900" indent="-342900">
              <a:buFont typeface="+mj-lt"/>
              <a:buAutoNum type="arabicPeriod"/>
            </a:pPr>
            <a:r>
              <a:rPr lang="en-US" sz="2800" dirty="0"/>
              <a:t>Claim a Study Space</a:t>
            </a:r>
          </a:p>
          <a:p>
            <a:pPr marL="342900" indent="-342900">
              <a:buFont typeface="+mj-lt"/>
              <a:buAutoNum type="arabicPeriod"/>
            </a:pPr>
            <a:r>
              <a:rPr lang="en-US" sz="2800" dirty="0"/>
              <a:t>Manage Distractions</a:t>
            </a:r>
          </a:p>
          <a:p>
            <a:pPr marL="342900" indent="-342900">
              <a:buFont typeface="+mj-lt"/>
              <a:buAutoNum type="arabicPeriod"/>
            </a:pPr>
            <a:r>
              <a:rPr lang="en-US" sz="2800" dirty="0"/>
              <a:t>Stay Motivated</a:t>
            </a:r>
          </a:p>
          <a:p>
            <a:pPr marL="342900" indent="-342900">
              <a:buFont typeface="+mj-lt"/>
              <a:buAutoNum type="arabicPeriod"/>
            </a:pPr>
            <a:r>
              <a:rPr lang="en-US" sz="2800" dirty="0"/>
              <a:t>Communicate with Your Instructors</a:t>
            </a:r>
          </a:p>
          <a:p>
            <a:pPr marL="342900" indent="-342900">
              <a:buFont typeface="+mj-lt"/>
              <a:buAutoNum type="arabicPeriod"/>
            </a:pPr>
            <a:r>
              <a:rPr lang="en-US" sz="2800" dirty="0"/>
              <a:t>Manage Your Time</a:t>
            </a:r>
          </a:p>
          <a:p>
            <a:pPr marL="342900" indent="-342900">
              <a:buFont typeface="+mj-lt"/>
              <a:buAutoNum type="arabicPeriod"/>
            </a:pPr>
            <a:r>
              <a:rPr lang="en-US" sz="2800" dirty="0"/>
              <a:t>Ask for Help</a:t>
            </a:r>
          </a:p>
          <a:p>
            <a:pPr marL="342900" indent="-342900">
              <a:buFont typeface="+mj-lt"/>
              <a:buAutoNum type="arabicPeriod"/>
            </a:pPr>
            <a:endParaRPr lang="en-US" dirty="0"/>
          </a:p>
        </p:txBody>
      </p:sp>
      <p:sp>
        <p:nvSpPr>
          <p:cNvPr id="4" name="Rectangle 3">
            <a:extLst>
              <a:ext uri="{FF2B5EF4-FFF2-40B4-BE49-F238E27FC236}">
                <a16:creationId xmlns:a16="http://schemas.microsoft.com/office/drawing/2014/main" id="{FDA7A1B3-5DA9-5643-B754-C79D2ACD5F59}"/>
              </a:ext>
            </a:extLst>
          </p:cNvPr>
          <p:cNvSpPr/>
          <p:nvPr/>
        </p:nvSpPr>
        <p:spPr>
          <a:xfrm>
            <a:off x="792699" y="4438075"/>
            <a:ext cx="6674901" cy="1077218"/>
          </a:xfrm>
          <a:prstGeom prst="rect">
            <a:avLst/>
          </a:prstGeom>
        </p:spPr>
        <p:txBody>
          <a:bodyPr wrap="square">
            <a:spAutoFit/>
          </a:bodyPr>
          <a:lstStyle/>
          <a:p>
            <a:r>
              <a:rPr lang="en-US" sz="2800" dirty="0"/>
              <a:t>Video Tips from Peers</a:t>
            </a:r>
          </a:p>
          <a:p>
            <a:r>
              <a:rPr lang="en-US" dirty="0">
                <a:hlinkClick r:id="rId2"/>
              </a:rPr>
              <a:t>https://www.csuchico.edu/keep-learning/tips-remote-work/peer-videos.shtml</a:t>
            </a:r>
            <a:r>
              <a:rPr lang="en-US" dirty="0"/>
              <a:t> </a:t>
            </a:r>
          </a:p>
        </p:txBody>
      </p:sp>
    </p:spTree>
    <p:extLst>
      <p:ext uri="{BB962C8B-B14F-4D97-AF65-F5344CB8AC3E}">
        <p14:creationId xmlns:p14="http://schemas.microsoft.com/office/powerpoint/2010/main" val="175269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phon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2156987"/>
            <a:ext cx="5460034" cy="4032608"/>
          </a:xfrm>
          <a:prstGeom prst="rect">
            <a:avLst/>
          </a:prstGeom>
        </p:spPr>
      </p:pic>
      <p:sp>
        <p:nvSpPr>
          <p:cNvPr id="2" name="Title 1"/>
          <p:cNvSpPr>
            <a:spLocks noGrp="1"/>
          </p:cNvSpPr>
          <p:nvPr>
            <p:ph type="title"/>
          </p:nvPr>
        </p:nvSpPr>
        <p:spPr/>
        <p:txBody>
          <a:bodyPr/>
          <a:lstStyle/>
          <a:p>
            <a:r>
              <a:rPr lang="en-US" dirty="0"/>
              <a:t>What do faculty say?</a:t>
            </a:r>
          </a:p>
        </p:txBody>
      </p:sp>
      <p:sp>
        <p:nvSpPr>
          <p:cNvPr id="4" name="TextBox 3"/>
          <p:cNvSpPr txBox="1"/>
          <p:nvPr/>
        </p:nvSpPr>
        <p:spPr>
          <a:xfrm>
            <a:off x="4572000" y="1524000"/>
            <a:ext cx="3886200" cy="4093428"/>
          </a:xfrm>
          <a:prstGeom prst="rect">
            <a:avLst/>
          </a:prstGeom>
          <a:noFill/>
        </p:spPr>
        <p:txBody>
          <a:bodyPr wrap="square" rtlCol="0">
            <a:spAutoFit/>
          </a:bodyPr>
          <a:lstStyle/>
          <a:p>
            <a:r>
              <a:rPr lang="en-US" sz="2000" dirty="0"/>
              <a:t>Visit </a:t>
            </a:r>
            <a:r>
              <a:rPr lang="en-US" sz="2000" dirty="0">
                <a:hlinkClick r:id="rId4"/>
              </a:rPr>
              <a:t>https://edtechbooks.org/hyflex/teaching_hyflex</a:t>
            </a:r>
            <a:r>
              <a:rPr lang="en-US" sz="2000" dirty="0"/>
              <a:t> to listen to several faculty share a few insights about their own </a:t>
            </a:r>
            <a:r>
              <a:rPr lang="en-US" sz="2000" dirty="0" err="1"/>
              <a:t>HyFlex</a:t>
            </a:r>
            <a:r>
              <a:rPr lang="en-US" sz="2000" dirty="0"/>
              <a:t> teaching experience.</a:t>
            </a:r>
            <a:br>
              <a:rPr lang="en-US" sz="2000" dirty="0"/>
            </a:br>
            <a:endParaRPr lang="en-US" sz="2000" dirty="0"/>
          </a:p>
          <a:p>
            <a:r>
              <a:rPr lang="en-US" sz="2000" dirty="0"/>
              <a:t>Jeff Brain:</a:t>
            </a:r>
            <a:br>
              <a:rPr lang="en-US" sz="2000" dirty="0"/>
            </a:br>
            <a:r>
              <a:rPr lang="en-US" sz="2000" dirty="0"/>
              <a:t> </a:t>
            </a:r>
            <a:r>
              <a:rPr lang="en-US" sz="2000" dirty="0">
                <a:hlinkClick r:id="rId5"/>
              </a:rPr>
              <a:t>http://youtu.be/PTCS-kbczME</a:t>
            </a:r>
            <a:endParaRPr lang="en-US" sz="2000" dirty="0"/>
          </a:p>
          <a:p>
            <a:br>
              <a:rPr lang="en-US" sz="2000" dirty="0"/>
            </a:br>
            <a:r>
              <a:rPr lang="en-US" sz="2000" dirty="0"/>
              <a:t>Patricia Donohue: </a:t>
            </a:r>
            <a:br>
              <a:rPr lang="en-US" sz="2000" dirty="0"/>
            </a:br>
            <a:r>
              <a:rPr lang="en-US" sz="2000" dirty="0">
                <a:hlinkClick r:id="rId6"/>
              </a:rPr>
              <a:t>http://youtu.be/B5FTHXA1Vbk</a:t>
            </a:r>
            <a:endParaRPr lang="en-US" sz="2000" dirty="0"/>
          </a:p>
          <a:p>
            <a:endParaRPr lang="en-US" sz="2000" dirty="0"/>
          </a:p>
        </p:txBody>
      </p:sp>
    </p:spTree>
    <p:extLst>
      <p:ext uri="{BB962C8B-B14F-4D97-AF65-F5344CB8AC3E}">
        <p14:creationId xmlns:p14="http://schemas.microsoft.com/office/powerpoint/2010/main" val="34769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896A-4AE1-C74F-9E88-519C7C2160CF}"/>
              </a:ext>
            </a:extLst>
          </p:cNvPr>
          <p:cNvSpPr>
            <a:spLocks noGrp="1"/>
          </p:cNvSpPr>
          <p:nvPr>
            <p:ph type="title"/>
          </p:nvPr>
        </p:nvSpPr>
        <p:spPr/>
        <p:txBody>
          <a:bodyPr/>
          <a:lstStyle/>
          <a:p>
            <a:r>
              <a:rPr lang="en-US" dirty="0"/>
              <a:t>Fall 2020 Classrooms?</a:t>
            </a:r>
          </a:p>
        </p:txBody>
      </p:sp>
      <p:pic>
        <p:nvPicPr>
          <p:cNvPr id="6" name="Picture 5">
            <a:extLst>
              <a:ext uri="{FF2B5EF4-FFF2-40B4-BE49-F238E27FC236}">
                <a16:creationId xmlns:a16="http://schemas.microsoft.com/office/drawing/2014/main" id="{F8C8DDAF-9502-A740-8A86-8D12DB8BF5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8800" y="3429000"/>
            <a:ext cx="4876800" cy="2250971"/>
          </a:xfrm>
          <a:prstGeom prst="rect">
            <a:avLst/>
          </a:prstGeom>
        </p:spPr>
      </p:pic>
      <p:sp>
        <p:nvSpPr>
          <p:cNvPr id="4" name="Rectangle 3">
            <a:extLst>
              <a:ext uri="{FF2B5EF4-FFF2-40B4-BE49-F238E27FC236}">
                <a16:creationId xmlns:a16="http://schemas.microsoft.com/office/drawing/2014/main" id="{8E8EA0DF-D67E-8144-A0AB-580E69FCC878}"/>
              </a:ext>
            </a:extLst>
          </p:cNvPr>
          <p:cNvSpPr/>
          <p:nvPr/>
        </p:nvSpPr>
        <p:spPr>
          <a:xfrm>
            <a:off x="457200" y="1368385"/>
            <a:ext cx="7620000" cy="1692771"/>
          </a:xfrm>
          <a:prstGeom prst="rect">
            <a:avLst/>
          </a:prstGeom>
        </p:spPr>
        <p:txBody>
          <a:bodyPr wrap="square">
            <a:spAutoFit/>
          </a:bodyPr>
          <a:lstStyle/>
          <a:p>
            <a:pPr algn="ctr"/>
            <a:r>
              <a:rPr lang="en-US" sz="3200" dirty="0" err="1"/>
              <a:t>Flexspace.org</a:t>
            </a:r>
            <a:endParaRPr lang="en-US" sz="3200" dirty="0"/>
          </a:p>
          <a:p>
            <a:pPr algn="ctr"/>
            <a:endParaRPr lang="en-US" dirty="0"/>
          </a:p>
          <a:p>
            <a:pPr algn="ctr"/>
            <a:r>
              <a:rPr lang="en-US" dirty="0"/>
              <a:t>For classroom layout designs for physical distancing, see </a:t>
            </a:r>
            <a:r>
              <a:rPr lang="en-US" dirty="0">
                <a:hlinkClick r:id="rId3"/>
              </a:rPr>
              <a:t>https://flexspace.org/2020/05/new-social-distancing-collection-of-learning-space-layouts-specs-and-planning-resources-in-flexspace/</a:t>
            </a:r>
            <a:r>
              <a:rPr lang="en-US" dirty="0"/>
              <a:t> </a:t>
            </a:r>
          </a:p>
        </p:txBody>
      </p:sp>
    </p:spTree>
    <p:extLst>
      <p:ext uri="{BB962C8B-B14F-4D97-AF65-F5344CB8AC3E}">
        <p14:creationId xmlns:p14="http://schemas.microsoft.com/office/powerpoint/2010/main" val="416062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D86F-1D4C-E447-9496-315DB0A6FF03}"/>
              </a:ext>
            </a:extLst>
          </p:cNvPr>
          <p:cNvSpPr>
            <a:spLocks noGrp="1"/>
          </p:cNvSpPr>
          <p:nvPr>
            <p:ph type="title"/>
          </p:nvPr>
        </p:nvSpPr>
        <p:spPr/>
        <p:txBody>
          <a:bodyPr/>
          <a:lstStyle/>
          <a:p>
            <a:r>
              <a:rPr lang="en-US" sz="3600" dirty="0"/>
              <a:t>What will teaching in-person be like?</a:t>
            </a:r>
          </a:p>
        </p:txBody>
      </p:sp>
      <p:sp>
        <p:nvSpPr>
          <p:cNvPr id="5" name="Content Placeholder 2">
            <a:extLst>
              <a:ext uri="{FF2B5EF4-FFF2-40B4-BE49-F238E27FC236}">
                <a16:creationId xmlns:a16="http://schemas.microsoft.com/office/drawing/2014/main" id="{D523F66E-5EAB-5142-A451-9ADCEF9FEE13}"/>
              </a:ext>
            </a:extLst>
          </p:cNvPr>
          <p:cNvSpPr txBox="1">
            <a:spLocks/>
          </p:cNvSpPr>
          <p:nvPr/>
        </p:nvSpPr>
        <p:spPr>
          <a:xfrm>
            <a:off x="628650" y="1843791"/>
            <a:ext cx="7886700" cy="3947409"/>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2100" i="1" dirty="0"/>
              <a:t>Will interactive classroom activities be possible? Practical?</a:t>
            </a:r>
          </a:p>
          <a:p>
            <a:r>
              <a:rPr lang="en-US" sz="2100" dirty="0"/>
              <a:t>Students and Teachers in masks – speaking clarity? Hearing ability?</a:t>
            </a:r>
          </a:p>
          <a:p>
            <a:r>
              <a:rPr lang="en-US" sz="2100" dirty="0"/>
              <a:t>Students at least 6 feet from each other</a:t>
            </a:r>
          </a:p>
          <a:p>
            <a:r>
              <a:rPr lang="en-US" sz="2100" dirty="0"/>
              <a:t>No movement from assigned area</a:t>
            </a:r>
          </a:p>
          <a:p>
            <a:r>
              <a:rPr lang="en-US" sz="2100" dirty="0"/>
              <a:t>Teacher restricted to front of room</a:t>
            </a:r>
          </a:p>
          <a:p>
            <a:r>
              <a:rPr lang="en-US" sz="2100" dirty="0"/>
              <a:t>Sharing resources?</a:t>
            </a:r>
          </a:p>
          <a:p>
            <a:pPr marL="0" indent="0">
              <a:buNone/>
            </a:pPr>
            <a:r>
              <a:rPr lang="en-US" sz="2100" i="1" dirty="0"/>
              <a:t>Can online synchronous methods support interactive learning in the classroom also? (students in class also in the synchronous environment) </a:t>
            </a:r>
          </a:p>
        </p:txBody>
      </p:sp>
    </p:spTree>
    <p:extLst>
      <p:ext uri="{BB962C8B-B14F-4D97-AF65-F5344CB8AC3E}">
        <p14:creationId xmlns:p14="http://schemas.microsoft.com/office/powerpoint/2010/main" val="145888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D86F-1D4C-E447-9496-315DB0A6FF03}"/>
              </a:ext>
            </a:extLst>
          </p:cNvPr>
          <p:cNvSpPr>
            <a:spLocks noGrp="1"/>
          </p:cNvSpPr>
          <p:nvPr>
            <p:ph type="title"/>
          </p:nvPr>
        </p:nvSpPr>
        <p:spPr/>
        <p:txBody>
          <a:bodyPr/>
          <a:lstStyle/>
          <a:p>
            <a:r>
              <a:rPr lang="en-US" sz="3600" dirty="0"/>
              <a:t>Interactive Ideas for Hybrid and in-class</a:t>
            </a:r>
          </a:p>
        </p:txBody>
      </p:sp>
      <p:sp>
        <p:nvSpPr>
          <p:cNvPr id="5" name="Content Placeholder 2">
            <a:extLst>
              <a:ext uri="{FF2B5EF4-FFF2-40B4-BE49-F238E27FC236}">
                <a16:creationId xmlns:a16="http://schemas.microsoft.com/office/drawing/2014/main" id="{D523F66E-5EAB-5142-A451-9ADCEF9FEE13}"/>
              </a:ext>
            </a:extLst>
          </p:cNvPr>
          <p:cNvSpPr txBox="1">
            <a:spLocks/>
          </p:cNvSpPr>
          <p:nvPr/>
        </p:nvSpPr>
        <p:spPr>
          <a:xfrm>
            <a:off x="457200" y="1295400"/>
            <a:ext cx="7886700" cy="1828800"/>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2800" dirty="0"/>
              <a:t>Active Learning in Hybrid and Physically Distanced Classrooms, blog post by Derek </a:t>
            </a:r>
            <a:r>
              <a:rPr lang="en-US" sz="2800" dirty="0" err="1"/>
              <a:t>Bruff</a:t>
            </a:r>
            <a:endParaRPr lang="en-US" sz="2800" dirty="0"/>
          </a:p>
          <a:p>
            <a:pPr marL="0" indent="0">
              <a:buNone/>
            </a:pPr>
            <a:r>
              <a:rPr lang="en-US" sz="2000" dirty="0">
                <a:hlinkClick r:id="rId2"/>
              </a:rPr>
              <a:t>https://cft.vanderbilt.edu/2020/06/active-learning-in-hybrid-and-socially-distanced-classrooms/</a:t>
            </a:r>
            <a:r>
              <a:rPr lang="en-US" sz="2000" dirty="0"/>
              <a:t> </a:t>
            </a:r>
          </a:p>
        </p:txBody>
      </p:sp>
      <p:sp>
        <p:nvSpPr>
          <p:cNvPr id="3" name="Rectangle 2">
            <a:extLst>
              <a:ext uri="{FF2B5EF4-FFF2-40B4-BE49-F238E27FC236}">
                <a16:creationId xmlns:a16="http://schemas.microsoft.com/office/drawing/2014/main" id="{1A5F3990-C40B-B441-8286-975B446CD9BA}"/>
              </a:ext>
            </a:extLst>
          </p:cNvPr>
          <p:cNvSpPr/>
          <p:nvPr/>
        </p:nvSpPr>
        <p:spPr>
          <a:xfrm>
            <a:off x="488730" y="3185893"/>
            <a:ext cx="7588470" cy="2862322"/>
          </a:xfrm>
          <a:prstGeom prst="rect">
            <a:avLst/>
          </a:prstGeom>
        </p:spPr>
        <p:txBody>
          <a:bodyPr wrap="square" numCol="2">
            <a:spAutoFit/>
          </a:bodyPr>
          <a:lstStyle/>
          <a:p>
            <a:r>
              <a:rPr lang="en-US" dirty="0"/>
              <a:t>Class-wide Discussion</a:t>
            </a:r>
          </a:p>
          <a:p>
            <a:endParaRPr lang="en-US" dirty="0"/>
          </a:p>
          <a:p>
            <a:r>
              <a:rPr lang="en-US" dirty="0"/>
              <a:t>Live Polling</a:t>
            </a:r>
          </a:p>
          <a:p>
            <a:endParaRPr lang="en-US" dirty="0"/>
          </a:p>
          <a:p>
            <a:r>
              <a:rPr lang="en-US" dirty="0"/>
              <a:t>Backchannel</a:t>
            </a:r>
          </a:p>
          <a:p>
            <a:endParaRPr lang="en-US" dirty="0"/>
          </a:p>
          <a:p>
            <a:r>
              <a:rPr lang="en-US" dirty="0"/>
              <a:t>Collaborative Notetaking</a:t>
            </a:r>
          </a:p>
          <a:p>
            <a:endParaRPr lang="en-US" dirty="0"/>
          </a:p>
          <a:p>
            <a:r>
              <a:rPr lang="en-US" dirty="0"/>
              <a:t>Groupwork?</a:t>
            </a:r>
          </a:p>
          <a:p>
            <a:endParaRPr lang="en-US" dirty="0"/>
          </a:p>
          <a:p>
            <a:r>
              <a:rPr lang="en-US" dirty="0"/>
              <a:t>Written Work</a:t>
            </a:r>
          </a:p>
          <a:p>
            <a:endParaRPr lang="en-US" dirty="0"/>
          </a:p>
          <a:p>
            <a:r>
              <a:rPr lang="en-US" dirty="0"/>
              <a:t>Hybrid Pair Work</a:t>
            </a:r>
          </a:p>
          <a:p>
            <a:endParaRPr lang="en-US" dirty="0"/>
          </a:p>
          <a:p>
            <a:r>
              <a:rPr lang="en-US" dirty="0"/>
              <a:t>Jigsaw</a:t>
            </a:r>
          </a:p>
          <a:p>
            <a:endParaRPr lang="en-US" dirty="0"/>
          </a:p>
          <a:p>
            <a:r>
              <a:rPr lang="en-US" dirty="0"/>
              <a:t>Fishbowl</a:t>
            </a:r>
          </a:p>
          <a:p>
            <a:endParaRPr lang="en-US" dirty="0"/>
          </a:p>
          <a:p>
            <a:r>
              <a:rPr lang="en-US" dirty="0"/>
              <a:t>Physical Movement?</a:t>
            </a:r>
          </a:p>
        </p:txBody>
      </p:sp>
    </p:spTree>
    <p:extLst>
      <p:ext uri="{BB962C8B-B14F-4D97-AF65-F5344CB8AC3E}">
        <p14:creationId xmlns:p14="http://schemas.microsoft.com/office/powerpoint/2010/main" val="2589641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1010021.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 Diagonal Corner Rectangle 3"/>
          <p:cNvSpPr/>
          <p:nvPr/>
        </p:nvSpPr>
        <p:spPr>
          <a:xfrm>
            <a:off x="381000" y="457200"/>
            <a:ext cx="7924800" cy="914400"/>
          </a:xfrm>
          <a:prstGeom prst="round2DiagRect">
            <a:avLst/>
          </a:prstGeom>
          <a:solidFill>
            <a:schemeClr val="bg1">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534400" cy="1143000"/>
          </a:xfrm>
        </p:spPr>
        <p:txBody>
          <a:bodyPr>
            <a:normAutofit/>
          </a:bodyPr>
          <a:lstStyle/>
          <a:p>
            <a:r>
              <a:rPr lang="en-US" dirty="0"/>
              <a:t>Needs and Opportunities</a:t>
            </a:r>
          </a:p>
        </p:txBody>
      </p:sp>
    </p:spTree>
    <p:extLst>
      <p:ext uri="{BB962C8B-B14F-4D97-AF65-F5344CB8AC3E}">
        <p14:creationId xmlns:p14="http://schemas.microsoft.com/office/powerpoint/2010/main" val="4131584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Institutions Value</a:t>
            </a:r>
          </a:p>
        </p:txBody>
      </p:sp>
      <p:sp>
        <p:nvSpPr>
          <p:cNvPr id="3" name="Content Placeholder 2"/>
          <p:cNvSpPr>
            <a:spLocks noGrp="1"/>
          </p:cNvSpPr>
          <p:nvPr>
            <p:ph idx="1"/>
          </p:nvPr>
        </p:nvSpPr>
        <p:spPr>
          <a:xfrm>
            <a:off x="457200" y="1295400"/>
            <a:ext cx="8077200" cy="5105400"/>
          </a:xfrm>
        </p:spPr>
        <p:txBody>
          <a:bodyPr>
            <a:normAutofit fontScale="85000" lnSpcReduction="10000"/>
          </a:bodyPr>
          <a:lstStyle/>
          <a:p>
            <a:r>
              <a:rPr lang="en-US" sz="2400" dirty="0"/>
              <a:t>Enroll more students (increase access)</a:t>
            </a:r>
          </a:p>
          <a:p>
            <a:r>
              <a:rPr lang="en-US" sz="2400" dirty="0"/>
              <a:t>Graduate more students… and faster (increase efficiency)</a:t>
            </a:r>
          </a:p>
          <a:p>
            <a:r>
              <a:rPr lang="en-US" sz="2400" dirty="0"/>
              <a:t>Support working (busy) students (schedule control) </a:t>
            </a:r>
          </a:p>
          <a:p>
            <a:r>
              <a:rPr lang="en-US" sz="2400" dirty="0"/>
              <a:t>Support busy faculty (travel-related schedule control) </a:t>
            </a:r>
          </a:p>
          <a:p>
            <a:r>
              <a:rPr lang="en-US" sz="2400" dirty="0"/>
              <a:t>Reduce demand on facilities (do more with same/less space)</a:t>
            </a:r>
          </a:p>
          <a:p>
            <a:r>
              <a:rPr lang="en-US" sz="2400" dirty="0"/>
              <a:t>Reduce impact on environment (reduce commuting)</a:t>
            </a:r>
          </a:p>
          <a:p>
            <a:r>
              <a:rPr lang="en-US" sz="2400" dirty="0"/>
              <a:t>Leverage the power of hybrid environments (more learning opportunity)</a:t>
            </a:r>
          </a:p>
          <a:p>
            <a:r>
              <a:rPr lang="en-US" sz="2400" dirty="0"/>
              <a:t>Develop online teaching and learning expertise with built-in “comfort” of face to face environment as a backup</a:t>
            </a:r>
          </a:p>
          <a:p>
            <a:r>
              <a:rPr lang="en-US" sz="2400" dirty="0"/>
              <a:t>Allow students freedom to choose how they participate (partial support for student-directed learning)</a:t>
            </a:r>
          </a:p>
          <a:p>
            <a:r>
              <a:rPr lang="en-US" sz="2400" dirty="0"/>
              <a:t>Build institutional online capacity step-by-step (teaching and learning)</a:t>
            </a:r>
          </a:p>
          <a:p>
            <a:r>
              <a:rPr lang="en-US" sz="2400" dirty="0"/>
              <a:t>Facilitate faculty development</a:t>
            </a:r>
          </a:p>
          <a:p>
            <a:r>
              <a:rPr lang="en-US" sz="2400" dirty="0"/>
              <a:t>Create new, customized models of instruction using emerging communications technologies to support teaching and learning</a:t>
            </a:r>
          </a:p>
          <a:p>
            <a:endParaRPr lang="en-US" sz="2400" dirty="0"/>
          </a:p>
          <a:p>
            <a:endParaRPr lang="en-US" sz="2400" dirty="0"/>
          </a:p>
          <a:p>
            <a:endParaRPr lang="en-US" sz="2400" dirty="0"/>
          </a:p>
        </p:txBody>
      </p:sp>
    </p:spTree>
    <p:extLst>
      <p:ext uri="{BB962C8B-B14F-4D97-AF65-F5344CB8AC3E}">
        <p14:creationId xmlns:p14="http://schemas.microsoft.com/office/powerpoint/2010/main" val="133871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Value (benefits)</a:t>
            </a:r>
          </a:p>
        </p:txBody>
      </p:sp>
      <p:sp>
        <p:nvSpPr>
          <p:cNvPr id="3" name="Content Placeholder 2"/>
          <p:cNvSpPr>
            <a:spLocks noGrp="1"/>
          </p:cNvSpPr>
          <p:nvPr>
            <p:ph idx="1"/>
          </p:nvPr>
        </p:nvSpPr>
        <p:spPr>
          <a:xfrm>
            <a:off x="457200" y="1295400"/>
            <a:ext cx="8077200" cy="5105400"/>
          </a:xfrm>
        </p:spPr>
        <p:txBody>
          <a:bodyPr>
            <a:normAutofit/>
          </a:bodyPr>
          <a:lstStyle/>
          <a:p>
            <a:r>
              <a:rPr lang="en-US" sz="2400" dirty="0"/>
              <a:t>Choose when to attend class in-person, and when to attend online</a:t>
            </a:r>
          </a:p>
          <a:p>
            <a:r>
              <a:rPr lang="en-US" sz="2400" dirty="0"/>
              <a:t>Use additional learning resources available from all modes for review at any time (richer learning environment)</a:t>
            </a:r>
          </a:p>
          <a:p>
            <a:r>
              <a:rPr lang="en-US" sz="2400" dirty="0"/>
              <a:t>Learn how to learn online without full commitment to only online</a:t>
            </a:r>
          </a:p>
          <a:p>
            <a:r>
              <a:rPr lang="en-US" sz="2400" dirty="0"/>
              <a:t>Well-designed options available when in-class attendance isn’t possible or convenient (improved access to learning)</a:t>
            </a:r>
          </a:p>
          <a:p>
            <a:endParaRPr lang="en-US" sz="2400" dirty="0"/>
          </a:p>
          <a:p>
            <a:endParaRPr lang="en-US" sz="2400" dirty="0"/>
          </a:p>
        </p:txBody>
      </p:sp>
    </p:spTree>
    <p:extLst>
      <p:ext uri="{BB962C8B-B14F-4D97-AF65-F5344CB8AC3E}">
        <p14:creationId xmlns:p14="http://schemas.microsoft.com/office/powerpoint/2010/main" val="148863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Value</a:t>
            </a:r>
          </a:p>
        </p:txBody>
      </p:sp>
      <p:sp>
        <p:nvSpPr>
          <p:cNvPr id="3" name="Content Placeholder 2"/>
          <p:cNvSpPr>
            <a:spLocks noGrp="1"/>
          </p:cNvSpPr>
          <p:nvPr>
            <p:ph idx="1"/>
          </p:nvPr>
        </p:nvSpPr>
        <p:spPr>
          <a:xfrm>
            <a:off x="457200" y="1295400"/>
            <a:ext cx="8077200" cy="5105400"/>
          </a:xfrm>
        </p:spPr>
        <p:txBody>
          <a:bodyPr>
            <a:normAutofit/>
          </a:bodyPr>
          <a:lstStyle/>
          <a:p>
            <a:r>
              <a:rPr lang="en-US" sz="2400" dirty="0"/>
              <a:t>No path for “absent” students – no excused absences. If students can’t attend in-person, they are expected to attend as an online student.</a:t>
            </a:r>
          </a:p>
          <a:p>
            <a:r>
              <a:rPr lang="en-US" sz="2400" dirty="0"/>
              <a:t>Opportunity for deeper learning with more learning resources available</a:t>
            </a:r>
          </a:p>
          <a:p>
            <a:r>
              <a:rPr lang="en-US" sz="2400" dirty="0"/>
              <a:t>Engagement with students between regular class sessions (when managed well)</a:t>
            </a:r>
          </a:p>
          <a:p>
            <a:r>
              <a:rPr lang="en-US" sz="2400" dirty="0"/>
              <a:t>Support lower enrolled classes with additional access to students (up to section capacity)</a:t>
            </a:r>
          </a:p>
          <a:p>
            <a:r>
              <a:rPr lang="en-US" sz="2400" dirty="0"/>
              <a:t>Built in backup when in-class instruction is not possible (professional travel, campus closure, etc.)</a:t>
            </a:r>
          </a:p>
          <a:p>
            <a:endParaRPr lang="en-US" sz="2400" dirty="0"/>
          </a:p>
          <a:p>
            <a:endParaRPr lang="en-US" sz="2400" dirty="0"/>
          </a:p>
        </p:txBody>
      </p:sp>
    </p:spTree>
    <p:extLst>
      <p:ext uri="{BB962C8B-B14F-4D97-AF65-F5344CB8AC3E}">
        <p14:creationId xmlns:p14="http://schemas.microsoft.com/office/powerpoint/2010/main" val="128008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4" name="Content Placeholder 3"/>
          <p:cNvSpPr>
            <a:spLocks noGrp="1"/>
          </p:cNvSpPr>
          <p:nvPr>
            <p:ph sz="half" idx="2"/>
          </p:nvPr>
        </p:nvSpPr>
        <p:spPr>
          <a:xfrm>
            <a:off x="533400" y="1447800"/>
            <a:ext cx="4191000" cy="4648200"/>
          </a:xfrm>
        </p:spPr>
        <p:txBody>
          <a:bodyPr>
            <a:noAutofit/>
          </a:bodyPr>
          <a:lstStyle/>
          <a:p>
            <a:pPr lvl="0"/>
            <a:r>
              <a:rPr lang="en-US" sz="2000" b="1" dirty="0"/>
              <a:t>Introduction – Transitioning Excellence Online</a:t>
            </a:r>
          </a:p>
          <a:p>
            <a:pPr lvl="0"/>
            <a:r>
              <a:rPr lang="en-US" sz="2000" b="1" dirty="0"/>
              <a:t>What is a HyFlex Course? </a:t>
            </a:r>
            <a:r>
              <a:rPr lang="en-US" sz="2000" dirty="0"/>
              <a:t>Principles and Practices</a:t>
            </a:r>
          </a:p>
          <a:p>
            <a:pPr lvl="0"/>
            <a:r>
              <a:rPr lang="en-US" sz="2000" b="1" dirty="0"/>
              <a:t>Student and Faculty Experiences</a:t>
            </a:r>
          </a:p>
          <a:p>
            <a:pPr lvl="0"/>
            <a:r>
              <a:rPr lang="en-US" sz="2000" b="1" dirty="0"/>
              <a:t>Needs and Opportunities</a:t>
            </a:r>
          </a:p>
          <a:p>
            <a:pPr lvl="1"/>
            <a:r>
              <a:rPr lang="en-US" sz="2000" dirty="0"/>
              <a:t>Institutional, student and faculty</a:t>
            </a:r>
          </a:p>
          <a:p>
            <a:pPr lvl="1"/>
            <a:r>
              <a:rPr lang="en-US" sz="2000" dirty="0"/>
              <a:t>COVID-19 considerations</a:t>
            </a:r>
          </a:p>
          <a:p>
            <a:r>
              <a:rPr lang="en-US" sz="2000" b="1" dirty="0"/>
              <a:t>Design – Transitioning Excellence</a:t>
            </a:r>
          </a:p>
          <a:p>
            <a:r>
              <a:rPr lang="en-US" sz="2000" b="1" dirty="0"/>
              <a:t>Faculty Development</a:t>
            </a:r>
          </a:p>
          <a:p>
            <a:r>
              <a:rPr lang="en-US" sz="2000" b="1" dirty="0"/>
              <a:t>Impact Research</a:t>
            </a:r>
          </a:p>
          <a:p>
            <a:r>
              <a:rPr lang="en-US" sz="2000" b="1" dirty="0"/>
              <a:t>Program Implementation</a:t>
            </a:r>
          </a:p>
          <a:p>
            <a:pPr lvl="0"/>
            <a:r>
              <a:rPr lang="en-US" sz="2000" b="1" dirty="0"/>
              <a:t>Questions and answers </a:t>
            </a:r>
          </a:p>
          <a:p>
            <a:pPr marL="0" indent="0">
              <a:buNone/>
            </a:pPr>
            <a:endParaRPr lang="en-US" sz="1200" dirty="0"/>
          </a:p>
        </p:txBody>
      </p:sp>
      <p:pic>
        <p:nvPicPr>
          <p:cNvPr id="13" name="Picture 12" descr="bluepring_plan.JPG"/>
          <p:cNvPicPr>
            <a:picLocks noChangeAspect="1"/>
          </p:cNvPicPr>
          <p:nvPr/>
        </p:nvPicPr>
        <p:blipFill rotWithShape="1">
          <a:blip r:embed="rId3" cstate="email">
            <a:extLst>
              <a:ext uri="{28A0092B-C50C-407E-A947-70E740481C1C}">
                <a14:useLocalDpi xmlns:a14="http://schemas.microsoft.com/office/drawing/2010/main"/>
              </a:ext>
            </a:extLst>
          </a:blip>
          <a:srcRect r="-1623" b="-1573"/>
          <a:stretch/>
        </p:blipFill>
        <p:spPr>
          <a:xfrm>
            <a:off x="5017389" y="1447800"/>
            <a:ext cx="2983611" cy="3733077"/>
          </a:xfrm>
          <a:prstGeom prst="rect">
            <a:avLst/>
          </a:prstGeom>
          <a:ln>
            <a:noFill/>
          </a:ln>
          <a:effectLst>
            <a:softEdge rad="112500"/>
          </a:effectLst>
        </p:spPr>
      </p:pic>
    </p:spTree>
    <p:extLst>
      <p:ext uri="{BB962C8B-B14F-4D97-AF65-F5344CB8AC3E}">
        <p14:creationId xmlns:p14="http://schemas.microsoft.com/office/powerpoint/2010/main" val="2324407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AY 20-21 (CV-19 situation)</a:t>
            </a:r>
          </a:p>
        </p:txBody>
      </p:sp>
      <p:sp>
        <p:nvSpPr>
          <p:cNvPr id="3" name="Content Placeholder 2"/>
          <p:cNvSpPr>
            <a:spLocks noGrp="1"/>
          </p:cNvSpPr>
          <p:nvPr>
            <p:ph idx="1"/>
          </p:nvPr>
        </p:nvSpPr>
        <p:spPr>
          <a:xfrm>
            <a:off x="430306" y="1219200"/>
            <a:ext cx="8077200" cy="5105400"/>
          </a:xfrm>
        </p:spPr>
        <p:txBody>
          <a:bodyPr>
            <a:normAutofit/>
          </a:bodyPr>
          <a:lstStyle/>
          <a:p>
            <a:pPr marL="114300" indent="0">
              <a:buNone/>
            </a:pPr>
            <a:r>
              <a:rPr lang="en-US" sz="2400" i="1" dirty="0"/>
              <a:t>If both face to face (classroom) and online instruction are possible and desired:</a:t>
            </a:r>
            <a:endParaRPr lang="en-US" sz="2400" b="1" dirty="0">
              <a:solidFill>
                <a:srgbClr val="C00000"/>
              </a:solidFill>
            </a:endParaRPr>
          </a:p>
          <a:p>
            <a:r>
              <a:rPr lang="en-US" sz="2400" b="1" dirty="0">
                <a:solidFill>
                  <a:srgbClr val="C00000"/>
                </a:solidFill>
              </a:rPr>
              <a:t>Physical distancing: </a:t>
            </a:r>
            <a:r>
              <a:rPr lang="en-US" sz="2400" dirty="0" err="1"/>
              <a:t>HyFlex</a:t>
            </a:r>
            <a:r>
              <a:rPr lang="en-US" sz="2400" dirty="0"/>
              <a:t> approach can provide an instructional environment that reduces the number of students in a classroom and allows students to choose their mode – no one is forced into an environment they do not want.</a:t>
            </a:r>
          </a:p>
          <a:p>
            <a:pPr lvl="1"/>
            <a:r>
              <a:rPr lang="en-US" sz="2200" dirty="0"/>
              <a:t>Caveat: If classroom seats are limited, a seat reservation system could be useful – modifying the flexibility aspect of </a:t>
            </a:r>
            <a:r>
              <a:rPr lang="en-US" sz="2200" dirty="0" err="1"/>
              <a:t>HyFlex</a:t>
            </a:r>
            <a:r>
              <a:rPr lang="en-US" sz="2200" dirty="0"/>
              <a:t> to fit the situation.</a:t>
            </a:r>
          </a:p>
          <a:p>
            <a:endParaRPr lang="en-US" sz="1200" b="1" dirty="0">
              <a:solidFill>
                <a:srgbClr val="C00000"/>
              </a:solidFill>
            </a:endParaRPr>
          </a:p>
          <a:p>
            <a:r>
              <a:rPr lang="en-US" sz="2400" b="1" dirty="0">
                <a:solidFill>
                  <a:srgbClr val="C00000"/>
                </a:solidFill>
              </a:rPr>
              <a:t>Instructional continuity: </a:t>
            </a:r>
            <a:r>
              <a:rPr lang="en-US" sz="2400" dirty="0"/>
              <a:t>If a shift to fully online is mandated, course development is already complete.</a:t>
            </a:r>
          </a:p>
          <a:p>
            <a:endParaRPr lang="en-US" sz="2400" dirty="0"/>
          </a:p>
        </p:txBody>
      </p:sp>
    </p:spTree>
    <p:extLst>
      <p:ext uri="{BB962C8B-B14F-4D97-AF65-F5344CB8AC3E}">
        <p14:creationId xmlns:p14="http://schemas.microsoft.com/office/powerpoint/2010/main" val="20667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Your Specific Needs </a:t>
            </a:r>
            <a:r>
              <a:rPr lang="en-US" sz="3600"/>
              <a:t>and Opportunities</a:t>
            </a:r>
            <a:endParaRPr lang="en-US" sz="3600" dirty="0"/>
          </a:p>
        </p:txBody>
      </p:sp>
      <p:sp>
        <p:nvSpPr>
          <p:cNvPr id="3" name="Content Placeholder 2"/>
          <p:cNvSpPr>
            <a:spLocks noGrp="1"/>
          </p:cNvSpPr>
          <p:nvPr>
            <p:ph idx="1"/>
          </p:nvPr>
        </p:nvSpPr>
        <p:spPr/>
        <p:txBody>
          <a:bodyPr/>
          <a:lstStyle/>
          <a:p>
            <a:pPr marL="114300" indent="0" algn="ctr">
              <a:buNone/>
            </a:pPr>
            <a:r>
              <a:rPr lang="en-US" sz="4400" dirty="0"/>
              <a:t>What are they? </a:t>
            </a:r>
          </a:p>
          <a:p>
            <a:r>
              <a:rPr lang="en-US" sz="3200" dirty="0"/>
              <a:t>fewer students allowed in class? </a:t>
            </a:r>
          </a:p>
          <a:p>
            <a:r>
              <a:rPr lang="en-US" sz="3200" dirty="0"/>
              <a:t>prepare for possible reversion to fully online?</a:t>
            </a:r>
          </a:p>
          <a:p>
            <a:r>
              <a:rPr lang="en-US" sz="3200" dirty="0"/>
              <a:t> better serve students with varying needs for online access; improve online experience (go beyond “emergency remote teaching”)</a:t>
            </a:r>
          </a:p>
          <a:p>
            <a:pPr marL="114300" indent="0" algn="ctr">
              <a:buNone/>
            </a:pPr>
            <a:endParaRPr lang="en-US" sz="4400" dirty="0"/>
          </a:p>
          <a:p>
            <a:endParaRPr lang="en-US" dirty="0"/>
          </a:p>
        </p:txBody>
      </p:sp>
    </p:spTree>
    <p:extLst>
      <p:ext uri="{BB962C8B-B14F-4D97-AF65-F5344CB8AC3E}">
        <p14:creationId xmlns:p14="http://schemas.microsoft.com/office/powerpoint/2010/main" val="2567858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10028.TIF"/>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 Diagonal Corner Rectangle 3"/>
          <p:cNvSpPr/>
          <p:nvPr/>
        </p:nvSpPr>
        <p:spPr>
          <a:xfrm>
            <a:off x="381000" y="381000"/>
            <a:ext cx="8534400" cy="990600"/>
          </a:xfrm>
          <a:prstGeom prst="round2Diag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686800" cy="1143000"/>
          </a:xfrm>
        </p:spPr>
        <p:txBody>
          <a:bodyPr>
            <a:normAutofit/>
          </a:bodyPr>
          <a:lstStyle/>
          <a:p>
            <a:r>
              <a:rPr lang="en-US" dirty="0"/>
              <a:t>Design and Implementation</a:t>
            </a:r>
          </a:p>
        </p:txBody>
      </p:sp>
    </p:spTree>
    <p:extLst>
      <p:ext uri="{BB962C8B-B14F-4D97-AF65-F5344CB8AC3E}">
        <p14:creationId xmlns:p14="http://schemas.microsoft.com/office/powerpoint/2010/main" val="104051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F3D7-17C0-3243-81B2-A45B518F4F63}"/>
              </a:ext>
            </a:extLst>
          </p:cNvPr>
          <p:cNvSpPr>
            <a:spLocks noGrp="1"/>
          </p:cNvSpPr>
          <p:nvPr>
            <p:ph type="title"/>
          </p:nvPr>
        </p:nvSpPr>
        <p:spPr/>
        <p:txBody>
          <a:bodyPr/>
          <a:lstStyle/>
          <a:p>
            <a:r>
              <a:rPr lang="en-US" dirty="0"/>
              <a:t>Choose a Strategic Approach</a:t>
            </a:r>
          </a:p>
        </p:txBody>
      </p:sp>
      <p:sp>
        <p:nvSpPr>
          <p:cNvPr id="3" name="Content Placeholder 2">
            <a:extLst>
              <a:ext uri="{FF2B5EF4-FFF2-40B4-BE49-F238E27FC236}">
                <a16:creationId xmlns:a16="http://schemas.microsoft.com/office/drawing/2014/main" id="{6782D2A1-69C0-7E43-B00F-6CA26A04D99E}"/>
              </a:ext>
            </a:extLst>
          </p:cNvPr>
          <p:cNvSpPr>
            <a:spLocks noGrp="1"/>
          </p:cNvSpPr>
          <p:nvPr>
            <p:ph idx="1"/>
          </p:nvPr>
        </p:nvSpPr>
        <p:spPr/>
        <p:txBody>
          <a:bodyPr>
            <a:normAutofit/>
          </a:bodyPr>
          <a:lstStyle/>
          <a:p>
            <a:r>
              <a:rPr lang="en-US" dirty="0"/>
              <a:t>Assumption: Starting with effective face to face</a:t>
            </a:r>
          </a:p>
          <a:p>
            <a:r>
              <a:rPr lang="en-US" dirty="0"/>
              <a:t>Choose which online modes you will support</a:t>
            </a:r>
          </a:p>
          <a:p>
            <a:pPr lvl="1"/>
            <a:r>
              <a:rPr lang="en-US" dirty="0"/>
              <a:t>Asynchronous?</a:t>
            </a:r>
          </a:p>
          <a:p>
            <a:pPr lvl="1"/>
            <a:r>
              <a:rPr lang="en-US" dirty="0"/>
              <a:t>Synchronous?</a:t>
            </a:r>
          </a:p>
          <a:p>
            <a:r>
              <a:rPr lang="en-US" dirty="0"/>
              <a:t>Design for the online mode, knowing the design will also support F2F</a:t>
            </a:r>
          </a:p>
          <a:p>
            <a:pPr lvl="1"/>
            <a:r>
              <a:rPr lang="en-US" dirty="0"/>
              <a:t>I recommend designing for the asynchronous environment first, then using those materials (content, activities, assessment) to support students participating in other modes as well.</a:t>
            </a:r>
          </a:p>
          <a:p>
            <a:pPr lvl="1"/>
            <a:r>
              <a:rPr lang="en-US" dirty="0"/>
              <a:t>For an alternative view, see the video explaining a “</a:t>
            </a:r>
            <a:r>
              <a:rPr lang="en-US" dirty="0" err="1"/>
              <a:t>Zoomflex</a:t>
            </a:r>
            <a:r>
              <a:rPr lang="en-US" dirty="0"/>
              <a:t>” design strategy which recommends designing for the synchronous environment first. </a:t>
            </a:r>
            <a:r>
              <a:rPr lang="en-US" i="1"/>
              <a:t>(What assumptions does this imply?)</a:t>
            </a:r>
            <a:r>
              <a:rPr lang="en-US"/>
              <a:t> </a:t>
            </a:r>
            <a:r>
              <a:rPr lang="en-US" dirty="0">
                <a:hlinkClick r:id="rId2"/>
              </a:rPr>
              <a:t>https://www.youtube.com/watch?v=C7VScPdhMvY</a:t>
            </a:r>
            <a:r>
              <a:rPr lang="en-US" dirty="0"/>
              <a:t> </a:t>
            </a:r>
          </a:p>
          <a:p>
            <a:pPr marL="411480" lvl="1" indent="0">
              <a:buNone/>
            </a:pPr>
            <a:endParaRPr lang="en-US" dirty="0"/>
          </a:p>
        </p:txBody>
      </p:sp>
    </p:spTree>
    <p:extLst>
      <p:ext uri="{BB962C8B-B14F-4D97-AF65-F5344CB8AC3E}">
        <p14:creationId xmlns:p14="http://schemas.microsoft.com/office/powerpoint/2010/main" val="838350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HyFlex</a:t>
            </a:r>
          </a:p>
        </p:txBody>
      </p:sp>
      <p:graphicFrame>
        <p:nvGraphicFramePr>
          <p:cNvPr id="4" name="Content Placeholder 3"/>
          <p:cNvGraphicFramePr>
            <a:graphicFrameLocks noGrp="1"/>
          </p:cNvGraphicFramePr>
          <p:nvPr>
            <p:ph idx="1"/>
          </p:nvPr>
        </p:nvGraphicFramePr>
        <p:xfrm>
          <a:off x="0" y="1295400"/>
          <a:ext cx="8991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arallelogram 4"/>
          <p:cNvSpPr/>
          <p:nvPr/>
        </p:nvSpPr>
        <p:spPr>
          <a:xfrm>
            <a:off x="2819400" y="1828800"/>
            <a:ext cx="838200" cy="762000"/>
          </a:xfrm>
          <a:prstGeom prst="parallelogram">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1371600" y="2209800"/>
            <a:ext cx="838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1600200" y="1905000"/>
            <a:ext cx="609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2057400" y="1828800"/>
            <a:ext cx="152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247900" y="4107934"/>
            <a:ext cx="4555414" cy="369332"/>
          </a:xfrm>
          <a:prstGeom prst="rect">
            <a:avLst/>
          </a:prstGeom>
        </p:spPr>
        <p:txBody>
          <a:bodyPr wrap="none">
            <a:spAutoFit/>
          </a:bodyPr>
          <a:lstStyle/>
          <a:p>
            <a:r>
              <a:rPr lang="en-US" dirty="0">
                <a:hlinkClick r:id="rId8"/>
              </a:rPr>
              <a:t>https://edtechbooks.org/hyflex/hyflex_design</a:t>
            </a:r>
            <a:r>
              <a:rPr lang="en-US" dirty="0"/>
              <a:t> </a:t>
            </a:r>
          </a:p>
        </p:txBody>
      </p:sp>
      <p:sp>
        <p:nvSpPr>
          <p:cNvPr id="6" name="TextBox 5">
            <a:extLst>
              <a:ext uri="{FF2B5EF4-FFF2-40B4-BE49-F238E27FC236}">
                <a16:creationId xmlns:a16="http://schemas.microsoft.com/office/drawing/2014/main" id="{7AF7306F-4BBB-8743-AA88-5817941B31F8}"/>
              </a:ext>
            </a:extLst>
          </p:cNvPr>
          <p:cNvSpPr txBox="1"/>
          <p:nvPr/>
        </p:nvSpPr>
        <p:spPr>
          <a:xfrm>
            <a:off x="3725507" y="3366721"/>
            <a:ext cx="1600199" cy="461665"/>
          </a:xfrm>
          <a:prstGeom prst="rect">
            <a:avLst/>
          </a:prstGeom>
          <a:noFill/>
        </p:spPr>
        <p:txBody>
          <a:bodyPr wrap="square" rtlCol="0">
            <a:spAutoFit/>
          </a:bodyPr>
          <a:lstStyle/>
          <a:p>
            <a:r>
              <a:rPr lang="en-US" sz="2400" b="1" dirty="0"/>
              <a:t>Evaluation</a:t>
            </a:r>
          </a:p>
        </p:txBody>
      </p:sp>
      <p:sp>
        <p:nvSpPr>
          <p:cNvPr id="10" name="TextBox 9">
            <a:extLst>
              <a:ext uri="{FF2B5EF4-FFF2-40B4-BE49-F238E27FC236}">
                <a16:creationId xmlns:a16="http://schemas.microsoft.com/office/drawing/2014/main" id="{1DB41DF5-319F-DE4A-BE29-4186621B4D7E}"/>
              </a:ext>
            </a:extLst>
          </p:cNvPr>
          <p:cNvSpPr txBox="1"/>
          <p:nvPr/>
        </p:nvSpPr>
        <p:spPr>
          <a:xfrm>
            <a:off x="304800" y="1443335"/>
            <a:ext cx="2209800" cy="707886"/>
          </a:xfrm>
          <a:prstGeom prst="rect">
            <a:avLst/>
          </a:prstGeom>
          <a:noFill/>
        </p:spPr>
        <p:txBody>
          <a:bodyPr wrap="square" rtlCol="0">
            <a:spAutoFit/>
          </a:bodyPr>
          <a:lstStyle/>
          <a:p>
            <a:r>
              <a:rPr lang="en-US" sz="2000" dirty="0"/>
              <a:t>Communication to Stakeholders</a:t>
            </a:r>
          </a:p>
        </p:txBody>
      </p:sp>
    </p:spTree>
    <p:extLst>
      <p:ext uri="{BB962C8B-B14F-4D97-AF65-F5344CB8AC3E}">
        <p14:creationId xmlns:p14="http://schemas.microsoft.com/office/powerpoint/2010/main" val="158715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DB5C6B-8DD7-7B45-A678-6D8D21810F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26" y="0"/>
            <a:ext cx="8998348" cy="6858000"/>
          </a:xfrm>
          <a:prstGeom prst="rect">
            <a:avLst/>
          </a:prstGeom>
        </p:spPr>
      </p:pic>
    </p:spTree>
    <p:extLst>
      <p:ext uri="{BB962C8B-B14F-4D97-AF65-F5344CB8AC3E}">
        <p14:creationId xmlns:p14="http://schemas.microsoft.com/office/powerpoint/2010/main" val="2971862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with Design</a:t>
            </a:r>
          </a:p>
        </p:txBody>
      </p:sp>
      <p:graphicFrame>
        <p:nvGraphicFramePr>
          <p:cNvPr id="4" name="Diagram 3"/>
          <p:cNvGraphicFramePr/>
          <p:nvPr/>
        </p:nvGraphicFramePr>
        <p:xfrm>
          <a:off x="838200" y="2362200"/>
          <a:ext cx="7467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arg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400" y="1651000"/>
            <a:ext cx="1617000" cy="1778000"/>
          </a:xfrm>
          <a:prstGeom prst="rect">
            <a:avLst/>
          </a:prstGeom>
        </p:spPr>
      </p:pic>
    </p:spTree>
    <p:extLst>
      <p:ext uri="{BB962C8B-B14F-4D97-AF65-F5344CB8AC3E}">
        <p14:creationId xmlns:p14="http://schemas.microsoft.com/office/powerpoint/2010/main" val="3436108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Alternatives</a:t>
            </a:r>
          </a:p>
        </p:txBody>
      </p:sp>
      <p:graphicFrame>
        <p:nvGraphicFramePr>
          <p:cNvPr id="3" name="Diagram 2"/>
          <p:cNvGraphicFramePr/>
          <p:nvPr>
            <p:extLst>
              <p:ext uri="{D42A27DB-BD31-4B8C-83A1-F6EECF244321}">
                <p14:modId xmlns:p14="http://schemas.microsoft.com/office/powerpoint/2010/main" val="1519484288"/>
              </p:ext>
            </p:extLst>
          </p:nvPr>
        </p:nvGraphicFramePr>
        <p:xfrm>
          <a:off x="381000" y="1371600"/>
          <a:ext cx="83820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2743200" y="358140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2743200" y="2209800"/>
            <a:ext cx="12954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743200" y="3581400"/>
            <a:ext cx="12954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5308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6B5E57-30A1-224A-9078-D58BD60844E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200" y="0"/>
            <a:ext cx="8972771" cy="6838507"/>
          </a:xfrm>
        </p:spPr>
      </p:pic>
    </p:spTree>
    <p:extLst>
      <p:ext uri="{BB962C8B-B14F-4D97-AF65-F5344CB8AC3E}">
        <p14:creationId xmlns:p14="http://schemas.microsoft.com/office/powerpoint/2010/main" val="438766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0A5D-AC10-A149-89D6-102DE5FEC3EF}"/>
              </a:ext>
            </a:extLst>
          </p:cNvPr>
          <p:cNvSpPr>
            <a:spLocks noGrp="1"/>
          </p:cNvSpPr>
          <p:nvPr>
            <p:ph type="title"/>
          </p:nvPr>
        </p:nvSpPr>
        <p:spPr/>
        <p:txBody>
          <a:bodyPr/>
          <a:lstStyle/>
          <a:p>
            <a:r>
              <a:rPr lang="en-US" dirty="0"/>
              <a:t>Continue [re-]designing</a:t>
            </a:r>
          </a:p>
        </p:txBody>
      </p:sp>
      <p:graphicFrame>
        <p:nvGraphicFramePr>
          <p:cNvPr id="5" name="Diagram 4">
            <a:extLst>
              <a:ext uri="{FF2B5EF4-FFF2-40B4-BE49-F238E27FC236}">
                <a16:creationId xmlns:a16="http://schemas.microsoft.com/office/drawing/2014/main" id="{2302B535-3FBD-EC4A-A416-CD0818709995}"/>
              </a:ext>
            </a:extLst>
          </p:cNvPr>
          <p:cNvGraphicFramePr/>
          <p:nvPr>
            <p:extLst>
              <p:ext uri="{D42A27DB-BD31-4B8C-83A1-F6EECF244321}">
                <p14:modId xmlns:p14="http://schemas.microsoft.com/office/powerpoint/2010/main" val="1260776453"/>
              </p:ext>
            </p:extLst>
          </p:nvPr>
        </p:nvGraphicFramePr>
        <p:xfrm>
          <a:off x="381000" y="1371600"/>
          <a:ext cx="83820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BE86F4A9-521C-EE49-B704-847852CDD782}"/>
              </a:ext>
            </a:extLst>
          </p:cNvPr>
          <p:cNvCxnSpPr/>
          <p:nvPr/>
        </p:nvCxnSpPr>
        <p:spPr>
          <a:xfrm>
            <a:off x="2971800" y="3581400"/>
            <a:ext cx="1066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D7636EF0-9C81-BF44-BC41-7D80A2F4ACF4}"/>
              </a:ext>
            </a:extLst>
          </p:cNvPr>
          <p:cNvCxnSpPr/>
          <p:nvPr/>
        </p:nvCxnSpPr>
        <p:spPr>
          <a:xfrm flipV="1">
            <a:off x="2971800" y="2209800"/>
            <a:ext cx="12954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E01D6757-F66C-964A-98ED-068B57F8D8D7}"/>
              </a:ext>
            </a:extLst>
          </p:cNvPr>
          <p:cNvCxnSpPr/>
          <p:nvPr/>
        </p:nvCxnSpPr>
        <p:spPr>
          <a:xfrm>
            <a:off x="2971800" y="3581400"/>
            <a:ext cx="12954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708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HyFlex?</a:t>
            </a:r>
          </a:p>
        </p:txBody>
      </p:sp>
      <p:pic>
        <p:nvPicPr>
          <p:cNvPr id="4" name="Content Placeholder 3" descr="back_flex.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28600" y="1066800"/>
            <a:ext cx="8229600" cy="4267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33082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6537E71-6732-1F44-BF72-16AE660AFF5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200" y="-15950"/>
            <a:ext cx="9019274" cy="6873949"/>
          </a:xfrm>
        </p:spPr>
      </p:pic>
    </p:spTree>
    <p:extLst>
      <p:ext uri="{BB962C8B-B14F-4D97-AF65-F5344CB8AC3E}">
        <p14:creationId xmlns:p14="http://schemas.microsoft.com/office/powerpoint/2010/main" val="2068302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Discussion Activity</a:t>
            </a:r>
          </a:p>
        </p:txBody>
      </p:sp>
      <p:sp>
        <p:nvSpPr>
          <p:cNvPr id="3" name="TextBox 2"/>
          <p:cNvSpPr txBox="1"/>
          <p:nvPr/>
        </p:nvSpPr>
        <p:spPr>
          <a:xfrm>
            <a:off x="533400" y="1356483"/>
            <a:ext cx="6858000" cy="4539704"/>
          </a:xfrm>
          <a:prstGeom prst="rect">
            <a:avLst/>
          </a:prstGeom>
          <a:noFill/>
        </p:spPr>
        <p:txBody>
          <a:bodyPr wrap="square" rtlCol="0">
            <a:spAutoFit/>
          </a:bodyPr>
          <a:lstStyle/>
          <a:p>
            <a:r>
              <a:rPr lang="en-US" sz="2400" dirty="0"/>
              <a:t>Objective: </a:t>
            </a:r>
            <a:r>
              <a:rPr lang="en-US" dirty="0"/>
              <a:t>After reading about varied approaches to writing instructional objectives, students will draft a </a:t>
            </a:r>
            <a:r>
              <a:rPr lang="en-US" b="1" dirty="0">
                <a:solidFill>
                  <a:srgbClr val="0000FF"/>
                </a:solidFill>
              </a:rPr>
              <a:t>set of IOs for their own instructional project. (Product)</a:t>
            </a:r>
            <a:endParaRPr lang="en-US" sz="2400" b="1" dirty="0">
              <a:solidFill>
                <a:srgbClr val="0000FF"/>
              </a:solidFill>
            </a:endParaRPr>
          </a:p>
          <a:p>
            <a:endParaRPr lang="en-US" sz="1400" dirty="0"/>
          </a:p>
          <a:p>
            <a:r>
              <a:rPr lang="en-US" sz="2400" b="1" dirty="0"/>
              <a:t>Activity/Process</a:t>
            </a:r>
          </a:p>
          <a:p>
            <a:r>
              <a:rPr lang="en-US" sz="2400" dirty="0"/>
              <a:t>In-class: </a:t>
            </a:r>
            <a:r>
              <a:rPr lang="en-US" dirty="0"/>
              <a:t>Students write out 1-2 objectives individually, then share in small groups, then discuss what they learned and ask questions in whole class discussion. (May have them post samples to forum in class)</a:t>
            </a:r>
          </a:p>
          <a:p>
            <a:endParaRPr lang="en-US" sz="1100" dirty="0"/>
          </a:p>
          <a:p>
            <a:r>
              <a:rPr lang="en-US" sz="2400" dirty="0"/>
              <a:t>Online (sync): </a:t>
            </a:r>
            <a:r>
              <a:rPr lang="en-US" dirty="0"/>
              <a:t>Same task as in-class – using web conferencing tool; assign to breakout room for small group discussion</a:t>
            </a:r>
          </a:p>
          <a:p>
            <a:endParaRPr lang="en-US" sz="1400" dirty="0"/>
          </a:p>
          <a:p>
            <a:r>
              <a:rPr lang="en-US" sz="2400" dirty="0"/>
              <a:t>Online (</a:t>
            </a:r>
            <a:r>
              <a:rPr lang="en-US" sz="2400" dirty="0" err="1"/>
              <a:t>async</a:t>
            </a:r>
            <a:r>
              <a:rPr lang="en-US" sz="2400" dirty="0"/>
              <a:t>): </a:t>
            </a:r>
            <a:r>
              <a:rPr lang="en-US" dirty="0"/>
              <a:t>Students listen to the recording of the class discussion about IOs, then draft a full set of IOs and post to forum, also commenting on the IOs posted by peers.</a:t>
            </a:r>
          </a:p>
        </p:txBody>
      </p:sp>
    </p:spTree>
    <p:extLst>
      <p:ext uri="{BB962C8B-B14F-4D97-AF65-F5344CB8AC3E}">
        <p14:creationId xmlns:p14="http://schemas.microsoft.com/office/powerpoint/2010/main" val="3564571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Peer Review</a:t>
            </a:r>
          </a:p>
        </p:txBody>
      </p:sp>
      <p:sp>
        <p:nvSpPr>
          <p:cNvPr id="3" name="TextBox 2"/>
          <p:cNvSpPr txBox="1"/>
          <p:nvPr/>
        </p:nvSpPr>
        <p:spPr>
          <a:xfrm>
            <a:off x="533400" y="1356483"/>
            <a:ext cx="6858000" cy="4378122"/>
          </a:xfrm>
          <a:prstGeom prst="rect">
            <a:avLst/>
          </a:prstGeom>
          <a:noFill/>
        </p:spPr>
        <p:txBody>
          <a:bodyPr wrap="square" rtlCol="0">
            <a:spAutoFit/>
          </a:bodyPr>
          <a:lstStyle/>
          <a:p>
            <a:r>
              <a:rPr lang="en-US" sz="2000" dirty="0"/>
              <a:t>Objective: </a:t>
            </a:r>
            <a:r>
              <a:rPr lang="en-US" sz="1600" dirty="0"/>
              <a:t>Students draft an </a:t>
            </a:r>
            <a:r>
              <a:rPr lang="en-US" sz="1600" b="1" dirty="0">
                <a:solidFill>
                  <a:srgbClr val="0000FF"/>
                </a:solidFill>
              </a:rPr>
              <a:t>assigned paper </a:t>
            </a:r>
            <a:r>
              <a:rPr lang="en-US" sz="1600" dirty="0"/>
              <a:t>and engage in </a:t>
            </a:r>
            <a:r>
              <a:rPr lang="en-US" sz="1600" b="1" dirty="0">
                <a:solidFill>
                  <a:srgbClr val="0000FF"/>
                </a:solidFill>
              </a:rPr>
              <a:t>peer review </a:t>
            </a:r>
            <a:r>
              <a:rPr lang="en-US" sz="1600" dirty="0"/>
              <a:t>– providing and receiving constructive criticism from peers. </a:t>
            </a:r>
            <a:r>
              <a:rPr lang="en-US" sz="1600" b="1" dirty="0">
                <a:solidFill>
                  <a:srgbClr val="0000FF"/>
                </a:solidFill>
              </a:rPr>
              <a:t>(Products)</a:t>
            </a:r>
            <a:endParaRPr lang="en-US" sz="2000" b="1" dirty="0">
              <a:solidFill>
                <a:srgbClr val="0000FF"/>
              </a:solidFill>
            </a:endParaRPr>
          </a:p>
          <a:p>
            <a:endParaRPr lang="en-US" sz="1200" dirty="0"/>
          </a:p>
          <a:p>
            <a:r>
              <a:rPr lang="en-US" sz="2000" b="1" dirty="0"/>
              <a:t>Activity/Process</a:t>
            </a:r>
          </a:p>
          <a:p>
            <a:r>
              <a:rPr lang="en-US" sz="2000" dirty="0"/>
              <a:t>In-class: </a:t>
            </a:r>
            <a:r>
              <a:rPr lang="en-US" sz="1600" dirty="0"/>
              <a:t>Students write a draft of an assigned paper and post to discussion forum. They bring copies of paper to class and review the drafts of 1-3 peers, then provide written comments and verbal debrief in small groups.</a:t>
            </a:r>
          </a:p>
          <a:p>
            <a:endParaRPr lang="en-US" sz="1050" dirty="0"/>
          </a:p>
          <a:p>
            <a:r>
              <a:rPr lang="en-US" sz="2000" dirty="0"/>
              <a:t>Online (sync): </a:t>
            </a:r>
            <a:r>
              <a:rPr lang="en-US" sz="1600" dirty="0"/>
              <a:t>Students write a draft of an assigned paper and post to discussion forum. During class, they review the drafts of 1-3 peers (files also posted to the forum), then provide written comments and verbal debrief in small groups – using breakout rooms in web conference system or through other communication channel.</a:t>
            </a:r>
          </a:p>
          <a:p>
            <a:endParaRPr lang="en-US" sz="1200" dirty="0"/>
          </a:p>
          <a:p>
            <a:r>
              <a:rPr lang="en-US" sz="2000" dirty="0"/>
              <a:t>Online (</a:t>
            </a:r>
            <a:r>
              <a:rPr lang="en-US" sz="2000" dirty="0" err="1"/>
              <a:t>async</a:t>
            </a:r>
            <a:r>
              <a:rPr lang="en-US" sz="2000" dirty="0"/>
              <a:t>): </a:t>
            </a:r>
            <a:r>
              <a:rPr lang="en-US" sz="1600" dirty="0"/>
              <a:t>Students write a draft of an assigned paper and post to discussion forum. During the week, they provide written comments to several peers and solicit review from peers.</a:t>
            </a:r>
          </a:p>
        </p:txBody>
      </p:sp>
    </p:spTree>
    <p:extLst>
      <p:ext uri="{BB962C8B-B14F-4D97-AF65-F5344CB8AC3E}">
        <p14:creationId xmlns:p14="http://schemas.microsoft.com/office/powerpoint/2010/main" val="3364429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 No Difference</a:t>
            </a:r>
          </a:p>
        </p:txBody>
      </p:sp>
      <p:sp>
        <p:nvSpPr>
          <p:cNvPr id="3" name="TextBox 2"/>
          <p:cNvSpPr txBox="1"/>
          <p:nvPr/>
        </p:nvSpPr>
        <p:spPr>
          <a:xfrm>
            <a:off x="533400" y="1356483"/>
            <a:ext cx="6858000" cy="4985980"/>
          </a:xfrm>
          <a:prstGeom prst="rect">
            <a:avLst/>
          </a:prstGeom>
          <a:noFill/>
        </p:spPr>
        <p:txBody>
          <a:bodyPr wrap="square" rtlCol="0">
            <a:spAutoFit/>
          </a:bodyPr>
          <a:lstStyle/>
          <a:p>
            <a:r>
              <a:rPr lang="en-US" sz="2000" dirty="0"/>
              <a:t>Objective: Students record their </a:t>
            </a:r>
            <a:r>
              <a:rPr lang="en-US" sz="2000" b="1" dirty="0">
                <a:solidFill>
                  <a:srgbClr val="0000FF"/>
                </a:solidFill>
              </a:rPr>
              <a:t>introspective comments on their learning process</a:t>
            </a:r>
            <a:r>
              <a:rPr lang="en-US" sz="2000" dirty="0"/>
              <a:t>, struggles with course content or process, or any other topic relevant to course completion. </a:t>
            </a:r>
          </a:p>
          <a:p>
            <a:pPr lvl="1"/>
            <a:r>
              <a:rPr lang="en-US" sz="2000" dirty="0"/>
              <a:t>Activity: Refection/journal posts to an online forum; completed out of class</a:t>
            </a:r>
          </a:p>
          <a:p>
            <a:pPr lvl="1"/>
            <a:endParaRPr lang="en-US" sz="2000" dirty="0"/>
          </a:p>
          <a:p>
            <a:r>
              <a:rPr lang="en-US" sz="2000" dirty="0"/>
              <a:t>Objective: Students </a:t>
            </a:r>
            <a:r>
              <a:rPr lang="en-US" sz="2000" b="1" dirty="0">
                <a:solidFill>
                  <a:srgbClr val="0000FF"/>
                </a:solidFill>
              </a:rPr>
              <a:t>review assigned readings </a:t>
            </a:r>
            <a:r>
              <a:rPr lang="en-US" sz="2000" dirty="0"/>
              <a:t>and other content documents before participating in class activities.</a:t>
            </a:r>
          </a:p>
          <a:p>
            <a:pPr lvl="1"/>
            <a:r>
              <a:rPr lang="en-US" sz="2000" dirty="0"/>
              <a:t>Activity: Individual reading and reviewing resources; completed out of class</a:t>
            </a:r>
          </a:p>
          <a:p>
            <a:pPr lvl="1"/>
            <a:endParaRPr lang="en-US" sz="2000" dirty="0"/>
          </a:p>
          <a:p>
            <a:r>
              <a:rPr lang="en-US" sz="2000" dirty="0"/>
              <a:t>Objective: Students </a:t>
            </a:r>
            <a:r>
              <a:rPr lang="en-US" sz="2000" b="1" dirty="0">
                <a:solidFill>
                  <a:srgbClr val="0000FF"/>
                </a:solidFill>
              </a:rPr>
              <a:t>demonstrate understanding of basic terms and concepts</a:t>
            </a:r>
            <a:r>
              <a:rPr lang="en-US" sz="2000" dirty="0"/>
              <a:t> associated with course content.</a:t>
            </a:r>
          </a:p>
          <a:p>
            <a:pPr lvl="1"/>
            <a:r>
              <a:rPr lang="en-US" sz="2000" dirty="0"/>
              <a:t>Activity: Individual completes short online quiz weekly, one per major topic; completed out of class</a:t>
            </a:r>
          </a:p>
          <a:p>
            <a:pPr lvl="1"/>
            <a:endParaRPr lang="en-US" sz="2000" dirty="0"/>
          </a:p>
        </p:txBody>
      </p:sp>
    </p:spTree>
    <p:extLst>
      <p:ext uri="{BB962C8B-B14F-4D97-AF65-F5344CB8AC3E}">
        <p14:creationId xmlns:p14="http://schemas.microsoft.com/office/powerpoint/2010/main" val="3769862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
            <a:ext cx="10210800" cy="7239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 name="Picture 1" descr="ilearn_sample_week.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1000" y="0"/>
            <a:ext cx="5827116" cy="6858000"/>
          </a:xfrm>
          <a:prstGeom prst="rect">
            <a:avLst/>
          </a:prstGeom>
        </p:spPr>
      </p:pic>
    </p:spTree>
    <p:extLst>
      <p:ext uri="{BB962C8B-B14F-4D97-AF65-F5344CB8AC3E}">
        <p14:creationId xmlns:p14="http://schemas.microsoft.com/office/powerpoint/2010/main" val="1782286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
            <a:ext cx="10210800" cy="7239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 name="Picture 1" descr="ilearn_agenda_sample.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241300"/>
            <a:ext cx="7010400" cy="6464300"/>
          </a:xfrm>
          <a:prstGeom prst="rect">
            <a:avLst/>
          </a:prstGeom>
        </p:spPr>
      </p:pic>
    </p:spTree>
    <p:extLst>
      <p:ext uri="{BB962C8B-B14F-4D97-AF65-F5344CB8AC3E}">
        <p14:creationId xmlns:p14="http://schemas.microsoft.com/office/powerpoint/2010/main" val="1566774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143000"/>
          </a:xfrm>
        </p:spPr>
        <p:txBody>
          <a:bodyPr/>
          <a:lstStyle/>
          <a:p>
            <a:r>
              <a:rPr lang="en-US" dirty="0"/>
              <a:t>Student Engagement/Interaction</a:t>
            </a:r>
          </a:p>
        </p:txBody>
      </p:sp>
      <p:sp>
        <p:nvSpPr>
          <p:cNvPr id="3" name="Content Placeholder 2"/>
          <p:cNvSpPr>
            <a:spLocks noGrp="1"/>
          </p:cNvSpPr>
          <p:nvPr>
            <p:ph idx="1"/>
          </p:nvPr>
        </p:nvSpPr>
        <p:spPr>
          <a:xfrm>
            <a:off x="457200" y="1295400"/>
            <a:ext cx="8077200" cy="5105400"/>
          </a:xfrm>
        </p:spPr>
        <p:txBody>
          <a:bodyPr>
            <a:normAutofit/>
          </a:bodyPr>
          <a:lstStyle/>
          <a:p>
            <a:r>
              <a:rPr lang="en-US" sz="2400" dirty="0"/>
              <a:t>How do students interact with content? (Is this engaging for them?)</a:t>
            </a:r>
          </a:p>
          <a:p>
            <a:r>
              <a:rPr lang="en-US" sz="2400" dirty="0"/>
              <a:t>How do students interact with each other to support learning? (Is this engaging for them?)</a:t>
            </a:r>
          </a:p>
          <a:p>
            <a:r>
              <a:rPr lang="en-US" sz="2400" dirty="0"/>
              <a:t>How do students interact with the instructor? (Is this engaging for them?)</a:t>
            </a:r>
          </a:p>
          <a:p>
            <a:pPr marL="114300" indent="0">
              <a:buNone/>
            </a:pPr>
            <a:endParaRPr lang="en-US" sz="2400" dirty="0"/>
          </a:p>
          <a:p>
            <a:endParaRPr lang="en-US" sz="2400" dirty="0"/>
          </a:p>
        </p:txBody>
      </p:sp>
      <p:cxnSp>
        <p:nvCxnSpPr>
          <p:cNvPr id="5" name="Straight Arrow Connector 4">
            <a:extLst>
              <a:ext uri="{FF2B5EF4-FFF2-40B4-BE49-F238E27FC236}">
                <a16:creationId xmlns:a16="http://schemas.microsoft.com/office/drawing/2014/main" id="{A040EF58-397C-6840-85A4-DC2E654EFECE}"/>
              </a:ext>
            </a:extLst>
          </p:cNvPr>
          <p:cNvCxnSpPr>
            <a:cxnSpLocks/>
          </p:cNvCxnSpPr>
          <p:nvPr/>
        </p:nvCxnSpPr>
        <p:spPr>
          <a:xfrm flipH="1">
            <a:off x="2552700" y="4145797"/>
            <a:ext cx="990600" cy="137160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773C501-E737-7045-B872-1EEDF58405F5}"/>
              </a:ext>
            </a:extLst>
          </p:cNvPr>
          <p:cNvCxnSpPr>
            <a:cxnSpLocks/>
          </p:cNvCxnSpPr>
          <p:nvPr/>
        </p:nvCxnSpPr>
        <p:spPr>
          <a:xfrm>
            <a:off x="4274949" y="4145797"/>
            <a:ext cx="990600" cy="137160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846EFBE-4AD2-D34C-BF66-E986D303DF75}"/>
              </a:ext>
            </a:extLst>
          </p:cNvPr>
          <p:cNvCxnSpPr>
            <a:cxnSpLocks/>
          </p:cNvCxnSpPr>
          <p:nvPr/>
        </p:nvCxnSpPr>
        <p:spPr>
          <a:xfrm>
            <a:off x="2971800" y="5929394"/>
            <a:ext cx="1962150" cy="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583D8A-1796-E34C-9862-FE4D9F433422}"/>
              </a:ext>
            </a:extLst>
          </p:cNvPr>
          <p:cNvSpPr txBox="1"/>
          <p:nvPr/>
        </p:nvSpPr>
        <p:spPr>
          <a:xfrm>
            <a:off x="3429000" y="3733800"/>
            <a:ext cx="1295400" cy="369332"/>
          </a:xfrm>
          <a:prstGeom prst="rect">
            <a:avLst/>
          </a:prstGeom>
          <a:noFill/>
        </p:spPr>
        <p:txBody>
          <a:bodyPr wrap="square" rtlCol="0">
            <a:spAutoFit/>
          </a:bodyPr>
          <a:lstStyle/>
          <a:p>
            <a:r>
              <a:rPr lang="en-US" b="1" dirty="0"/>
              <a:t>STUDENT</a:t>
            </a:r>
          </a:p>
        </p:txBody>
      </p:sp>
      <p:sp>
        <p:nvSpPr>
          <p:cNvPr id="11" name="TextBox 10">
            <a:extLst>
              <a:ext uri="{FF2B5EF4-FFF2-40B4-BE49-F238E27FC236}">
                <a16:creationId xmlns:a16="http://schemas.microsoft.com/office/drawing/2014/main" id="{C0278CC9-B635-6C43-B12E-04674E060B7D}"/>
              </a:ext>
            </a:extLst>
          </p:cNvPr>
          <p:cNvSpPr txBox="1"/>
          <p:nvPr/>
        </p:nvSpPr>
        <p:spPr>
          <a:xfrm>
            <a:off x="5029200" y="5548394"/>
            <a:ext cx="1524000" cy="369332"/>
          </a:xfrm>
          <a:prstGeom prst="rect">
            <a:avLst/>
          </a:prstGeom>
          <a:noFill/>
        </p:spPr>
        <p:txBody>
          <a:bodyPr wrap="square" rtlCol="0">
            <a:spAutoFit/>
          </a:bodyPr>
          <a:lstStyle/>
          <a:p>
            <a:r>
              <a:rPr lang="en-US" b="1" dirty="0"/>
              <a:t>INSTRUCTOR</a:t>
            </a:r>
          </a:p>
        </p:txBody>
      </p:sp>
      <p:sp>
        <p:nvSpPr>
          <p:cNvPr id="12" name="TextBox 11">
            <a:extLst>
              <a:ext uri="{FF2B5EF4-FFF2-40B4-BE49-F238E27FC236}">
                <a16:creationId xmlns:a16="http://schemas.microsoft.com/office/drawing/2014/main" id="{77143D4E-5706-2140-91BF-778844BBF6F5}"/>
              </a:ext>
            </a:extLst>
          </p:cNvPr>
          <p:cNvSpPr txBox="1"/>
          <p:nvPr/>
        </p:nvSpPr>
        <p:spPr>
          <a:xfrm>
            <a:off x="1752600" y="5636262"/>
            <a:ext cx="1524000" cy="369332"/>
          </a:xfrm>
          <a:prstGeom prst="rect">
            <a:avLst/>
          </a:prstGeom>
          <a:noFill/>
        </p:spPr>
        <p:txBody>
          <a:bodyPr wrap="square" rtlCol="0">
            <a:spAutoFit/>
          </a:bodyPr>
          <a:lstStyle/>
          <a:p>
            <a:r>
              <a:rPr lang="en-US" b="1" dirty="0"/>
              <a:t>CONTENT</a:t>
            </a:r>
          </a:p>
        </p:txBody>
      </p:sp>
      <p:sp>
        <p:nvSpPr>
          <p:cNvPr id="13" name="Donut 12">
            <a:extLst>
              <a:ext uri="{FF2B5EF4-FFF2-40B4-BE49-F238E27FC236}">
                <a16:creationId xmlns:a16="http://schemas.microsoft.com/office/drawing/2014/main" id="{3990CB1E-8117-8A4D-9562-AF6274168C57}"/>
              </a:ext>
            </a:extLst>
          </p:cNvPr>
          <p:cNvSpPr/>
          <p:nvPr/>
        </p:nvSpPr>
        <p:spPr>
          <a:xfrm>
            <a:off x="3067050" y="4559063"/>
            <a:ext cx="1657350" cy="1217931"/>
          </a:xfrm>
          <a:prstGeom prst="donut">
            <a:avLst>
              <a:gd name="adj" fmla="val 58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LEARNING</a:t>
            </a:r>
          </a:p>
        </p:txBody>
      </p:sp>
    </p:spTree>
    <p:extLst>
      <p:ext uri="{BB962C8B-B14F-4D97-AF65-F5344CB8AC3E}">
        <p14:creationId xmlns:p14="http://schemas.microsoft.com/office/powerpoint/2010/main" val="3006717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143000"/>
          </a:xfrm>
        </p:spPr>
        <p:txBody>
          <a:bodyPr/>
          <a:lstStyle/>
          <a:p>
            <a:r>
              <a:rPr lang="en-US" dirty="0"/>
              <a:t>Who is Present?</a:t>
            </a:r>
          </a:p>
        </p:txBody>
      </p:sp>
      <p:sp>
        <p:nvSpPr>
          <p:cNvPr id="3" name="Content Placeholder 2"/>
          <p:cNvSpPr>
            <a:spLocks noGrp="1"/>
          </p:cNvSpPr>
          <p:nvPr>
            <p:ph idx="1"/>
          </p:nvPr>
        </p:nvSpPr>
        <p:spPr>
          <a:xfrm>
            <a:off x="457200" y="1295400"/>
            <a:ext cx="8077200" cy="5105400"/>
          </a:xfrm>
        </p:spPr>
        <p:txBody>
          <a:bodyPr>
            <a:normAutofit/>
          </a:bodyPr>
          <a:lstStyle/>
          <a:p>
            <a:r>
              <a:rPr lang="en-US" sz="2400" dirty="0"/>
              <a:t>Social presence: communication, relationship</a:t>
            </a:r>
          </a:p>
          <a:p>
            <a:r>
              <a:rPr lang="en-US" sz="2400" dirty="0"/>
              <a:t>Cognitive presence: construct and confirm understanding</a:t>
            </a:r>
          </a:p>
          <a:p>
            <a:r>
              <a:rPr lang="en-US" sz="2400" dirty="0"/>
              <a:t>Instructor/teaching presence: instructional design, facilitation, direct instruction</a:t>
            </a:r>
          </a:p>
          <a:p>
            <a:pPr marL="114300" indent="0">
              <a:buNone/>
            </a:pPr>
            <a:endParaRPr lang="en-US" sz="2400" dirty="0"/>
          </a:p>
          <a:p>
            <a:endParaRPr lang="en-US" sz="2400" dirty="0"/>
          </a:p>
        </p:txBody>
      </p:sp>
      <p:sp>
        <p:nvSpPr>
          <p:cNvPr id="11" name="TextBox 10">
            <a:extLst>
              <a:ext uri="{FF2B5EF4-FFF2-40B4-BE49-F238E27FC236}">
                <a16:creationId xmlns:a16="http://schemas.microsoft.com/office/drawing/2014/main" id="{C0278CC9-B635-6C43-B12E-04674E060B7D}"/>
              </a:ext>
            </a:extLst>
          </p:cNvPr>
          <p:cNvSpPr txBox="1"/>
          <p:nvPr/>
        </p:nvSpPr>
        <p:spPr>
          <a:xfrm>
            <a:off x="3200400" y="4572000"/>
            <a:ext cx="1524000" cy="646331"/>
          </a:xfrm>
          <a:prstGeom prst="rect">
            <a:avLst/>
          </a:prstGeom>
          <a:noFill/>
        </p:spPr>
        <p:txBody>
          <a:bodyPr wrap="square" rtlCol="0">
            <a:spAutoFit/>
          </a:bodyPr>
          <a:lstStyle/>
          <a:p>
            <a:r>
              <a:rPr lang="en-US" b="1" dirty="0"/>
              <a:t>Learning Experience</a:t>
            </a:r>
          </a:p>
        </p:txBody>
      </p:sp>
      <p:sp>
        <p:nvSpPr>
          <p:cNvPr id="14" name="Donut 13">
            <a:extLst>
              <a:ext uri="{FF2B5EF4-FFF2-40B4-BE49-F238E27FC236}">
                <a16:creationId xmlns:a16="http://schemas.microsoft.com/office/drawing/2014/main" id="{3DCAACDA-2920-A74C-A921-46F0C9D96F37}"/>
              </a:ext>
            </a:extLst>
          </p:cNvPr>
          <p:cNvSpPr/>
          <p:nvPr/>
        </p:nvSpPr>
        <p:spPr>
          <a:xfrm>
            <a:off x="2286000" y="3002989"/>
            <a:ext cx="3048000" cy="2774005"/>
          </a:xfrm>
          <a:prstGeom prst="donut">
            <a:avLst>
              <a:gd name="adj" fmla="val 194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Donut 14">
            <a:extLst>
              <a:ext uri="{FF2B5EF4-FFF2-40B4-BE49-F238E27FC236}">
                <a16:creationId xmlns:a16="http://schemas.microsoft.com/office/drawing/2014/main" id="{3DC8E5C2-EFE7-5D4F-BE74-6B08CE18D05A}"/>
              </a:ext>
            </a:extLst>
          </p:cNvPr>
          <p:cNvSpPr/>
          <p:nvPr/>
        </p:nvSpPr>
        <p:spPr>
          <a:xfrm>
            <a:off x="1524000" y="3855395"/>
            <a:ext cx="3048000" cy="2774005"/>
          </a:xfrm>
          <a:prstGeom prst="donut">
            <a:avLst>
              <a:gd name="adj" fmla="val 194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Donut 15">
            <a:extLst>
              <a:ext uri="{FF2B5EF4-FFF2-40B4-BE49-F238E27FC236}">
                <a16:creationId xmlns:a16="http://schemas.microsoft.com/office/drawing/2014/main" id="{3C4B47CE-2E69-A443-8290-F00F6B13A464}"/>
              </a:ext>
            </a:extLst>
          </p:cNvPr>
          <p:cNvSpPr/>
          <p:nvPr/>
        </p:nvSpPr>
        <p:spPr>
          <a:xfrm>
            <a:off x="2971800" y="3855394"/>
            <a:ext cx="3048000" cy="2774005"/>
          </a:xfrm>
          <a:prstGeom prst="donut">
            <a:avLst>
              <a:gd name="adj" fmla="val 19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538CEB4E-DEDA-664C-9474-EC1005AD4828}"/>
              </a:ext>
            </a:extLst>
          </p:cNvPr>
          <p:cNvSpPr txBox="1"/>
          <p:nvPr/>
        </p:nvSpPr>
        <p:spPr>
          <a:xfrm>
            <a:off x="3006671" y="3301396"/>
            <a:ext cx="1954078" cy="369332"/>
          </a:xfrm>
          <a:prstGeom prst="rect">
            <a:avLst/>
          </a:prstGeom>
          <a:noFill/>
        </p:spPr>
        <p:txBody>
          <a:bodyPr wrap="square" rtlCol="0">
            <a:spAutoFit/>
          </a:bodyPr>
          <a:lstStyle/>
          <a:p>
            <a:r>
              <a:rPr lang="en-US" b="1" dirty="0"/>
              <a:t>Social Presence</a:t>
            </a:r>
          </a:p>
        </p:txBody>
      </p:sp>
      <p:sp>
        <p:nvSpPr>
          <p:cNvPr id="18" name="TextBox 17">
            <a:extLst>
              <a:ext uri="{FF2B5EF4-FFF2-40B4-BE49-F238E27FC236}">
                <a16:creationId xmlns:a16="http://schemas.microsoft.com/office/drawing/2014/main" id="{DF029364-9FB8-DA4F-BF16-F6188C12F262}"/>
              </a:ext>
            </a:extLst>
          </p:cNvPr>
          <p:cNvSpPr txBox="1"/>
          <p:nvPr/>
        </p:nvSpPr>
        <p:spPr>
          <a:xfrm>
            <a:off x="1828800" y="5402997"/>
            <a:ext cx="1286359" cy="646331"/>
          </a:xfrm>
          <a:prstGeom prst="rect">
            <a:avLst/>
          </a:prstGeom>
          <a:noFill/>
        </p:spPr>
        <p:txBody>
          <a:bodyPr wrap="square" rtlCol="0">
            <a:spAutoFit/>
          </a:bodyPr>
          <a:lstStyle/>
          <a:p>
            <a:r>
              <a:rPr lang="en-US" b="1" dirty="0"/>
              <a:t>Cognitive </a:t>
            </a:r>
            <a:br>
              <a:rPr lang="en-US" b="1" dirty="0"/>
            </a:br>
            <a:r>
              <a:rPr lang="en-US" b="1" dirty="0"/>
              <a:t>Presence</a:t>
            </a:r>
          </a:p>
        </p:txBody>
      </p:sp>
      <p:sp>
        <p:nvSpPr>
          <p:cNvPr id="19" name="TextBox 18">
            <a:extLst>
              <a:ext uri="{FF2B5EF4-FFF2-40B4-BE49-F238E27FC236}">
                <a16:creationId xmlns:a16="http://schemas.microsoft.com/office/drawing/2014/main" id="{85079065-AB77-D34B-BAC0-113C0782B67E}"/>
              </a:ext>
            </a:extLst>
          </p:cNvPr>
          <p:cNvSpPr txBox="1"/>
          <p:nvPr/>
        </p:nvSpPr>
        <p:spPr>
          <a:xfrm>
            <a:off x="4428641" y="5441290"/>
            <a:ext cx="1286359" cy="646331"/>
          </a:xfrm>
          <a:prstGeom prst="rect">
            <a:avLst/>
          </a:prstGeom>
          <a:noFill/>
        </p:spPr>
        <p:txBody>
          <a:bodyPr wrap="square" rtlCol="0">
            <a:spAutoFit/>
          </a:bodyPr>
          <a:lstStyle/>
          <a:p>
            <a:pPr algn="r"/>
            <a:r>
              <a:rPr lang="en-US" b="1" dirty="0"/>
              <a:t>Teaching </a:t>
            </a:r>
            <a:br>
              <a:rPr lang="en-US" b="1" dirty="0"/>
            </a:br>
            <a:r>
              <a:rPr lang="en-US" b="1" dirty="0"/>
              <a:t>Presence</a:t>
            </a:r>
          </a:p>
        </p:txBody>
      </p:sp>
      <p:sp>
        <p:nvSpPr>
          <p:cNvPr id="4" name="TextBox 3">
            <a:extLst>
              <a:ext uri="{FF2B5EF4-FFF2-40B4-BE49-F238E27FC236}">
                <a16:creationId xmlns:a16="http://schemas.microsoft.com/office/drawing/2014/main" id="{BF6BCACC-238D-2F41-8FB8-AD09AFD18B7B}"/>
              </a:ext>
            </a:extLst>
          </p:cNvPr>
          <p:cNvSpPr txBox="1"/>
          <p:nvPr/>
        </p:nvSpPr>
        <p:spPr>
          <a:xfrm>
            <a:off x="6037882" y="2868729"/>
            <a:ext cx="1963118" cy="2585323"/>
          </a:xfrm>
          <a:prstGeom prst="rect">
            <a:avLst/>
          </a:prstGeom>
          <a:noFill/>
        </p:spPr>
        <p:txBody>
          <a:bodyPr wrap="square" rtlCol="0">
            <a:spAutoFit/>
          </a:bodyPr>
          <a:lstStyle/>
          <a:p>
            <a:pPr algn="r"/>
            <a:r>
              <a:rPr lang="en-US" b="1" dirty="0"/>
              <a:t>Community of Inquiry: </a:t>
            </a:r>
            <a:r>
              <a:rPr lang="en-US" dirty="0"/>
              <a:t>build a solid foundation of social presence and teaching presence to stimulate cognitive presence in a course.</a:t>
            </a:r>
          </a:p>
        </p:txBody>
      </p:sp>
    </p:spTree>
    <p:extLst>
      <p:ext uri="{BB962C8B-B14F-4D97-AF65-F5344CB8AC3E}">
        <p14:creationId xmlns:p14="http://schemas.microsoft.com/office/powerpoint/2010/main" val="1589085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chor_chai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19200"/>
            <a:ext cx="8915400" cy="4572000"/>
          </a:xfrm>
          <a:prstGeom prst="rect">
            <a:avLst/>
          </a:prstGeom>
          <a:ln>
            <a:noFill/>
          </a:ln>
          <a:effectLst>
            <a:softEdge rad="112500"/>
          </a:effectLst>
        </p:spPr>
      </p:pic>
      <p:sp>
        <p:nvSpPr>
          <p:cNvPr id="2" name="Title 1"/>
          <p:cNvSpPr>
            <a:spLocks noGrp="1"/>
          </p:cNvSpPr>
          <p:nvPr>
            <p:ph type="title"/>
          </p:nvPr>
        </p:nvSpPr>
        <p:spPr/>
        <p:txBody>
          <a:bodyPr/>
          <a:lstStyle/>
          <a:p>
            <a:r>
              <a:rPr lang="en-US" dirty="0"/>
              <a:t>Connections among Students</a:t>
            </a:r>
          </a:p>
        </p:txBody>
      </p:sp>
      <p:sp>
        <p:nvSpPr>
          <p:cNvPr id="5" name="Rectangle 4"/>
          <p:cNvSpPr/>
          <p:nvPr/>
        </p:nvSpPr>
        <p:spPr>
          <a:xfrm>
            <a:off x="304800" y="1524000"/>
            <a:ext cx="7696200" cy="3657600"/>
          </a:xfrm>
          <a:prstGeom prst="rect">
            <a:avLst/>
          </a:prstGeom>
          <a:solidFill>
            <a:schemeClr val="bg2">
              <a:lumMod val="60000"/>
              <a:lumOff val="40000"/>
              <a:alpha val="7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marL="514350" indent="-514350">
              <a:buClr>
                <a:schemeClr val="tx1"/>
              </a:buClr>
              <a:buFont typeface="+mj-lt"/>
              <a:buAutoNum type="arabicPeriod"/>
            </a:pPr>
            <a:r>
              <a:rPr lang="en-US" b="1" dirty="0"/>
              <a:t>Weekly reflection posts – online, open, forum</a:t>
            </a:r>
          </a:p>
          <a:p>
            <a:pPr marL="514350" indent="-514350">
              <a:buClr>
                <a:schemeClr val="tx1"/>
              </a:buClr>
              <a:buFont typeface="+mj-lt"/>
              <a:buAutoNum type="arabicPeriod"/>
            </a:pPr>
            <a:r>
              <a:rPr lang="en-US" b="1" dirty="0"/>
              <a:t>Encourage participation mode “churn” </a:t>
            </a:r>
          </a:p>
          <a:p>
            <a:pPr marL="514350" indent="-514350">
              <a:buClr>
                <a:schemeClr val="tx1"/>
              </a:buClr>
              <a:buFont typeface="+mj-lt"/>
              <a:buAutoNum type="arabicPeriod"/>
            </a:pPr>
            <a:r>
              <a:rPr lang="en-US" b="1" dirty="0"/>
              <a:t>Form small group discussions with in-class and online sync students</a:t>
            </a:r>
          </a:p>
          <a:p>
            <a:pPr marL="514350" indent="-514350">
              <a:buClr>
                <a:schemeClr val="tx1"/>
              </a:buClr>
              <a:buFont typeface="+mj-lt"/>
              <a:buAutoNum type="arabicPeriod"/>
            </a:pPr>
            <a:r>
              <a:rPr lang="en-US" b="1" dirty="0"/>
              <a:t>Use online forums to “capture” the report-outs from in-class discussion activities</a:t>
            </a:r>
          </a:p>
          <a:p>
            <a:pPr marL="514350" indent="-514350">
              <a:buClr>
                <a:schemeClr val="tx1"/>
              </a:buClr>
              <a:buFont typeface="+mj-lt"/>
              <a:buAutoNum type="arabicPeriod"/>
            </a:pPr>
            <a:r>
              <a:rPr lang="en-US" b="1" dirty="0"/>
              <a:t>Require peer feedback on draft assignments</a:t>
            </a:r>
          </a:p>
          <a:p>
            <a:pPr marL="514350" indent="-514350">
              <a:buClr>
                <a:schemeClr val="tx1"/>
              </a:buClr>
              <a:buFont typeface="+mj-lt"/>
              <a:buAutoNum type="arabicPeriod"/>
            </a:pPr>
            <a:r>
              <a:rPr lang="en-US" b="1" dirty="0"/>
              <a:t>Subscribe all students to all discussion forums; encourage participation of all students</a:t>
            </a:r>
          </a:p>
        </p:txBody>
      </p:sp>
    </p:spTree>
    <p:extLst>
      <p:ext uri="{BB962C8B-B14F-4D97-AF65-F5344CB8AC3E}">
        <p14:creationId xmlns:p14="http://schemas.microsoft.com/office/powerpoint/2010/main" val="3546455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0D71B4-954B-2E4C-B274-2CE2862EE59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9" y="-45443"/>
            <a:ext cx="9140181" cy="6877612"/>
          </a:xfrm>
        </p:spPr>
      </p:pic>
    </p:spTree>
    <p:extLst>
      <p:ext uri="{BB962C8B-B14F-4D97-AF65-F5344CB8AC3E}">
        <p14:creationId xmlns:p14="http://schemas.microsoft.com/office/powerpoint/2010/main" val="406023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12847-91E5-B649-B163-6BEE9412E6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30998"/>
            <a:ext cx="9185329" cy="6888997"/>
          </a:xfrm>
          <a:prstGeom prst="rect">
            <a:avLst/>
          </a:prstGeom>
        </p:spPr>
      </p:pic>
    </p:spTree>
    <p:extLst>
      <p:ext uri="{BB962C8B-B14F-4D97-AF65-F5344CB8AC3E}">
        <p14:creationId xmlns:p14="http://schemas.microsoft.com/office/powerpoint/2010/main" val="2310107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79E9-C401-6745-A200-C5226F8B1AFC}"/>
              </a:ext>
            </a:extLst>
          </p:cNvPr>
          <p:cNvSpPr>
            <a:spLocks noGrp="1"/>
          </p:cNvSpPr>
          <p:nvPr>
            <p:ph type="title"/>
          </p:nvPr>
        </p:nvSpPr>
        <p:spPr/>
        <p:txBody>
          <a:bodyPr/>
          <a:lstStyle/>
          <a:p>
            <a:r>
              <a:rPr lang="en-US" dirty="0"/>
              <a:t>Assessing Learning</a:t>
            </a:r>
          </a:p>
        </p:txBody>
      </p:sp>
      <p:sp>
        <p:nvSpPr>
          <p:cNvPr id="3" name="Content Placeholder 2">
            <a:extLst>
              <a:ext uri="{FF2B5EF4-FFF2-40B4-BE49-F238E27FC236}">
                <a16:creationId xmlns:a16="http://schemas.microsoft.com/office/drawing/2014/main" id="{EB41992B-2BC4-B845-993D-F42BE0C4517C}"/>
              </a:ext>
            </a:extLst>
          </p:cNvPr>
          <p:cNvSpPr>
            <a:spLocks noGrp="1"/>
          </p:cNvSpPr>
          <p:nvPr>
            <p:ph idx="1"/>
          </p:nvPr>
        </p:nvSpPr>
        <p:spPr/>
        <p:txBody>
          <a:bodyPr/>
          <a:lstStyle/>
          <a:p>
            <a:r>
              <a:rPr lang="en-US" b="1" dirty="0"/>
              <a:t>Be consistent</a:t>
            </a:r>
            <a:r>
              <a:rPr lang="en-US" dirty="0"/>
              <a:t>! Students in all modes should have essentially the </a:t>
            </a:r>
            <a:r>
              <a:rPr lang="en-US" b="1" dirty="0"/>
              <a:t>same testing environments</a:t>
            </a:r>
            <a:r>
              <a:rPr lang="en-US" dirty="0"/>
              <a:t>, and this usually means all are taking online quizzes, tests and exams. </a:t>
            </a:r>
          </a:p>
          <a:p>
            <a:r>
              <a:rPr lang="en-US" b="1" dirty="0"/>
              <a:t>Is proctoring needed </a:t>
            </a:r>
            <a:r>
              <a:rPr lang="en-US" dirty="0"/>
              <a:t>for quizzes, tests, and high-stakes exams? If yes, how will it be implemented?</a:t>
            </a:r>
          </a:p>
          <a:p>
            <a:pPr lvl="1"/>
            <a:r>
              <a:rPr lang="en-US" dirty="0"/>
              <a:t>Students required to come to campus for tests</a:t>
            </a:r>
          </a:p>
          <a:p>
            <a:pPr lvl="2"/>
            <a:r>
              <a:rPr lang="en-US" dirty="0"/>
              <a:t>Still may require some accommodations</a:t>
            </a:r>
          </a:p>
          <a:p>
            <a:pPr lvl="3"/>
            <a:r>
              <a:rPr lang="en-US" dirty="0"/>
              <a:t>Local test centers?</a:t>
            </a:r>
          </a:p>
          <a:p>
            <a:pPr lvl="3"/>
            <a:r>
              <a:rPr lang="en-US" dirty="0"/>
              <a:t>Online exam without proctoring?</a:t>
            </a:r>
          </a:p>
          <a:p>
            <a:r>
              <a:rPr lang="en-US" b="1" dirty="0"/>
              <a:t>Consider a shift </a:t>
            </a:r>
            <a:r>
              <a:rPr lang="en-US" dirty="0"/>
              <a:t>to low-stakes (non-proctored) quizzes tests and exams supplemented (or replaced) by </a:t>
            </a:r>
            <a:r>
              <a:rPr lang="en-US" b="1" dirty="0"/>
              <a:t>authentic assessments</a:t>
            </a:r>
            <a:r>
              <a:rPr lang="en-US" dirty="0"/>
              <a:t>: performances that provide evidence for learning and understanding.</a:t>
            </a:r>
          </a:p>
        </p:txBody>
      </p:sp>
    </p:spTree>
    <p:extLst>
      <p:ext uri="{BB962C8B-B14F-4D97-AF65-F5344CB8AC3E}">
        <p14:creationId xmlns:p14="http://schemas.microsoft.com/office/powerpoint/2010/main" val="1220709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903836-0B83-7D49-916F-16C596A300B9}"/>
              </a:ext>
            </a:extLst>
          </p:cNvPr>
          <p:cNvSpPr/>
          <p:nvPr/>
        </p:nvSpPr>
        <p:spPr>
          <a:xfrm>
            <a:off x="457200" y="3352800"/>
            <a:ext cx="7315200" cy="646331"/>
          </a:xfrm>
          <a:prstGeom prst="rect">
            <a:avLst/>
          </a:prstGeom>
        </p:spPr>
        <p:txBody>
          <a:bodyPr wrap="square">
            <a:spAutoFit/>
          </a:bodyPr>
          <a:lstStyle/>
          <a:p>
            <a:r>
              <a:rPr lang="en-US" dirty="0">
                <a:hlinkClick r:id="rId2"/>
              </a:rPr>
              <a:t>https://www.itqb.unl.pt/education/online-learning/vademecum-for-the-remote-assessment-of-students-2.pdf</a:t>
            </a:r>
            <a:r>
              <a:rPr lang="en-US" dirty="0"/>
              <a:t> </a:t>
            </a:r>
          </a:p>
        </p:txBody>
      </p:sp>
      <p:sp>
        <p:nvSpPr>
          <p:cNvPr id="3" name="TextBox 2">
            <a:extLst>
              <a:ext uri="{FF2B5EF4-FFF2-40B4-BE49-F238E27FC236}">
                <a16:creationId xmlns:a16="http://schemas.microsoft.com/office/drawing/2014/main" id="{AA9BFBBE-0EAB-9543-B64B-0EB9238AFA10}"/>
              </a:ext>
            </a:extLst>
          </p:cNvPr>
          <p:cNvSpPr txBox="1"/>
          <p:nvPr/>
        </p:nvSpPr>
        <p:spPr>
          <a:xfrm>
            <a:off x="533400" y="1524000"/>
            <a:ext cx="7839518" cy="1384995"/>
          </a:xfrm>
          <a:prstGeom prst="rect">
            <a:avLst/>
          </a:prstGeom>
          <a:noFill/>
        </p:spPr>
        <p:txBody>
          <a:bodyPr wrap="none" rtlCol="0">
            <a:spAutoFit/>
          </a:bodyPr>
          <a:lstStyle/>
          <a:p>
            <a:r>
              <a:rPr lang="en-US" sz="2800" dirty="0"/>
              <a:t>Ideas:</a:t>
            </a:r>
          </a:p>
          <a:p>
            <a:endParaRPr lang="en-US" sz="2800" dirty="0"/>
          </a:p>
          <a:p>
            <a:r>
              <a:rPr lang="en-US" sz="2800" dirty="0" err="1"/>
              <a:t>Vademecum</a:t>
            </a:r>
            <a:r>
              <a:rPr lang="en-US" sz="2800" dirty="0"/>
              <a:t> for the Remote Assessment of Students</a:t>
            </a:r>
          </a:p>
        </p:txBody>
      </p:sp>
      <p:sp>
        <p:nvSpPr>
          <p:cNvPr id="4" name="Title 1">
            <a:extLst>
              <a:ext uri="{FF2B5EF4-FFF2-40B4-BE49-F238E27FC236}">
                <a16:creationId xmlns:a16="http://schemas.microsoft.com/office/drawing/2014/main" id="{6CE50279-A2EA-E842-BEAA-4043EFE061CA}"/>
              </a:ext>
            </a:extLst>
          </p:cNvPr>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a:t>Assessing Learning Online</a:t>
            </a:r>
          </a:p>
        </p:txBody>
      </p:sp>
    </p:spTree>
    <p:extLst>
      <p:ext uri="{BB962C8B-B14F-4D97-AF65-F5344CB8AC3E}">
        <p14:creationId xmlns:p14="http://schemas.microsoft.com/office/powerpoint/2010/main" val="2924570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563815-F987-C64D-9A56-1B408B904CE4}"/>
              </a:ext>
            </a:extLst>
          </p:cNvPr>
          <p:cNvSpPr/>
          <p:nvPr/>
        </p:nvSpPr>
        <p:spPr>
          <a:xfrm>
            <a:off x="457200" y="1417638"/>
            <a:ext cx="8686800" cy="4154984"/>
          </a:xfrm>
          <a:prstGeom prst="rect">
            <a:avLst/>
          </a:prstGeom>
        </p:spPr>
        <p:txBody>
          <a:bodyPr wrap="square">
            <a:spAutoFit/>
          </a:bodyPr>
          <a:lstStyle/>
          <a:p>
            <a:r>
              <a:rPr lang="en-US" sz="2400" dirty="0">
                <a:latin typeface="Helvetica Neue" panose="02000503000000020004" pitchFamily="2" charset="0"/>
              </a:rPr>
              <a:t>Lessons Learned from Cheating</a:t>
            </a:r>
          </a:p>
          <a:p>
            <a:endParaRPr lang="en-US" sz="1400" dirty="0">
              <a:latin typeface="Helvetica Neue" panose="02000503000000020004" pitchFamily="2" charset="0"/>
            </a:endParaRPr>
          </a:p>
          <a:p>
            <a:r>
              <a:rPr lang="en-US" dirty="0">
                <a:solidFill>
                  <a:srgbClr val="343A40"/>
                </a:solidFill>
                <a:latin typeface="Helvetica Neue" panose="02000503000000020004" pitchFamily="2" charset="0"/>
              </a:rPr>
              <a:t>Podcast</a:t>
            </a:r>
          </a:p>
          <a:p>
            <a:r>
              <a:rPr lang="en-US" sz="1400" dirty="0">
                <a:solidFill>
                  <a:srgbClr val="343A40"/>
                </a:solidFill>
                <a:latin typeface="Helvetica Neue" panose="02000503000000020004" pitchFamily="2" charset="0"/>
              </a:rPr>
              <a:t>Provided by Inside Higher Ed, this </a:t>
            </a:r>
            <a:r>
              <a:rPr lang="en-US" sz="1400" b="1" dirty="0">
                <a:solidFill>
                  <a:srgbClr val="343A40"/>
                </a:solidFill>
                <a:latin typeface="Helvetica Neue" panose="02000503000000020004" pitchFamily="2" charset="0"/>
              </a:rPr>
              <a:t>podcast and associated resources</a:t>
            </a:r>
            <a:r>
              <a:rPr lang="en-US" sz="1400" dirty="0">
                <a:solidFill>
                  <a:srgbClr val="343A40"/>
                </a:solidFill>
                <a:latin typeface="Helvetica Neue" panose="02000503000000020004" pitchFamily="2" charset="0"/>
              </a:rPr>
              <a:t> highlight James Lang and his work on addressing the cheating reality in higher education.  </a:t>
            </a:r>
            <a:r>
              <a:rPr lang="en-US" sz="1400" dirty="0">
                <a:solidFill>
                  <a:srgbClr val="005A9C"/>
                </a:solidFill>
                <a:latin typeface="Helvetica Neue" panose="02000503000000020004" pitchFamily="2" charset="0"/>
                <a:hlinkClick r:id="rId2"/>
              </a:rPr>
              <a:t>https://teachinginhighered.com/podcast/lessons-learned-cheating/</a:t>
            </a:r>
            <a:r>
              <a:rPr lang="en-US" sz="1400" dirty="0">
                <a:solidFill>
                  <a:srgbClr val="343A40"/>
                </a:solidFill>
                <a:latin typeface="Helvetica Neue" panose="02000503000000020004" pitchFamily="2" charset="0"/>
              </a:rPr>
              <a:t> </a:t>
            </a:r>
          </a:p>
          <a:p>
            <a:endParaRPr lang="en-US" dirty="0">
              <a:solidFill>
                <a:srgbClr val="343A40"/>
              </a:solidFill>
              <a:latin typeface="Helvetica Neue" panose="02000503000000020004" pitchFamily="2" charset="0"/>
            </a:endParaRPr>
          </a:p>
          <a:p>
            <a:r>
              <a:rPr lang="en-US" dirty="0">
                <a:solidFill>
                  <a:srgbClr val="343A40"/>
                </a:solidFill>
                <a:latin typeface="Helvetica Neue" panose="02000503000000020004" pitchFamily="2" charset="0"/>
              </a:rPr>
              <a:t>Series of </a:t>
            </a:r>
            <a:r>
              <a:rPr lang="en-US" b="1" dirty="0">
                <a:solidFill>
                  <a:srgbClr val="343A40"/>
                </a:solidFill>
                <a:latin typeface="Helvetica Neue" panose="02000503000000020004" pitchFamily="2" charset="0"/>
              </a:rPr>
              <a:t>three Chronicle of Higher Ed articles </a:t>
            </a:r>
            <a:r>
              <a:rPr lang="en-US" dirty="0">
                <a:solidFill>
                  <a:srgbClr val="343A40"/>
                </a:solidFill>
                <a:latin typeface="Helvetica Neue" panose="02000503000000020004" pitchFamily="2" charset="0"/>
              </a:rPr>
              <a:t>written by James Lang</a:t>
            </a:r>
          </a:p>
          <a:p>
            <a:pPr>
              <a:buFont typeface="Arial" panose="020B0604020202020204" pitchFamily="34" charset="0"/>
              <a:buChar char="•"/>
            </a:pPr>
            <a:r>
              <a:rPr lang="en-US" sz="1400" dirty="0">
                <a:solidFill>
                  <a:srgbClr val="005A9C"/>
                </a:solidFill>
                <a:latin typeface="Helvetica Neue" panose="02000503000000020004" pitchFamily="2" charset="0"/>
                <a:hlinkClick r:id="rId3"/>
              </a:rPr>
              <a:t>Cheating Lessons Part 1: Focuses on how the learning environments we create might play a role in inducing students to cheat </a:t>
            </a:r>
            <a:endParaRPr lang="en-US" sz="1400" dirty="0">
              <a:solidFill>
                <a:srgbClr val="343A40"/>
              </a:solidFill>
              <a:latin typeface="Helvetica Neue" panose="02000503000000020004" pitchFamily="2" charset="0"/>
            </a:endParaRPr>
          </a:p>
          <a:p>
            <a:pPr>
              <a:buFont typeface="Arial" panose="020B0604020202020204" pitchFamily="34" charset="0"/>
              <a:buChar char="•"/>
            </a:pPr>
            <a:r>
              <a:rPr lang="en-US" sz="1400" dirty="0">
                <a:solidFill>
                  <a:srgbClr val="005A9C"/>
                </a:solidFill>
                <a:latin typeface="Helvetica Neue" panose="02000503000000020004" pitchFamily="2" charset="0"/>
                <a:hlinkClick r:id="rId4"/>
              </a:rPr>
              <a:t>Cheating Lesson Part 2: Focuses on the value of more frequent, lower stakes assessments of learning</a:t>
            </a:r>
            <a:endParaRPr lang="en-US" sz="1400" dirty="0">
              <a:solidFill>
                <a:srgbClr val="343A40"/>
              </a:solidFill>
              <a:latin typeface="Helvetica Neue" panose="02000503000000020004" pitchFamily="2" charset="0"/>
            </a:endParaRPr>
          </a:p>
          <a:p>
            <a:pPr>
              <a:buFont typeface="Arial" panose="020B0604020202020204" pitchFamily="34" charset="0"/>
              <a:buChar char="•"/>
            </a:pPr>
            <a:r>
              <a:rPr lang="en-US" sz="1400" dirty="0">
                <a:solidFill>
                  <a:srgbClr val="005A9C"/>
                </a:solidFill>
                <a:latin typeface="Helvetica Neue" panose="02000503000000020004" pitchFamily="2" charset="0"/>
                <a:hlinkClick r:id="rId5"/>
              </a:rPr>
              <a:t>Cheating Lessons Part 3: Focuses on how these kinds of assessments not only reduce cheating but also increase learning</a:t>
            </a:r>
            <a:endParaRPr lang="en-US" sz="1400" dirty="0">
              <a:solidFill>
                <a:srgbClr val="343A40"/>
              </a:solidFill>
              <a:latin typeface="Helvetica Neue" panose="02000503000000020004" pitchFamily="2" charset="0"/>
            </a:endParaRPr>
          </a:p>
          <a:p>
            <a:endParaRPr lang="en-US" sz="1400" dirty="0">
              <a:solidFill>
                <a:srgbClr val="343A40"/>
              </a:solidFill>
              <a:latin typeface="Helvetica Neue" panose="02000503000000020004" pitchFamily="2" charset="0"/>
            </a:endParaRPr>
          </a:p>
          <a:p>
            <a:r>
              <a:rPr lang="en-US" dirty="0">
                <a:solidFill>
                  <a:srgbClr val="343A40"/>
                </a:solidFill>
                <a:latin typeface="Helvetica Neue" panose="02000503000000020004" pitchFamily="2" charset="0"/>
              </a:rPr>
              <a:t>Book</a:t>
            </a:r>
          </a:p>
          <a:p>
            <a:r>
              <a:rPr lang="en-US" sz="1400" dirty="0">
                <a:solidFill>
                  <a:srgbClr val="343A40"/>
                </a:solidFill>
                <a:latin typeface="Helvetica Neue" panose="02000503000000020004" pitchFamily="2" charset="0"/>
              </a:rPr>
              <a:t>If you want more - read the book!  </a:t>
            </a:r>
            <a:r>
              <a:rPr lang="en-US" sz="1400" b="1" dirty="0">
                <a:solidFill>
                  <a:srgbClr val="343A40"/>
                </a:solidFill>
                <a:latin typeface="Helvetica Neue" panose="02000503000000020004" pitchFamily="2" charset="0"/>
              </a:rPr>
              <a:t>Cheating Lessons: Learning from Academic Dishonesty </a:t>
            </a:r>
            <a:r>
              <a:rPr lang="en-US" sz="1400" dirty="0">
                <a:solidFill>
                  <a:srgbClr val="005A9C"/>
                </a:solidFill>
                <a:latin typeface="Helvetica Neue" panose="02000503000000020004" pitchFamily="2" charset="0"/>
                <a:hlinkClick r:id="rId6"/>
              </a:rPr>
              <a:t>https://www.amazon.com/Cheating-Lessons-Learning-Academic-Dishonesty/dp/0674724631</a:t>
            </a:r>
            <a:r>
              <a:rPr lang="en-US" sz="1400" dirty="0">
                <a:solidFill>
                  <a:srgbClr val="343A40"/>
                </a:solidFill>
                <a:latin typeface="Helvetica Neue" panose="02000503000000020004" pitchFamily="2" charset="0"/>
              </a:rPr>
              <a:t> </a:t>
            </a:r>
            <a:endParaRPr lang="en-US" sz="1400" b="0" i="0" u="none" strike="noStrike" dirty="0">
              <a:solidFill>
                <a:srgbClr val="343A40"/>
              </a:solidFill>
              <a:effectLst/>
              <a:latin typeface="Helvetica Neue" panose="02000503000000020004" pitchFamily="2" charset="0"/>
            </a:endParaRPr>
          </a:p>
        </p:txBody>
      </p:sp>
      <p:sp>
        <p:nvSpPr>
          <p:cNvPr id="3" name="Title 1">
            <a:extLst>
              <a:ext uri="{FF2B5EF4-FFF2-40B4-BE49-F238E27FC236}">
                <a16:creationId xmlns:a16="http://schemas.microsoft.com/office/drawing/2014/main" id="{A5BE82A3-34BE-994F-8CD7-BFA10E800394}"/>
              </a:ext>
            </a:extLst>
          </p:cNvPr>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a:t>What about Cheating?</a:t>
            </a:r>
          </a:p>
        </p:txBody>
      </p:sp>
    </p:spTree>
    <p:extLst>
      <p:ext uri="{BB962C8B-B14F-4D97-AF65-F5344CB8AC3E}">
        <p14:creationId xmlns:p14="http://schemas.microsoft.com/office/powerpoint/2010/main" val="3032273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C0C71E-B691-3140-8E9C-67271A1F644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585" y="304800"/>
            <a:ext cx="9061415" cy="6400800"/>
          </a:xfrm>
        </p:spPr>
      </p:pic>
    </p:spTree>
    <p:extLst>
      <p:ext uri="{BB962C8B-B14F-4D97-AF65-F5344CB8AC3E}">
        <p14:creationId xmlns:p14="http://schemas.microsoft.com/office/powerpoint/2010/main" val="2804309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57785-AD89-A74C-8660-756B7FE490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ound Diagonal Corner Rectangle 3"/>
          <p:cNvSpPr/>
          <p:nvPr/>
        </p:nvSpPr>
        <p:spPr>
          <a:xfrm>
            <a:off x="381000" y="381000"/>
            <a:ext cx="8534400" cy="990600"/>
          </a:xfrm>
          <a:prstGeom prst="round2Diag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686800" cy="1143000"/>
          </a:xfrm>
        </p:spPr>
        <p:txBody>
          <a:bodyPr>
            <a:normAutofit/>
          </a:bodyPr>
          <a:lstStyle/>
          <a:p>
            <a:r>
              <a:rPr lang="en-US" dirty="0"/>
              <a:t>Faculty Development</a:t>
            </a:r>
          </a:p>
        </p:txBody>
      </p:sp>
    </p:spTree>
    <p:extLst>
      <p:ext uri="{BB962C8B-B14F-4D97-AF65-F5344CB8AC3E}">
        <p14:creationId xmlns:p14="http://schemas.microsoft.com/office/powerpoint/2010/main" val="1169644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79E9-C401-6745-A200-C5226F8B1AFC}"/>
              </a:ext>
            </a:extLst>
          </p:cNvPr>
          <p:cNvSpPr>
            <a:spLocks noGrp="1"/>
          </p:cNvSpPr>
          <p:nvPr>
            <p:ph type="title"/>
          </p:nvPr>
        </p:nvSpPr>
        <p:spPr/>
        <p:txBody>
          <a:bodyPr/>
          <a:lstStyle/>
          <a:p>
            <a:r>
              <a:rPr lang="en-US" dirty="0"/>
              <a:t>Where are faculty starting?</a:t>
            </a:r>
          </a:p>
        </p:txBody>
      </p:sp>
      <p:sp>
        <p:nvSpPr>
          <p:cNvPr id="3" name="Content Placeholder 2">
            <a:extLst>
              <a:ext uri="{FF2B5EF4-FFF2-40B4-BE49-F238E27FC236}">
                <a16:creationId xmlns:a16="http://schemas.microsoft.com/office/drawing/2014/main" id="{EB41992B-2BC4-B845-993D-F42BE0C4517C}"/>
              </a:ext>
            </a:extLst>
          </p:cNvPr>
          <p:cNvSpPr>
            <a:spLocks noGrp="1"/>
          </p:cNvSpPr>
          <p:nvPr>
            <p:ph idx="1"/>
          </p:nvPr>
        </p:nvSpPr>
        <p:spPr/>
        <p:txBody>
          <a:bodyPr/>
          <a:lstStyle/>
          <a:p>
            <a:r>
              <a:rPr lang="en-US" dirty="0"/>
              <a:t>Assumed: Classroom teaching effective (experienced)</a:t>
            </a:r>
          </a:p>
          <a:p>
            <a:pPr lvl="1"/>
            <a:r>
              <a:rPr lang="en-US" dirty="0"/>
              <a:t>Is this a good assumption?</a:t>
            </a:r>
          </a:p>
          <a:p>
            <a:pPr lvl="1"/>
            <a:r>
              <a:rPr lang="en-US" dirty="0"/>
              <a:t>Do you need to verify?</a:t>
            </a:r>
          </a:p>
          <a:p>
            <a:pPr lvl="1"/>
            <a:r>
              <a:rPr lang="en-US" dirty="0"/>
              <a:t>How can you support improvement where necessary?</a:t>
            </a:r>
          </a:p>
          <a:p>
            <a:r>
              <a:rPr lang="en-US" dirty="0"/>
              <a:t>Experience teaching fully online</a:t>
            </a:r>
          </a:p>
          <a:p>
            <a:pPr lvl="1"/>
            <a:r>
              <a:rPr lang="en-US" dirty="0"/>
              <a:t>Synchronous and/or asynchronous?</a:t>
            </a:r>
          </a:p>
          <a:p>
            <a:pPr lvl="1"/>
            <a:r>
              <a:rPr lang="en-US" dirty="0"/>
              <a:t>How effective have students learned?</a:t>
            </a:r>
          </a:p>
          <a:p>
            <a:pPr lvl="1"/>
            <a:r>
              <a:rPr lang="en-US" dirty="0"/>
              <a:t>Where are the gaps in skills, abilities and resources?</a:t>
            </a:r>
          </a:p>
          <a:p>
            <a:r>
              <a:rPr lang="en-US" dirty="0"/>
              <a:t>Experience teaching hybrid</a:t>
            </a:r>
          </a:p>
          <a:p>
            <a:pPr lvl="1"/>
            <a:r>
              <a:rPr lang="en-US" dirty="0"/>
              <a:t>What forms? Flipped? Co-modal? </a:t>
            </a:r>
          </a:p>
          <a:p>
            <a:pPr lvl="1"/>
            <a:r>
              <a:rPr lang="en-US" dirty="0"/>
              <a:t>Basic understanding of HyFlex principles?</a:t>
            </a:r>
          </a:p>
        </p:txBody>
      </p:sp>
    </p:spTree>
    <p:extLst>
      <p:ext uri="{BB962C8B-B14F-4D97-AF65-F5344CB8AC3E}">
        <p14:creationId xmlns:p14="http://schemas.microsoft.com/office/powerpoint/2010/main" val="2192275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79E9-C401-6745-A200-C5226F8B1AFC}"/>
              </a:ext>
            </a:extLst>
          </p:cNvPr>
          <p:cNvSpPr>
            <a:spLocks noGrp="1"/>
          </p:cNvSpPr>
          <p:nvPr>
            <p:ph type="title"/>
          </p:nvPr>
        </p:nvSpPr>
        <p:spPr/>
        <p:txBody>
          <a:bodyPr/>
          <a:lstStyle/>
          <a:p>
            <a:r>
              <a:rPr lang="en-US" dirty="0"/>
              <a:t>Where do faculty want to go?</a:t>
            </a:r>
          </a:p>
        </p:txBody>
      </p:sp>
      <p:sp>
        <p:nvSpPr>
          <p:cNvPr id="3" name="Content Placeholder 2">
            <a:extLst>
              <a:ext uri="{FF2B5EF4-FFF2-40B4-BE49-F238E27FC236}">
                <a16:creationId xmlns:a16="http://schemas.microsoft.com/office/drawing/2014/main" id="{EB41992B-2BC4-B845-993D-F42BE0C4517C}"/>
              </a:ext>
            </a:extLst>
          </p:cNvPr>
          <p:cNvSpPr>
            <a:spLocks noGrp="1"/>
          </p:cNvSpPr>
          <p:nvPr>
            <p:ph idx="1"/>
          </p:nvPr>
        </p:nvSpPr>
        <p:spPr/>
        <p:txBody>
          <a:bodyPr/>
          <a:lstStyle/>
          <a:p>
            <a:r>
              <a:rPr lang="en-US" dirty="0"/>
              <a:t>Transitioning excellent face to face teaching to an online environment?</a:t>
            </a:r>
          </a:p>
          <a:p>
            <a:r>
              <a:rPr lang="en-US" dirty="0"/>
              <a:t>Combining existing high quality face to face and online classes?</a:t>
            </a:r>
          </a:p>
          <a:p>
            <a:r>
              <a:rPr lang="en-US" dirty="0"/>
              <a:t>Trying out HyFlex in a few class sessions?</a:t>
            </a:r>
          </a:p>
          <a:p>
            <a:r>
              <a:rPr lang="en-US" dirty="0"/>
              <a:t>Full HyFlex development and deployment?</a:t>
            </a:r>
          </a:p>
          <a:p>
            <a:endParaRPr lang="en-US" dirty="0"/>
          </a:p>
        </p:txBody>
      </p:sp>
    </p:spTree>
    <p:extLst>
      <p:ext uri="{BB962C8B-B14F-4D97-AF65-F5344CB8AC3E}">
        <p14:creationId xmlns:p14="http://schemas.microsoft.com/office/powerpoint/2010/main" val="2172410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79E9-C401-6745-A200-C5226F8B1AFC}"/>
              </a:ext>
            </a:extLst>
          </p:cNvPr>
          <p:cNvSpPr>
            <a:spLocks noGrp="1"/>
          </p:cNvSpPr>
          <p:nvPr>
            <p:ph type="title"/>
          </p:nvPr>
        </p:nvSpPr>
        <p:spPr/>
        <p:txBody>
          <a:bodyPr/>
          <a:lstStyle/>
          <a:p>
            <a:r>
              <a:rPr lang="en-US" dirty="0"/>
              <a:t>What type of support fits?</a:t>
            </a:r>
          </a:p>
        </p:txBody>
      </p:sp>
      <p:sp>
        <p:nvSpPr>
          <p:cNvPr id="3" name="Content Placeholder 2">
            <a:extLst>
              <a:ext uri="{FF2B5EF4-FFF2-40B4-BE49-F238E27FC236}">
                <a16:creationId xmlns:a16="http://schemas.microsoft.com/office/drawing/2014/main" id="{EB41992B-2BC4-B845-993D-F42BE0C4517C}"/>
              </a:ext>
            </a:extLst>
          </p:cNvPr>
          <p:cNvSpPr>
            <a:spLocks noGrp="1"/>
          </p:cNvSpPr>
          <p:nvPr>
            <p:ph idx="1"/>
          </p:nvPr>
        </p:nvSpPr>
        <p:spPr/>
        <p:txBody>
          <a:bodyPr>
            <a:normAutofit/>
          </a:bodyPr>
          <a:lstStyle/>
          <a:p>
            <a:pPr marL="114300" indent="0">
              <a:buNone/>
            </a:pPr>
            <a:r>
              <a:rPr lang="en-US" dirty="0"/>
              <a:t>Webinar-style “What is HyFlex?</a:t>
            </a:r>
          </a:p>
          <a:p>
            <a:pPr lvl="1"/>
            <a:r>
              <a:rPr lang="en-US" dirty="0"/>
              <a:t>Goal: Understand the fundamental goals, design aspects and value proposition of HyFlex instruction</a:t>
            </a:r>
          </a:p>
          <a:p>
            <a:pPr lvl="1"/>
            <a:r>
              <a:rPr lang="en-US" dirty="0"/>
              <a:t>Process: 60 minutes with Q&amp;A (if live)</a:t>
            </a:r>
          </a:p>
          <a:p>
            <a:pPr lvl="2"/>
            <a:r>
              <a:rPr lang="en-US" dirty="0"/>
              <a:t>Viewing an existing recording may suffice</a:t>
            </a:r>
          </a:p>
          <a:p>
            <a:pPr lvl="1"/>
            <a:r>
              <a:rPr lang="en-US" dirty="0"/>
              <a:t>Walkaway:  Might HyFlex be a good fit for my teaching situation?</a:t>
            </a:r>
          </a:p>
          <a:p>
            <a:pPr lvl="1"/>
            <a:r>
              <a:rPr lang="en-US" dirty="0"/>
              <a:t>Limitation: High scale but low customization to specifics</a:t>
            </a:r>
          </a:p>
          <a:p>
            <a:pPr marL="114300" indent="0">
              <a:buNone/>
            </a:pPr>
            <a:r>
              <a:rPr lang="en-US" dirty="0"/>
              <a:t>One-one instructional design consultation</a:t>
            </a:r>
          </a:p>
          <a:p>
            <a:pPr lvl="1"/>
            <a:r>
              <a:rPr lang="en-US" dirty="0"/>
              <a:t>Conditions: Faculty already have experience with classroom and online teaching, online course materials are largely in place</a:t>
            </a:r>
          </a:p>
          <a:p>
            <a:pPr lvl="1"/>
            <a:r>
              <a:rPr lang="en-US" dirty="0"/>
              <a:t>Timeframe: One to several weeks to start, follow-up over first term</a:t>
            </a:r>
          </a:p>
          <a:p>
            <a:pPr lvl="1"/>
            <a:r>
              <a:rPr lang="en-US" dirty="0"/>
              <a:t>Limitation: High cost (time, staffing) but high customization</a:t>
            </a:r>
          </a:p>
          <a:p>
            <a:endParaRPr lang="en-US" dirty="0"/>
          </a:p>
        </p:txBody>
      </p:sp>
    </p:spTree>
    <p:extLst>
      <p:ext uri="{BB962C8B-B14F-4D97-AF65-F5344CB8AC3E}">
        <p14:creationId xmlns:p14="http://schemas.microsoft.com/office/powerpoint/2010/main" val="9526047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79E9-C401-6745-A200-C5226F8B1AFC}"/>
              </a:ext>
            </a:extLst>
          </p:cNvPr>
          <p:cNvSpPr>
            <a:spLocks noGrp="1"/>
          </p:cNvSpPr>
          <p:nvPr>
            <p:ph type="title"/>
          </p:nvPr>
        </p:nvSpPr>
        <p:spPr/>
        <p:txBody>
          <a:bodyPr/>
          <a:lstStyle/>
          <a:p>
            <a:r>
              <a:rPr lang="en-US" dirty="0"/>
              <a:t>Multi-day Workshop</a:t>
            </a:r>
          </a:p>
        </p:txBody>
      </p:sp>
      <p:sp>
        <p:nvSpPr>
          <p:cNvPr id="3" name="Content Placeholder 2">
            <a:extLst>
              <a:ext uri="{FF2B5EF4-FFF2-40B4-BE49-F238E27FC236}">
                <a16:creationId xmlns:a16="http://schemas.microsoft.com/office/drawing/2014/main" id="{EB41992B-2BC4-B845-993D-F42BE0C4517C}"/>
              </a:ext>
            </a:extLst>
          </p:cNvPr>
          <p:cNvSpPr>
            <a:spLocks noGrp="1"/>
          </p:cNvSpPr>
          <p:nvPr>
            <p:ph idx="1"/>
          </p:nvPr>
        </p:nvSpPr>
        <p:spPr/>
        <p:txBody>
          <a:bodyPr>
            <a:normAutofit/>
          </a:bodyPr>
          <a:lstStyle/>
          <a:p>
            <a:pPr lvl="1"/>
            <a:r>
              <a:rPr lang="en-US" dirty="0"/>
              <a:t>Goal: Begin developing a high quality HyFlex course based on an existing high quality face to face course</a:t>
            </a:r>
          </a:p>
          <a:p>
            <a:pPr lvl="1"/>
            <a:r>
              <a:rPr lang="en-US" dirty="0"/>
              <a:t>Process: </a:t>
            </a:r>
          </a:p>
          <a:p>
            <a:pPr lvl="2"/>
            <a:r>
              <a:rPr lang="en-US" dirty="0"/>
              <a:t>Five sessions, at least one day (24 </a:t>
            </a:r>
            <a:r>
              <a:rPr lang="en-US" dirty="0" err="1"/>
              <a:t>hrs</a:t>
            </a:r>
            <a:r>
              <a:rPr lang="en-US" dirty="0"/>
              <a:t>) in-between for application and discussion</a:t>
            </a:r>
          </a:p>
          <a:p>
            <a:pPr lvl="2"/>
            <a:r>
              <a:rPr lang="en-US" dirty="0"/>
              <a:t>Synchronous (online or in-person) session start (60-90 min)</a:t>
            </a:r>
          </a:p>
          <a:p>
            <a:pPr lvl="2"/>
            <a:r>
              <a:rPr lang="en-US" dirty="0"/>
              <a:t>Rich learning resources online in institution’s LMS</a:t>
            </a:r>
          </a:p>
          <a:p>
            <a:pPr lvl="2"/>
            <a:r>
              <a:rPr lang="en-US" dirty="0"/>
              <a:t>Asynchronous activity with interactive discussion</a:t>
            </a:r>
          </a:p>
          <a:p>
            <a:pPr lvl="1"/>
            <a:r>
              <a:rPr lang="en-US" dirty="0"/>
              <a:t>Walkaway:  High level, comprehensive HyFlex design plan for a single course – ready to develop further, often with peer and/or ID support</a:t>
            </a:r>
          </a:p>
          <a:p>
            <a:pPr lvl="1"/>
            <a:r>
              <a:rPr lang="en-US" dirty="0"/>
              <a:t>Limitation: Scales to about 20-30, moderate expense, time from faculty to learn, apply, and discuss</a:t>
            </a:r>
          </a:p>
          <a:p>
            <a:endParaRPr lang="en-US" dirty="0"/>
          </a:p>
        </p:txBody>
      </p:sp>
    </p:spTree>
    <p:extLst>
      <p:ext uri="{BB962C8B-B14F-4D97-AF65-F5344CB8AC3E}">
        <p14:creationId xmlns:p14="http://schemas.microsoft.com/office/powerpoint/2010/main" val="3077943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79E9-C401-6745-A200-C5226F8B1AFC}"/>
              </a:ext>
            </a:extLst>
          </p:cNvPr>
          <p:cNvSpPr>
            <a:spLocks noGrp="1"/>
          </p:cNvSpPr>
          <p:nvPr>
            <p:ph type="title"/>
          </p:nvPr>
        </p:nvSpPr>
        <p:spPr/>
        <p:txBody>
          <a:bodyPr/>
          <a:lstStyle/>
          <a:p>
            <a:r>
              <a:rPr lang="en-US" dirty="0"/>
              <a:t>Workshop Sessions</a:t>
            </a:r>
          </a:p>
        </p:txBody>
      </p:sp>
      <p:sp>
        <p:nvSpPr>
          <p:cNvPr id="3" name="Content Placeholder 2">
            <a:extLst>
              <a:ext uri="{FF2B5EF4-FFF2-40B4-BE49-F238E27FC236}">
                <a16:creationId xmlns:a16="http://schemas.microsoft.com/office/drawing/2014/main" id="{EB41992B-2BC4-B845-993D-F42BE0C4517C}"/>
              </a:ext>
            </a:extLst>
          </p:cNvPr>
          <p:cNvSpPr>
            <a:spLocks noGrp="1"/>
          </p:cNvSpPr>
          <p:nvPr>
            <p:ph idx="1"/>
          </p:nvPr>
        </p:nvSpPr>
        <p:spPr>
          <a:xfrm>
            <a:off x="441702" y="1295400"/>
            <a:ext cx="7620000" cy="4800600"/>
          </a:xfrm>
        </p:spPr>
        <p:txBody>
          <a:bodyPr>
            <a:normAutofit lnSpcReduction="10000"/>
          </a:bodyPr>
          <a:lstStyle/>
          <a:p>
            <a:pPr marL="868680" lvl="1" indent="-457200">
              <a:buClr>
                <a:schemeClr val="tx1"/>
              </a:buClr>
              <a:buFont typeface="+mj-lt"/>
              <a:buAutoNum type="arabicPeriod"/>
            </a:pPr>
            <a:r>
              <a:rPr lang="en-US" dirty="0"/>
              <a:t>Getting Started with HyFlex: Goals and Learning Outcomes</a:t>
            </a:r>
          </a:p>
          <a:p>
            <a:pPr lvl="2">
              <a:buClr>
                <a:schemeClr val="tx1"/>
              </a:buClr>
            </a:pPr>
            <a:r>
              <a:rPr lang="en-US" dirty="0"/>
              <a:t>Confirm decision to try HyFlex, Learning Outcomes analysis</a:t>
            </a:r>
          </a:p>
          <a:p>
            <a:pPr marL="868680" lvl="1" indent="-457200">
              <a:buClr>
                <a:schemeClr val="tx1"/>
              </a:buClr>
              <a:buFont typeface="+mj-lt"/>
              <a:buAutoNum type="arabicPeriod"/>
            </a:pPr>
            <a:r>
              <a:rPr lang="en-US" dirty="0"/>
              <a:t>Designing your HyFlex Solution: Content and Assessment</a:t>
            </a:r>
          </a:p>
          <a:p>
            <a:pPr lvl="2">
              <a:buClr>
                <a:schemeClr val="tx1"/>
              </a:buClr>
            </a:pPr>
            <a:r>
              <a:rPr lang="en-US" dirty="0"/>
              <a:t>Instructional Content Analysis, Assessment Approach Analysis</a:t>
            </a:r>
          </a:p>
          <a:p>
            <a:pPr marL="868680" lvl="1" indent="-457200">
              <a:buClr>
                <a:schemeClr val="tx1"/>
              </a:buClr>
              <a:buFont typeface="+mj-lt"/>
              <a:buAutoNum type="arabicPeriod"/>
            </a:pPr>
            <a:r>
              <a:rPr lang="en-US" dirty="0"/>
              <a:t>Engaging Students within and across Participation Modes</a:t>
            </a:r>
          </a:p>
          <a:p>
            <a:pPr lvl="2">
              <a:buClr>
                <a:schemeClr val="tx1"/>
              </a:buClr>
            </a:pPr>
            <a:r>
              <a:rPr lang="en-US" dirty="0"/>
              <a:t>Student Engagement Plan</a:t>
            </a:r>
          </a:p>
          <a:p>
            <a:pPr marL="868680" lvl="1" indent="-457200">
              <a:buClr>
                <a:schemeClr val="tx1"/>
              </a:buClr>
              <a:buFont typeface="+mj-lt"/>
              <a:buAutoNum type="arabicPeriod"/>
            </a:pPr>
            <a:r>
              <a:rPr lang="en-US" dirty="0"/>
              <a:t>Implementing HyFlex in Your Context</a:t>
            </a:r>
          </a:p>
          <a:p>
            <a:pPr lvl="2">
              <a:buClr>
                <a:schemeClr val="tx1"/>
              </a:buClr>
            </a:pPr>
            <a:r>
              <a:rPr lang="en-US" dirty="0"/>
              <a:t>Implementation Plan</a:t>
            </a:r>
          </a:p>
          <a:p>
            <a:pPr marL="868680" lvl="1" indent="-457200">
              <a:buClr>
                <a:schemeClr val="tx1"/>
              </a:buClr>
              <a:buFont typeface="+mj-lt"/>
              <a:buAutoNum type="arabicPeriod"/>
            </a:pPr>
            <a:r>
              <a:rPr lang="en-US" dirty="0"/>
              <a:t>Explaining your HyFlex Course to Stakeholders, Planning for Evaluating the Return on Expectations (ROE)</a:t>
            </a:r>
          </a:p>
          <a:p>
            <a:pPr lvl="2">
              <a:buClr>
                <a:schemeClr val="tx1"/>
              </a:buClr>
            </a:pPr>
            <a:r>
              <a:rPr lang="en-US" dirty="0"/>
              <a:t>HyFlex Design Explanation(s), Potential ROE plan</a:t>
            </a:r>
          </a:p>
          <a:p>
            <a:pPr marL="114300" indent="0">
              <a:buNone/>
            </a:pPr>
            <a:br>
              <a:rPr lang="en-US" dirty="0"/>
            </a:br>
            <a:r>
              <a:rPr lang="en-US" dirty="0"/>
              <a:t>Supporting resources: Hybrid Flexible Course Design </a:t>
            </a:r>
            <a:r>
              <a:rPr lang="en-US" dirty="0" err="1"/>
              <a:t>ebook</a:t>
            </a:r>
            <a:r>
              <a:rPr lang="en-US" dirty="0"/>
              <a:t>, online “effective practices” guidance, design worksheets templates and design samples, peer discussion!</a:t>
            </a:r>
          </a:p>
        </p:txBody>
      </p:sp>
    </p:spTree>
    <p:extLst>
      <p:ext uri="{BB962C8B-B14F-4D97-AF65-F5344CB8AC3E}">
        <p14:creationId xmlns:p14="http://schemas.microsoft.com/office/powerpoint/2010/main" val="2555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1143000" y="609600"/>
            <a:ext cx="6629400" cy="762000"/>
          </a:xfrm>
          <a:prstGeom prst="round2DiagRect">
            <a:avLst/>
          </a:prstGeom>
          <a:solidFill>
            <a:schemeClr val="bg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457200"/>
            <a:ext cx="6781800" cy="960438"/>
          </a:xfrm>
        </p:spPr>
        <p:txBody>
          <a:bodyPr>
            <a:normAutofit fontScale="90000"/>
          </a:bodyPr>
          <a:lstStyle/>
          <a:p>
            <a:pPr algn="ctr"/>
            <a:r>
              <a:rPr lang="en-US" dirty="0"/>
              <a:t>Previous Experience - HyFlex?</a:t>
            </a:r>
          </a:p>
        </p:txBody>
      </p:sp>
      <p:pic>
        <p:nvPicPr>
          <p:cNvPr id="6" name="Picture 5" descr="greenCHEC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981200"/>
            <a:ext cx="2971800" cy="2971800"/>
          </a:xfrm>
          <a:prstGeom prst="rect">
            <a:avLst/>
          </a:prstGeom>
        </p:spPr>
      </p:pic>
      <p:pic>
        <p:nvPicPr>
          <p:cNvPr id="7" name="Picture 6" descr="redX.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599" y="2476500"/>
            <a:ext cx="2745387" cy="2324100"/>
          </a:xfrm>
          <a:prstGeom prst="rect">
            <a:avLst/>
          </a:prstGeom>
        </p:spPr>
      </p:pic>
    </p:spTree>
    <p:extLst>
      <p:ext uri="{BB962C8B-B14F-4D97-AF65-F5344CB8AC3E}">
        <p14:creationId xmlns:p14="http://schemas.microsoft.com/office/powerpoint/2010/main" val="185259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41E050-480F-3346-8A2B-06AE6EEF23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10287000" cy="6858000"/>
          </a:xfrm>
          <a:prstGeom prst="rect">
            <a:avLst/>
          </a:prstGeom>
        </p:spPr>
      </p:pic>
      <p:sp>
        <p:nvSpPr>
          <p:cNvPr id="4" name="Round Diagonal Corner Rectangle 3"/>
          <p:cNvSpPr/>
          <p:nvPr/>
        </p:nvSpPr>
        <p:spPr>
          <a:xfrm>
            <a:off x="381000" y="381000"/>
            <a:ext cx="8534400" cy="990600"/>
          </a:xfrm>
          <a:prstGeom prst="round2DiagRect">
            <a:avLst/>
          </a:prstGeom>
          <a:solidFill>
            <a:schemeClr val="bg1">
              <a:alpha val="7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686800" cy="1143000"/>
          </a:xfrm>
        </p:spPr>
        <p:txBody>
          <a:bodyPr>
            <a:normAutofit/>
          </a:bodyPr>
          <a:lstStyle/>
          <a:p>
            <a:r>
              <a:rPr lang="en-US" dirty="0"/>
              <a:t>Impact Research</a:t>
            </a:r>
          </a:p>
        </p:txBody>
      </p:sp>
    </p:spTree>
    <p:extLst>
      <p:ext uri="{BB962C8B-B14F-4D97-AF65-F5344CB8AC3E}">
        <p14:creationId xmlns:p14="http://schemas.microsoft.com/office/powerpoint/2010/main" val="470916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Impact</a:t>
            </a:r>
          </a:p>
        </p:txBody>
      </p:sp>
      <p:sp>
        <p:nvSpPr>
          <p:cNvPr id="3" name="Content Placeholder 2"/>
          <p:cNvSpPr>
            <a:spLocks noGrp="1"/>
          </p:cNvSpPr>
          <p:nvPr>
            <p:ph idx="1"/>
          </p:nvPr>
        </p:nvSpPr>
        <p:spPr/>
        <p:txBody>
          <a:bodyPr>
            <a:normAutofit/>
          </a:bodyPr>
          <a:lstStyle/>
          <a:p>
            <a:pPr marL="114300" indent="0">
              <a:buNone/>
            </a:pPr>
            <a:r>
              <a:rPr lang="en-US" sz="2800" u="sng" dirty="0"/>
              <a:t>Student Perspective</a:t>
            </a:r>
          </a:p>
          <a:p>
            <a:pPr lvl="1"/>
            <a:r>
              <a:rPr lang="en-US" sz="2800" dirty="0"/>
              <a:t>Participation Patterns</a:t>
            </a:r>
          </a:p>
          <a:p>
            <a:pPr lvl="1"/>
            <a:r>
              <a:rPr lang="en-US" sz="2800" dirty="0"/>
              <a:t>Learning Outcomes</a:t>
            </a:r>
          </a:p>
          <a:p>
            <a:pPr marL="114300" indent="0">
              <a:buNone/>
            </a:pPr>
            <a:endParaRPr lang="en-US" sz="2800" u="sng" dirty="0"/>
          </a:p>
          <a:p>
            <a:pPr marL="114300" indent="0">
              <a:buNone/>
            </a:pPr>
            <a:r>
              <a:rPr lang="en-US" sz="2800" u="sng" dirty="0"/>
              <a:t>Faculty Perspective</a:t>
            </a:r>
          </a:p>
          <a:p>
            <a:pPr lvl="1"/>
            <a:r>
              <a:rPr lang="en-US" sz="2800" dirty="0"/>
              <a:t>Concerns and Hopes</a:t>
            </a:r>
          </a:p>
          <a:p>
            <a:pPr lvl="1"/>
            <a:r>
              <a:rPr lang="en-US" sz="2800" dirty="0"/>
              <a:t>Early Adoption</a:t>
            </a:r>
          </a:p>
        </p:txBody>
      </p:sp>
      <p:pic>
        <p:nvPicPr>
          <p:cNvPr id="4" name="Picture 3" descr="crater_impac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828800"/>
            <a:ext cx="3657600" cy="2822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1828800" y="5791200"/>
            <a:ext cx="3916137" cy="369332"/>
          </a:xfrm>
          <a:prstGeom prst="rect">
            <a:avLst/>
          </a:prstGeom>
        </p:spPr>
        <p:txBody>
          <a:bodyPr wrap="none">
            <a:spAutoFit/>
          </a:bodyPr>
          <a:lstStyle/>
          <a:p>
            <a:r>
              <a:rPr lang="en-US" dirty="0">
                <a:hlinkClick r:id="rId4"/>
              </a:rPr>
              <a:t>https://edtechbooks.org/hyflex/impact</a:t>
            </a:r>
            <a:r>
              <a:rPr lang="en-US" dirty="0"/>
              <a:t> </a:t>
            </a:r>
          </a:p>
        </p:txBody>
      </p:sp>
    </p:spTree>
    <p:extLst>
      <p:ext uri="{BB962C8B-B14F-4D97-AF65-F5344CB8AC3E}">
        <p14:creationId xmlns:p14="http://schemas.microsoft.com/office/powerpoint/2010/main" val="4189838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354F2C-6FB1-7B4A-B4E0-41CFE53C63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 y="33670"/>
            <a:ext cx="8798384" cy="6705600"/>
          </a:xfrm>
        </p:spPr>
      </p:pic>
    </p:spTree>
    <p:extLst>
      <p:ext uri="{BB962C8B-B14F-4D97-AF65-F5344CB8AC3E}">
        <p14:creationId xmlns:p14="http://schemas.microsoft.com/office/powerpoint/2010/main" val="700066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Participation Patterns</a:t>
            </a:r>
          </a:p>
        </p:txBody>
      </p:sp>
      <p:sp>
        <p:nvSpPr>
          <p:cNvPr id="3" name="TextBox 2"/>
          <p:cNvSpPr txBox="1"/>
          <p:nvPr/>
        </p:nvSpPr>
        <p:spPr>
          <a:xfrm>
            <a:off x="1371600" y="2514600"/>
            <a:ext cx="5638800" cy="1938992"/>
          </a:xfrm>
          <a:prstGeom prst="rect">
            <a:avLst/>
          </a:prstGeom>
          <a:noFill/>
        </p:spPr>
        <p:txBody>
          <a:bodyPr wrap="square" rtlCol="0">
            <a:spAutoFit/>
          </a:bodyPr>
          <a:lstStyle/>
          <a:p>
            <a:pPr algn="ctr"/>
            <a:r>
              <a:rPr lang="en-US" sz="4000" dirty="0"/>
              <a:t>Do students take advantage of the flexibility? </a:t>
            </a:r>
          </a:p>
        </p:txBody>
      </p:sp>
    </p:spTree>
    <p:extLst>
      <p:ext uri="{BB962C8B-B14F-4D97-AF65-F5344CB8AC3E}">
        <p14:creationId xmlns:p14="http://schemas.microsoft.com/office/powerpoint/2010/main" val="27527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normAutofit fontScale="90000"/>
          </a:bodyPr>
          <a:lstStyle/>
          <a:p>
            <a:r>
              <a:rPr lang="en-US" dirty="0"/>
              <a:t>Overall Average </a:t>
            </a:r>
            <a:r>
              <a:rPr lang="en-US" sz="4000" dirty="0"/>
              <a:t>Participation</a:t>
            </a:r>
            <a:r>
              <a:rPr lang="en-US" dirty="0"/>
              <a:t> by Mode</a:t>
            </a:r>
          </a:p>
        </p:txBody>
      </p:sp>
      <p:graphicFrame>
        <p:nvGraphicFramePr>
          <p:cNvPr id="6" name="Chart 5"/>
          <p:cNvGraphicFramePr>
            <a:graphicFrameLocks/>
          </p:cNvGraphicFramePr>
          <p:nvPr/>
        </p:nvGraphicFramePr>
        <p:xfrm>
          <a:off x="457200" y="622606"/>
          <a:ext cx="7734430" cy="5630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056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143000"/>
          </a:xfrm>
        </p:spPr>
        <p:txBody>
          <a:bodyPr>
            <a:normAutofit/>
          </a:bodyPr>
          <a:lstStyle/>
          <a:p>
            <a:r>
              <a:rPr lang="en-US" sz="3200" dirty="0"/>
              <a:t>Overall Participation with Flex</a:t>
            </a:r>
          </a:p>
        </p:txBody>
      </p:sp>
      <p:graphicFrame>
        <p:nvGraphicFramePr>
          <p:cNvPr id="5" name="Chart 4"/>
          <p:cNvGraphicFramePr/>
          <p:nvPr/>
        </p:nvGraphicFramePr>
        <p:xfrm>
          <a:off x="419100" y="228600"/>
          <a:ext cx="8572500" cy="2425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228600" y="2451100"/>
          <a:ext cx="8572500" cy="3987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8141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a:cs typeface="Calibri"/>
              </a:rPr>
              <a:t>Participation in Large Lecture Section</a:t>
            </a:r>
          </a:p>
        </p:txBody>
      </p:sp>
      <p:graphicFrame>
        <p:nvGraphicFramePr>
          <p:cNvPr id="7" name="Content Placeholder 6"/>
          <p:cNvGraphicFramePr>
            <a:graphicFrameLocks noGrp="1"/>
          </p:cNvGraphicFramePr>
          <p:nvPr>
            <p:ph idx="1"/>
          </p:nvPr>
        </p:nvGraphicFramePr>
        <p:xfrm>
          <a:off x="457200" y="1828800"/>
          <a:ext cx="8229600" cy="42973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86966" y="5094785"/>
            <a:ext cx="1591816" cy="461665"/>
          </a:xfrm>
          <a:prstGeom prst="rect">
            <a:avLst/>
          </a:prstGeom>
          <a:noFill/>
        </p:spPr>
        <p:txBody>
          <a:bodyPr wrap="square" rtlCol="0">
            <a:spAutoFit/>
          </a:bodyPr>
          <a:lstStyle/>
          <a:p>
            <a:r>
              <a:rPr lang="en-US" dirty="0"/>
              <a:t>* 80-90%</a:t>
            </a:r>
          </a:p>
        </p:txBody>
      </p:sp>
      <p:sp>
        <p:nvSpPr>
          <p:cNvPr id="12" name="TextBox 11"/>
          <p:cNvSpPr txBox="1"/>
          <p:nvPr/>
        </p:nvSpPr>
        <p:spPr>
          <a:xfrm>
            <a:off x="3711630" y="1597967"/>
            <a:ext cx="1395075" cy="461665"/>
          </a:xfrm>
          <a:prstGeom prst="rect">
            <a:avLst/>
          </a:prstGeom>
          <a:noFill/>
        </p:spPr>
        <p:txBody>
          <a:bodyPr wrap="square" rtlCol="0">
            <a:spAutoFit/>
          </a:bodyPr>
          <a:lstStyle/>
          <a:p>
            <a:r>
              <a:rPr lang="en-US" dirty="0"/>
              <a:t>5-10%</a:t>
            </a:r>
          </a:p>
        </p:txBody>
      </p:sp>
      <p:sp>
        <p:nvSpPr>
          <p:cNvPr id="13" name="TextBox 12"/>
          <p:cNvSpPr txBox="1"/>
          <p:nvPr/>
        </p:nvSpPr>
        <p:spPr>
          <a:xfrm>
            <a:off x="5106705" y="2212032"/>
            <a:ext cx="1395075" cy="461665"/>
          </a:xfrm>
          <a:prstGeom prst="rect">
            <a:avLst/>
          </a:prstGeom>
          <a:noFill/>
        </p:spPr>
        <p:txBody>
          <a:bodyPr wrap="square" rtlCol="0">
            <a:spAutoFit/>
          </a:bodyPr>
          <a:lstStyle/>
          <a:p>
            <a:r>
              <a:rPr lang="en-US" dirty="0"/>
              <a:t>5-10%</a:t>
            </a:r>
          </a:p>
        </p:txBody>
      </p:sp>
    </p:spTree>
    <p:extLst>
      <p:ext uri="{BB962C8B-B14F-4D97-AF65-F5344CB8AC3E}">
        <p14:creationId xmlns:p14="http://schemas.microsoft.com/office/powerpoint/2010/main" val="3272624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Performance</a:t>
            </a:r>
          </a:p>
        </p:txBody>
      </p:sp>
      <p:sp>
        <p:nvSpPr>
          <p:cNvPr id="3" name="TextBox 2"/>
          <p:cNvSpPr txBox="1"/>
          <p:nvPr/>
        </p:nvSpPr>
        <p:spPr>
          <a:xfrm>
            <a:off x="1371600" y="2514600"/>
            <a:ext cx="5638800" cy="1938992"/>
          </a:xfrm>
          <a:prstGeom prst="rect">
            <a:avLst/>
          </a:prstGeom>
          <a:noFill/>
        </p:spPr>
        <p:txBody>
          <a:bodyPr wrap="square" rtlCol="0">
            <a:spAutoFit/>
          </a:bodyPr>
          <a:lstStyle/>
          <a:p>
            <a:pPr algn="ctr"/>
            <a:r>
              <a:rPr lang="en-US" sz="4000" dirty="0"/>
              <a:t>Does overall student performance correlate with participation mode? </a:t>
            </a:r>
          </a:p>
        </p:txBody>
      </p:sp>
    </p:spTree>
    <p:extLst>
      <p:ext uri="{BB962C8B-B14F-4D97-AF65-F5344CB8AC3E}">
        <p14:creationId xmlns:p14="http://schemas.microsoft.com/office/powerpoint/2010/main" val="29015202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
            <a:ext cx="10210800" cy="7239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2" name="Title 1"/>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nvPr>
        </p:nvGraphicFramePr>
        <p:xfrm>
          <a:off x="-381000" y="-228600"/>
          <a:ext cx="9583311" cy="7186322"/>
        </p:xfrm>
        <a:graphic>
          <a:graphicData uri="http://schemas.openxmlformats.org/drawingml/2006/table">
            <a:tbl>
              <a:tblPr/>
              <a:tblGrid>
                <a:gridCol w="1458770">
                  <a:extLst>
                    <a:ext uri="{9D8B030D-6E8A-4147-A177-3AD203B41FA5}">
                      <a16:colId xmlns:a16="http://schemas.microsoft.com/office/drawing/2014/main" val="20000"/>
                    </a:ext>
                  </a:extLst>
                </a:gridCol>
                <a:gridCol w="1458770">
                  <a:extLst>
                    <a:ext uri="{9D8B030D-6E8A-4147-A177-3AD203B41FA5}">
                      <a16:colId xmlns:a16="http://schemas.microsoft.com/office/drawing/2014/main" val="20001"/>
                    </a:ext>
                  </a:extLst>
                </a:gridCol>
                <a:gridCol w="1377728">
                  <a:extLst>
                    <a:ext uri="{9D8B030D-6E8A-4147-A177-3AD203B41FA5}">
                      <a16:colId xmlns:a16="http://schemas.microsoft.com/office/drawing/2014/main" val="20002"/>
                    </a:ext>
                  </a:extLst>
                </a:gridCol>
                <a:gridCol w="952254">
                  <a:extLst>
                    <a:ext uri="{9D8B030D-6E8A-4147-A177-3AD203B41FA5}">
                      <a16:colId xmlns:a16="http://schemas.microsoft.com/office/drawing/2014/main" val="20003"/>
                    </a:ext>
                  </a:extLst>
                </a:gridCol>
                <a:gridCol w="972513">
                  <a:extLst>
                    <a:ext uri="{9D8B030D-6E8A-4147-A177-3AD203B41FA5}">
                      <a16:colId xmlns:a16="http://schemas.microsoft.com/office/drawing/2014/main" val="20004"/>
                    </a:ext>
                  </a:extLst>
                </a:gridCol>
                <a:gridCol w="972513">
                  <a:extLst>
                    <a:ext uri="{9D8B030D-6E8A-4147-A177-3AD203B41FA5}">
                      <a16:colId xmlns:a16="http://schemas.microsoft.com/office/drawing/2014/main" val="20005"/>
                    </a:ext>
                  </a:extLst>
                </a:gridCol>
                <a:gridCol w="891471">
                  <a:extLst>
                    <a:ext uri="{9D8B030D-6E8A-4147-A177-3AD203B41FA5}">
                      <a16:colId xmlns:a16="http://schemas.microsoft.com/office/drawing/2014/main" val="20006"/>
                    </a:ext>
                  </a:extLst>
                </a:gridCol>
                <a:gridCol w="891471">
                  <a:extLst>
                    <a:ext uri="{9D8B030D-6E8A-4147-A177-3AD203B41FA5}">
                      <a16:colId xmlns:a16="http://schemas.microsoft.com/office/drawing/2014/main" val="20007"/>
                    </a:ext>
                  </a:extLst>
                </a:gridCol>
                <a:gridCol w="607821">
                  <a:extLst>
                    <a:ext uri="{9D8B030D-6E8A-4147-A177-3AD203B41FA5}">
                      <a16:colId xmlns:a16="http://schemas.microsoft.com/office/drawing/2014/main" val="20008"/>
                    </a:ext>
                  </a:extLst>
                </a:gridCol>
              </a:tblGrid>
              <a:tr h="379765">
                <a:tc gridSpan="9">
                  <a:txBody>
                    <a:bodyPr/>
                    <a:lstStyle/>
                    <a:p>
                      <a:pPr algn="ctr" fontAlgn="b"/>
                      <a:r>
                        <a:rPr lang="en-US" sz="1000" b="1" i="0" u="none" strike="noStrike" dirty="0">
                          <a:solidFill>
                            <a:srgbClr val="000000"/>
                          </a:solidFill>
                          <a:effectLst/>
                          <a:latin typeface="Arial"/>
                        </a:rPr>
                        <a:t>Correlation Coefficients Matrix</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0317">
                <a:tc>
                  <a:txBody>
                    <a:bodyPr/>
                    <a:lstStyle/>
                    <a:p>
                      <a:pPr algn="l" fontAlgn="b"/>
                      <a:r>
                        <a:rPr lang="en-US" sz="1000" b="0" i="1" u="none" strike="noStrike" dirty="0">
                          <a:solidFill>
                            <a:srgbClr val="000000"/>
                          </a:solidFill>
                          <a:effectLst/>
                          <a:latin typeface="Arial"/>
                        </a:rPr>
                        <a:t>Sample size</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56</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a:rPr>
                        <a:t>Critical value (2%)</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2.39741</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12700" marR="12700" marT="1270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9765">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379765">
                <a:tc>
                  <a:txBody>
                    <a:bodyPr/>
                    <a:lstStyle/>
                    <a:p>
                      <a:pPr algn="l" fontAlgn="b"/>
                      <a:r>
                        <a:rPr lang="en-US" sz="1000" b="0" i="0" u="none" strike="noStrike">
                          <a:solidFill>
                            <a:srgbClr val="000000"/>
                          </a:solidFill>
                          <a:effectLst/>
                          <a:latin typeface="Arial"/>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F2F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OL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FLX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PTS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PROJ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GRD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9765">
                <a:tc>
                  <a:txBody>
                    <a:bodyPr/>
                    <a:lstStyle/>
                    <a:p>
                      <a:pPr algn="l" fontAlgn="b"/>
                      <a:r>
                        <a:rPr lang="en-US" sz="1000" b="1" i="0" u="none" strike="noStrike">
                          <a:solidFill>
                            <a:srgbClr val="000000"/>
                          </a:solidFill>
                          <a:effectLst/>
                          <a:latin typeface="Arial"/>
                        </a:rPr>
                        <a:t>F2F</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Arial"/>
                        </a:rPr>
                        <a:t>Pearson's r</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379765">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a:rPr>
                        <a:t>p-value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9765">
                <a:tc>
                  <a:txBody>
                    <a:bodyPr/>
                    <a:lstStyle/>
                    <a:p>
                      <a:pPr algn="l" fontAlgn="b"/>
                      <a:r>
                        <a:rPr lang="en-US" sz="1000" b="1" i="0" u="none" strike="noStrike">
                          <a:solidFill>
                            <a:srgbClr val="000000"/>
                          </a:solidFill>
                          <a:effectLst/>
                          <a:latin typeface="Arial"/>
                        </a:rPr>
                        <a:t>A</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Arial"/>
                        </a:rPr>
                        <a:t>Pearson's r</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-0.18547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79765">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a:rPr>
                        <a:t>p-value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0.17114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9765">
                <a:tc>
                  <a:txBody>
                    <a:bodyPr/>
                    <a:lstStyle/>
                    <a:p>
                      <a:pPr algn="l" fontAlgn="b"/>
                      <a:r>
                        <a:rPr lang="en-US" sz="1000" b="1" i="0" u="none" strike="noStrike">
                          <a:solidFill>
                            <a:srgbClr val="000000"/>
                          </a:solidFill>
                          <a:effectLst/>
                          <a:latin typeface="Arial"/>
                        </a:rPr>
                        <a:t>OL</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Arial"/>
                        </a:rPr>
                        <a:t>Pearson's r</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-0.91564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-0.16019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8"/>
                  </a:ext>
                </a:extLst>
              </a:tr>
              <a:tr h="379765">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a:rPr>
                        <a:t>p-value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0.E+0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0.23827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9765">
                <a:tc>
                  <a:txBody>
                    <a:bodyPr/>
                    <a:lstStyle/>
                    <a:p>
                      <a:pPr algn="l" fontAlgn="b"/>
                      <a:r>
                        <a:rPr lang="en-US" sz="1000" b="1" i="0" u="none" strike="noStrike">
                          <a:solidFill>
                            <a:srgbClr val="000000"/>
                          </a:solidFill>
                          <a:effectLst/>
                          <a:latin typeface="Arial"/>
                        </a:rPr>
                        <a:t>FLX</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Arial"/>
                        </a:rPr>
                        <a:t>Pearson's r</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0.05609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0.00889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-0.02255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79765">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a:rPr>
                        <a:t>p-value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0.68137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0.94813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0.86897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9765">
                <a:tc>
                  <a:txBody>
                    <a:bodyPr/>
                    <a:lstStyle/>
                    <a:p>
                      <a:pPr algn="l" fontAlgn="b"/>
                      <a:r>
                        <a:rPr lang="en-US" sz="1000" b="1" i="0" u="none" strike="noStrike">
                          <a:solidFill>
                            <a:srgbClr val="000000"/>
                          </a:solidFill>
                          <a:effectLst/>
                          <a:latin typeface="Arial"/>
                        </a:rPr>
                        <a:t>PTS</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Arial"/>
                        </a:rPr>
                        <a:t>Pearson's r</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0.06263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-0.2819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0.05198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0.00455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379765">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a:rPr>
                        <a:t>p-value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0.64657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0.03531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0.70362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0.97346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9765">
                <a:tc>
                  <a:txBody>
                    <a:bodyPr/>
                    <a:lstStyle/>
                    <a:p>
                      <a:pPr algn="l" fontAlgn="b"/>
                      <a:r>
                        <a:rPr lang="en-US" sz="1000" b="1" i="0" u="none" strike="noStrike">
                          <a:solidFill>
                            <a:srgbClr val="000000"/>
                          </a:solidFill>
                          <a:effectLst/>
                          <a:latin typeface="Arial"/>
                        </a:rPr>
                        <a:t>PROJ</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Arial"/>
                        </a:rPr>
                        <a:t>Pearson's r</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0.12977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0.09769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-0.18159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-0.03406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0.52961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379765">
                <a:tc>
                  <a:txBody>
                    <a:bodyPr/>
                    <a:lstStyle/>
                    <a:p>
                      <a:pPr algn="l" fontAlgn="b"/>
                      <a:endParaRPr lang="en-US" sz="1000" b="0" i="0" u="none" strike="noStrike">
                        <a:solidFill>
                          <a:srgbClr val="000000"/>
                        </a:solidFill>
                        <a:effectLst/>
                        <a:latin typeface="Arial"/>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Arial"/>
                        </a:rPr>
                        <a:t>p-value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0.34047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0.47384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0.18043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0.80322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0.00003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9765">
                <a:tc>
                  <a:txBody>
                    <a:bodyPr/>
                    <a:lstStyle/>
                    <a:p>
                      <a:pPr algn="l" fontAlgn="b"/>
                      <a:r>
                        <a:rPr lang="en-US" sz="1000" b="1" i="0" u="none" strike="noStrike">
                          <a:solidFill>
                            <a:srgbClr val="000000"/>
                          </a:solidFill>
                          <a:effectLst/>
                          <a:latin typeface="Arial"/>
                        </a:rPr>
                        <a:t>GRD</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effectLst/>
                          <a:latin typeface="Arial"/>
                        </a:rPr>
                        <a:t>Pearson's r</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0.2081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-0.4497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-0.05255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0.1342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0.73581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0.54696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1" u="none" strike="noStrike">
                          <a:solidFill>
                            <a:srgbClr val="000000"/>
                          </a:solidFill>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6"/>
                  </a:ext>
                </a:extLst>
              </a:tr>
              <a:tr h="379765">
                <a:tc>
                  <a:txBody>
                    <a:bodyPr/>
                    <a:lstStyle/>
                    <a:p>
                      <a:pPr algn="l" fontAlgn="b"/>
                      <a:endParaRPr lang="en-US" sz="1000" b="0" i="0" u="none" strike="noStrike" dirty="0">
                        <a:solidFill>
                          <a:srgbClr val="000000"/>
                        </a:solidFill>
                        <a:effectLst/>
                        <a:latin typeface="Arial"/>
                      </a:endParaRPr>
                    </a:p>
                  </a:txBody>
                  <a:tcPr marL="12700" marR="12700" marT="12700" marB="0" anchor="b">
                    <a:lnL>
                      <a:noFill/>
                    </a:lnL>
                    <a:lnR>
                      <a:noFill/>
                    </a:lnR>
                    <a:lnT>
                      <a:noFill/>
                    </a:lnT>
                    <a:lnB>
                      <a:noFill/>
                    </a:lnB>
                  </a:tcPr>
                </a:tc>
                <a:tc>
                  <a:txBody>
                    <a:bodyPr/>
                    <a:lstStyle/>
                    <a:p>
                      <a:pPr algn="l" fontAlgn="b"/>
                      <a:r>
                        <a:rPr lang="en-US" sz="1000" b="0" i="1" u="none" strike="noStrike">
                          <a:solidFill>
                            <a:srgbClr val="000000"/>
                          </a:solidFill>
                          <a:effectLst/>
                          <a:latin typeface="Arial"/>
                        </a:rPr>
                        <a:t>p-value</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0.1238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0.00051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0.70053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0.3241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a:solidFill>
                            <a:srgbClr val="000000"/>
                          </a:solidFill>
                          <a:effectLst/>
                          <a:latin typeface="Arial"/>
                        </a:rPr>
                        <a:t>0.00001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1" u="none" strike="noStrike" dirty="0">
                          <a:solidFill>
                            <a:srgbClr val="000000"/>
                          </a:solidFill>
                          <a:effectLst/>
                          <a:latin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bl>
          </a:graphicData>
        </a:graphic>
      </p:graphicFrame>
      <p:sp>
        <p:nvSpPr>
          <p:cNvPr id="7" name="Donut 6"/>
          <p:cNvSpPr/>
          <p:nvPr/>
        </p:nvSpPr>
        <p:spPr>
          <a:xfrm>
            <a:off x="3810000" y="6172200"/>
            <a:ext cx="1143000" cy="914400"/>
          </a:xfrm>
          <a:prstGeom prst="donut">
            <a:avLst>
              <a:gd name="adj" fmla="val 78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471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yflex_student_2011_wordl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12800"/>
            <a:ext cx="9144000" cy="5223215"/>
          </a:xfrm>
          <a:prstGeom prst="rect">
            <a:avLst/>
          </a:prstGeom>
        </p:spPr>
      </p:pic>
      <p:sp>
        <p:nvSpPr>
          <p:cNvPr id="3" name="Title 1"/>
          <p:cNvSpPr>
            <a:spLocks noGrp="1"/>
          </p:cNvSpPr>
          <p:nvPr>
            <p:ph type="title"/>
          </p:nvPr>
        </p:nvSpPr>
        <p:spPr>
          <a:xfrm>
            <a:off x="457200" y="11965"/>
            <a:ext cx="8382000" cy="1143000"/>
          </a:xfrm>
        </p:spPr>
        <p:txBody>
          <a:bodyPr/>
          <a:lstStyle/>
          <a:p>
            <a:r>
              <a:rPr lang="en-US" dirty="0"/>
              <a:t>What do Students Talk About?</a:t>
            </a:r>
          </a:p>
        </p:txBody>
      </p:sp>
    </p:spTree>
    <p:extLst>
      <p:ext uri="{BB962C8B-B14F-4D97-AF65-F5344CB8AC3E}">
        <p14:creationId xmlns:p14="http://schemas.microsoft.com/office/powerpoint/2010/main" val="1435082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Definition</a:t>
            </a:r>
          </a:p>
        </p:txBody>
      </p:sp>
      <p:sp>
        <p:nvSpPr>
          <p:cNvPr id="3" name="Content Placeholder 2"/>
          <p:cNvSpPr>
            <a:spLocks noGrp="1"/>
          </p:cNvSpPr>
          <p:nvPr>
            <p:ph idx="1"/>
          </p:nvPr>
        </p:nvSpPr>
        <p:spPr>
          <a:xfrm>
            <a:off x="2438400" y="1600200"/>
            <a:ext cx="5638800" cy="3505200"/>
          </a:xfrm>
        </p:spPr>
        <p:txBody>
          <a:bodyPr>
            <a:normAutofit/>
          </a:bodyPr>
          <a:lstStyle/>
          <a:p>
            <a:pPr marL="0" lvl="0" indent="0">
              <a:buNone/>
            </a:pPr>
            <a:r>
              <a:rPr lang="en-US" dirty="0"/>
              <a:t>In a </a:t>
            </a:r>
            <a:r>
              <a:rPr lang="en-US" b="1" dirty="0"/>
              <a:t>Hybrid Flexible (HyFlex) Class, </a:t>
            </a:r>
            <a:r>
              <a:rPr lang="en-US" dirty="0"/>
              <a:t>students can choose to attend class either in an assigned face-to-face environment or in an online environment, synchronously or asynchronously. </a:t>
            </a:r>
            <a:r>
              <a:rPr lang="en-US" strike="sngStrike" dirty="0"/>
              <a:t>Online technology is primarily used to provide students with flexibility in their choice of educational experience, and to communicate with the faculty member inside and outside of office hours.</a:t>
            </a:r>
            <a:endParaRPr lang="en-US" dirty="0"/>
          </a:p>
          <a:p>
            <a:pPr marL="0" lvl="0" indent="0">
              <a:buNone/>
            </a:pPr>
            <a:endParaRPr lang="en-US" strike="sngStrike" dirty="0"/>
          </a:p>
        </p:txBody>
      </p:sp>
      <p:pic>
        <p:nvPicPr>
          <p:cNvPr id="4" name="Picture 3" descr="iStock_000005164588XSma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661160"/>
            <a:ext cx="1504950" cy="1158240"/>
          </a:xfrm>
          <a:prstGeom prst="rect">
            <a:avLst/>
          </a:prstGeom>
        </p:spPr>
      </p:pic>
      <p:sp>
        <p:nvSpPr>
          <p:cNvPr id="6" name="Rectangle 5"/>
          <p:cNvSpPr/>
          <p:nvPr/>
        </p:nvSpPr>
        <p:spPr>
          <a:xfrm>
            <a:off x="685800" y="4689901"/>
            <a:ext cx="7391400" cy="830997"/>
          </a:xfrm>
          <a:prstGeom prst="rect">
            <a:avLst/>
          </a:prstGeom>
        </p:spPr>
        <p:txBody>
          <a:bodyPr wrap="square">
            <a:spAutoFit/>
          </a:bodyPr>
          <a:lstStyle/>
          <a:p>
            <a:pPr lvl="0" algn="r"/>
            <a:r>
              <a:rPr lang="en-US" sz="2400" dirty="0"/>
              <a:t>Academic Senate Policy S19-264</a:t>
            </a:r>
            <a:br>
              <a:rPr lang="en-US" sz="2400" dirty="0"/>
            </a:br>
            <a:r>
              <a:rPr lang="en-US" sz="2400" dirty="0">
                <a:hlinkClick r:id="rId4"/>
              </a:rPr>
              <a:t>https://senate.sfsu.edu/policy/online-education-policy-1</a:t>
            </a:r>
            <a:r>
              <a:rPr lang="en-US" sz="2400" dirty="0"/>
              <a:t> </a:t>
            </a:r>
          </a:p>
        </p:txBody>
      </p:sp>
    </p:spTree>
    <p:extLst>
      <p:ext uri="{BB962C8B-B14F-4D97-AF65-F5344CB8AC3E}">
        <p14:creationId xmlns:p14="http://schemas.microsoft.com/office/powerpoint/2010/main" val="4023933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23EB-83C8-6B48-8920-7910B977182E}"/>
              </a:ext>
            </a:extLst>
          </p:cNvPr>
          <p:cNvSpPr>
            <a:spLocks noGrp="1"/>
          </p:cNvSpPr>
          <p:nvPr>
            <p:ph type="title"/>
          </p:nvPr>
        </p:nvSpPr>
        <p:spPr/>
        <p:txBody>
          <a:bodyPr/>
          <a:lstStyle/>
          <a:p>
            <a:r>
              <a:rPr lang="en-US" dirty="0" err="1"/>
              <a:t>HyFlex</a:t>
            </a:r>
            <a:r>
              <a:rPr lang="en-US" dirty="0"/>
              <a:t> Tips from Students</a:t>
            </a:r>
          </a:p>
        </p:txBody>
      </p:sp>
      <p:sp>
        <p:nvSpPr>
          <p:cNvPr id="3" name="Content Placeholder 2">
            <a:extLst>
              <a:ext uri="{FF2B5EF4-FFF2-40B4-BE49-F238E27FC236}">
                <a16:creationId xmlns:a16="http://schemas.microsoft.com/office/drawing/2014/main" id="{5470922D-360C-EE44-962F-C62191F25546}"/>
              </a:ext>
            </a:extLst>
          </p:cNvPr>
          <p:cNvSpPr>
            <a:spLocks noGrp="1"/>
          </p:cNvSpPr>
          <p:nvPr>
            <p:ph idx="1"/>
          </p:nvPr>
        </p:nvSpPr>
        <p:spPr/>
        <p:txBody>
          <a:bodyPr/>
          <a:lstStyle/>
          <a:p>
            <a:pPr marL="114300" indent="0">
              <a:buNone/>
            </a:pPr>
            <a:r>
              <a:rPr lang="en-US" dirty="0"/>
              <a:t>If you’d like to listen to students describing their experience, or read tips for student success offered by students themselves, see: </a:t>
            </a:r>
          </a:p>
          <a:p>
            <a:pPr marL="114300" indent="0">
              <a:buNone/>
            </a:pPr>
            <a:endParaRPr lang="en-US" dirty="0">
              <a:hlinkClick r:id="" action="ppaction://noaction"/>
            </a:endParaRPr>
          </a:p>
          <a:p>
            <a:pPr marL="114300" indent="0">
              <a:buNone/>
            </a:pPr>
            <a:r>
              <a:rPr lang="en-US" dirty="0">
                <a:hlinkClick r:id="" action="ppaction://noaction"/>
              </a:rPr>
              <a:t>https://edtechbooks.org/hyflex/student_experience</a:t>
            </a:r>
            <a:endParaRPr lang="en-US" dirty="0"/>
          </a:p>
          <a:p>
            <a:endParaRPr lang="en-US" dirty="0"/>
          </a:p>
        </p:txBody>
      </p:sp>
    </p:spTree>
    <p:extLst>
      <p:ext uri="{BB962C8B-B14F-4D97-AF65-F5344CB8AC3E}">
        <p14:creationId xmlns:p14="http://schemas.microsoft.com/office/powerpoint/2010/main" val="5524022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dirty="0"/>
              <a:t>Faculty Survey: Online teaching (hybrid/</a:t>
            </a:r>
            <a:r>
              <a:rPr lang="en-US" dirty="0" err="1"/>
              <a:t>hyflex</a:t>
            </a:r>
            <a:r>
              <a:rPr lang="en-US" dirty="0"/>
              <a:t>)</a:t>
            </a:r>
            <a:br>
              <a:rPr lang="en-US" dirty="0"/>
            </a:br>
            <a:br>
              <a:rPr lang="en-US" dirty="0"/>
            </a:br>
            <a:endParaRPr lang="en-US" dirty="0"/>
          </a:p>
        </p:txBody>
      </p:sp>
      <p:sp>
        <p:nvSpPr>
          <p:cNvPr id="2" name="Content Placeholder 1"/>
          <p:cNvSpPr>
            <a:spLocks noGrp="1"/>
          </p:cNvSpPr>
          <p:nvPr>
            <p:ph idx="1"/>
          </p:nvPr>
        </p:nvSpPr>
        <p:spPr>
          <a:xfrm>
            <a:off x="634949" y="1314372"/>
            <a:ext cx="8204251" cy="5007868"/>
          </a:xfrm>
        </p:spPr>
        <p:txBody>
          <a:bodyPr>
            <a:noAutofit/>
          </a:bodyPr>
          <a:lstStyle/>
          <a:p>
            <a:r>
              <a:rPr lang="en-US" sz="2000" b="1" i="1" dirty="0"/>
              <a:t>Perception</a:t>
            </a:r>
            <a:r>
              <a:rPr lang="en-US" sz="2000" b="1" dirty="0"/>
              <a:t> that interactivity and learning are reduced</a:t>
            </a:r>
          </a:p>
          <a:p>
            <a:endParaRPr lang="en-US" sz="2000" b="1" dirty="0"/>
          </a:p>
          <a:p>
            <a:pPr marL="0" indent="0">
              <a:buNone/>
            </a:pPr>
            <a:r>
              <a:rPr lang="en-US" sz="1400" b="1" i="1" dirty="0">
                <a:latin typeface="Arial"/>
                <a:cs typeface="Arial"/>
              </a:rPr>
              <a:t>“What I do in class is worth doing, but not worth watching passively”</a:t>
            </a:r>
            <a:r>
              <a:rPr lang="en-US" sz="1400" i="1" dirty="0">
                <a:latin typeface="Arial"/>
                <a:cs typeface="Arial"/>
              </a:rPr>
              <a:t> </a:t>
            </a:r>
          </a:p>
          <a:p>
            <a:pPr marL="0" indent="0">
              <a:buNone/>
            </a:pPr>
            <a:endParaRPr lang="en-US" sz="1400" i="1" dirty="0">
              <a:latin typeface="Arial"/>
              <a:cs typeface="Arial"/>
            </a:endParaRPr>
          </a:p>
          <a:p>
            <a:pPr marL="0" indent="0">
              <a:buNone/>
            </a:pPr>
            <a:r>
              <a:rPr lang="en-US" sz="1400" b="1" i="1" dirty="0">
                <a:latin typeface="Arial"/>
                <a:cs typeface="Arial"/>
              </a:rPr>
              <a:t>“I find it highly valuable to interact with students in real time and in the same space.”</a:t>
            </a:r>
          </a:p>
          <a:p>
            <a:pPr marL="0" indent="0">
              <a:buNone/>
            </a:pPr>
            <a:endParaRPr lang="en-US" sz="1400" b="1" i="1" dirty="0">
              <a:latin typeface="Arial"/>
              <a:cs typeface="Arial"/>
            </a:endParaRPr>
          </a:p>
          <a:p>
            <a:pPr marL="0" indent="0">
              <a:buNone/>
            </a:pPr>
            <a:r>
              <a:rPr lang="en-US" sz="1400" b="1" i="1" dirty="0">
                <a:latin typeface="Arial"/>
                <a:cs typeface="Arial"/>
              </a:rPr>
              <a:t>“interactive lecture is a different experience than a ‘captured’ one</a:t>
            </a:r>
            <a:r>
              <a:rPr lang="en-US" sz="1400" i="1" dirty="0">
                <a:latin typeface="Arial"/>
                <a:cs typeface="Arial"/>
              </a:rPr>
              <a:t>“</a:t>
            </a:r>
          </a:p>
          <a:p>
            <a:pPr marL="0" indent="0">
              <a:buNone/>
            </a:pPr>
            <a:endParaRPr lang="en-US" sz="1400" i="1" dirty="0">
              <a:latin typeface="Arial"/>
              <a:cs typeface="Arial"/>
            </a:endParaRPr>
          </a:p>
          <a:p>
            <a:pPr marL="0" indent="0">
              <a:buNone/>
            </a:pPr>
            <a:r>
              <a:rPr lang="en-US" sz="1400" b="1" i="1" dirty="0">
                <a:latin typeface="Arial"/>
                <a:cs typeface="Arial"/>
              </a:rPr>
              <a:t>“large part of the value of classroom teaching resides in the spontaneity of the interaction.”</a:t>
            </a:r>
            <a:r>
              <a:rPr lang="en-US" sz="1400" i="1" dirty="0">
                <a:latin typeface="Arial"/>
                <a:cs typeface="Arial"/>
              </a:rPr>
              <a:t> </a:t>
            </a:r>
          </a:p>
          <a:p>
            <a:pPr marL="0" indent="0">
              <a:buNone/>
            </a:pPr>
            <a:endParaRPr lang="en-US" sz="1400" i="1" dirty="0">
              <a:latin typeface="Arial"/>
              <a:cs typeface="Arial"/>
            </a:endParaRPr>
          </a:p>
          <a:p>
            <a:pPr marL="0" indent="0">
              <a:buNone/>
            </a:pPr>
            <a:r>
              <a:rPr lang="en-US" sz="1400" b="1" i="1" dirty="0">
                <a:latin typeface="Arial"/>
                <a:cs typeface="Arial"/>
              </a:rPr>
              <a:t>“I fear that students would over-rely on these and not attend class to contribute to the learning”</a:t>
            </a:r>
          </a:p>
          <a:p>
            <a:pPr marL="0" indent="0">
              <a:buNone/>
            </a:pPr>
            <a:endParaRPr lang="en-US" sz="1400" b="1" i="1" dirty="0">
              <a:latin typeface="Arial"/>
              <a:cs typeface="Arial"/>
            </a:endParaRPr>
          </a:p>
          <a:p>
            <a:pPr marL="0" indent="0">
              <a:buNone/>
            </a:pPr>
            <a:r>
              <a:rPr lang="en-US" sz="1400" b="1" i="1" dirty="0">
                <a:latin typeface="Arial"/>
                <a:cs typeface="Arial"/>
              </a:rPr>
              <a:t>“Encourages, justifies and condones student absenteeism from class attendance”</a:t>
            </a:r>
            <a:r>
              <a:rPr lang="en-US" sz="1400" i="1" dirty="0">
                <a:latin typeface="Arial"/>
                <a:cs typeface="Arial"/>
              </a:rPr>
              <a:t> </a:t>
            </a:r>
          </a:p>
          <a:p>
            <a:pPr marL="0" indent="0">
              <a:buNone/>
            </a:pPr>
            <a:endParaRPr lang="en-US" sz="1400" b="1" i="1" dirty="0">
              <a:latin typeface="Arial"/>
              <a:cs typeface="Arial"/>
            </a:endParaRPr>
          </a:p>
          <a:p>
            <a:pPr marL="0" indent="0">
              <a:buNone/>
            </a:pPr>
            <a:r>
              <a:rPr lang="en-US" sz="1400" b="1" i="1" dirty="0">
                <a:latin typeface="Arial"/>
                <a:cs typeface="Arial"/>
              </a:rPr>
              <a:t>“on line or even hybrid courses are extremely inadequate in providing the kind of critically engaged environment to facilitate learning”</a:t>
            </a:r>
            <a:r>
              <a:rPr lang="en-US" sz="1400" i="1" dirty="0">
                <a:latin typeface="Arial"/>
                <a:cs typeface="Arial"/>
              </a:rPr>
              <a:t> </a:t>
            </a:r>
          </a:p>
          <a:p>
            <a:pPr marL="0" indent="0">
              <a:buNone/>
            </a:pPr>
            <a:endParaRPr lang="en-US" sz="1100" dirty="0">
              <a:latin typeface="Arial"/>
              <a:cs typeface="Arial"/>
            </a:endParaRPr>
          </a:p>
          <a:p>
            <a:endParaRPr lang="en-US" sz="900" b="1" dirty="0"/>
          </a:p>
          <a:p>
            <a:endParaRPr lang="en-US" sz="900" dirty="0"/>
          </a:p>
          <a:p>
            <a:endParaRPr lang="en-US" sz="900" dirty="0"/>
          </a:p>
        </p:txBody>
      </p:sp>
    </p:spTree>
    <p:extLst>
      <p:ext uri="{BB962C8B-B14F-4D97-AF65-F5344CB8AC3E}">
        <p14:creationId xmlns:p14="http://schemas.microsoft.com/office/powerpoint/2010/main" val="159143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dirty="0"/>
              <a:t>Faculty Survey: Online teaching (hybrid/</a:t>
            </a:r>
            <a:r>
              <a:rPr lang="en-US" dirty="0" err="1"/>
              <a:t>hyflex</a:t>
            </a:r>
            <a:r>
              <a:rPr lang="en-US" dirty="0"/>
              <a:t>)</a:t>
            </a:r>
            <a:br>
              <a:rPr lang="en-US" dirty="0"/>
            </a:br>
            <a:br>
              <a:rPr lang="en-US" dirty="0"/>
            </a:br>
            <a:endParaRPr lang="en-US" dirty="0"/>
          </a:p>
        </p:txBody>
      </p:sp>
      <p:sp>
        <p:nvSpPr>
          <p:cNvPr id="2" name="Content Placeholder 1"/>
          <p:cNvSpPr>
            <a:spLocks noGrp="1"/>
          </p:cNvSpPr>
          <p:nvPr>
            <p:ph idx="1"/>
          </p:nvPr>
        </p:nvSpPr>
        <p:spPr/>
        <p:txBody>
          <a:bodyPr>
            <a:normAutofit fontScale="70000" lnSpcReduction="20000"/>
          </a:bodyPr>
          <a:lstStyle/>
          <a:p>
            <a:r>
              <a:rPr lang="en-US" sz="3400" b="1" i="1" dirty="0"/>
              <a:t>Perception</a:t>
            </a:r>
            <a:r>
              <a:rPr lang="en-US" sz="3400" b="1" dirty="0"/>
              <a:t> that online teaching puts intellectual property and jobs at risk</a:t>
            </a:r>
          </a:p>
          <a:p>
            <a:pPr marL="0" indent="0">
              <a:buNone/>
            </a:pPr>
            <a:endParaRPr lang="en-US" sz="2600" i="1" dirty="0"/>
          </a:p>
          <a:p>
            <a:pPr marL="0" indent="0">
              <a:buNone/>
            </a:pPr>
            <a:r>
              <a:rPr lang="en-US" sz="2600" b="1" i="1" dirty="0">
                <a:latin typeface="Arial"/>
                <a:cs typeface="Arial"/>
              </a:rPr>
              <a:t>“strong supporter of contractually explicit provisions protecting faculty intellectual property”</a:t>
            </a:r>
            <a:r>
              <a:rPr lang="en-US" sz="2600" i="1" dirty="0">
                <a:latin typeface="Arial"/>
                <a:cs typeface="Arial"/>
              </a:rPr>
              <a:t> </a:t>
            </a:r>
          </a:p>
          <a:p>
            <a:pPr marL="0" indent="0">
              <a:buNone/>
            </a:pPr>
            <a:endParaRPr lang="en-US" sz="2600" i="1" dirty="0">
              <a:latin typeface="Arial"/>
              <a:cs typeface="Arial"/>
            </a:endParaRPr>
          </a:p>
          <a:p>
            <a:pPr marL="0" indent="0">
              <a:buNone/>
            </a:pPr>
            <a:r>
              <a:rPr lang="en-US" sz="2600" b="1" i="1" dirty="0">
                <a:latin typeface="Arial"/>
                <a:cs typeface="Arial"/>
              </a:rPr>
              <a:t>“Who controls the copyright? would captured lectures be used to replace live lectures?”</a:t>
            </a:r>
            <a:endParaRPr lang="en-US" sz="2600" i="1" dirty="0">
              <a:latin typeface="Arial"/>
              <a:cs typeface="Arial"/>
            </a:endParaRPr>
          </a:p>
          <a:p>
            <a:pPr marL="0" indent="0">
              <a:buNone/>
            </a:pPr>
            <a:endParaRPr lang="en-US" sz="2600" b="1" i="1" dirty="0">
              <a:latin typeface="Arial"/>
              <a:cs typeface="Arial"/>
            </a:endParaRPr>
          </a:p>
          <a:p>
            <a:pPr marL="0" indent="0">
              <a:buNone/>
            </a:pPr>
            <a:r>
              <a:rPr lang="en-US" sz="2600" b="1" i="1" dirty="0">
                <a:latin typeface="Arial"/>
                <a:cs typeface="Arial"/>
              </a:rPr>
              <a:t>“Capturing will make professors obsolete; course content is my intellectual property, not SFSU's”</a:t>
            </a:r>
          </a:p>
          <a:p>
            <a:pPr marL="0" indent="0">
              <a:buNone/>
            </a:pPr>
            <a:endParaRPr lang="en-US" sz="2600" b="1" i="1" dirty="0"/>
          </a:p>
          <a:p>
            <a:pPr marL="0" indent="0">
              <a:buNone/>
            </a:pPr>
            <a:r>
              <a:rPr lang="en-US" sz="2600" b="1" i="1" dirty="0"/>
              <a:t>“</a:t>
            </a:r>
            <a:r>
              <a:rPr lang="en-US" sz="2600" b="1" i="1" dirty="0">
                <a:latin typeface="Arial"/>
                <a:cs typeface="Arial"/>
              </a:rPr>
              <a:t>possibility of unauthorized reproduction/circulation”</a:t>
            </a:r>
            <a:r>
              <a:rPr lang="en-US" sz="2600" i="1" dirty="0">
                <a:latin typeface="Arial"/>
                <a:cs typeface="Arial"/>
              </a:rPr>
              <a:t>  </a:t>
            </a:r>
          </a:p>
          <a:p>
            <a:pPr marL="0" indent="0">
              <a:buNone/>
            </a:pPr>
            <a:endParaRPr lang="en-US" sz="2600" i="1" dirty="0">
              <a:latin typeface="Arial"/>
              <a:cs typeface="Arial"/>
            </a:endParaRPr>
          </a:p>
          <a:p>
            <a:pPr marL="0" indent="0">
              <a:buNone/>
            </a:pPr>
            <a:r>
              <a:rPr lang="en-US" sz="2600" b="1" i="1" dirty="0">
                <a:latin typeface="Arial"/>
                <a:cs typeface="Arial"/>
              </a:rPr>
              <a:t>“the fact that they are tied up in a proprietary format and stored by AT makes professors feel that they do not have control of their own material”</a:t>
            </a:r>
            <a:r>
              <a:rPr lang="en-US" sz="2600" i="1" dirty="0">
                <a:latin typeface="Arial"/>
                <a:cs typeface="Arial"/>
              </a:rPr>
              <a:t> </a:t>
            </a:r>
          </a:p>
        </p:txBody>
      </p:sp>
    </p:spTree>
    <p:extLst>
      <p:ext uri="{BB962C8B-B14F-4D97-AF65-F5344CB8AC3E}">
        <p14:creationId xmlns:p14="http://schemas.microsoft.com/office/powerpoint/2010/main" val="13960193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r>
              <a:rPr lang="en-US" dirty="0"/>
              <a:t>Faculty Survey: Online teaching (hybrid/</a:t>
            </a:r>
            <a:r>
              <a:rPr lang="en-US" dirty="0" err="1"/>
              <a:t>hyflex</a:t>
            </a:r>
            <a:r>
              <a:rPr lang="en-US" dirty="0"/>
              <a:t>)</a:t>
            </a:r>
            <a:br>
              <a:rPr lang="en-US" dirty="0"/>
            </a:br>
            <a:br>
              <a:rPr lang="en-US" dirty="0"/>
            </a:br>
            <a:endParaRPr lang="en-US" dirty="0"/>
          </a:p>
        </p:txBody>
      </p:sp>
      <p:sp>
        <p:nvSpPr>
          <p:cNvPr id="2" name="Content Placeholder 1"/>
          <p:cNvSpPr>
            <a:spLocks noGrp="1"/>
          </p:cNvSpPr>
          <p:nvPr>
            <p:ph idx="1"/>
          </p:nvPr>
        </p:nvSpPr>
        <p:spPr/>
        <p:txBody>
          <a:bodyPr>
            <a:normAutofit/>
          </a:bodyPr>
          <a:lstStyle/>
          <a:p>
            <a:r>
              <a:rPr lang="en-US" b="1" i="1" dirty="0"/>
              <a:t>Perception</a:t>
            </a:r>
            <a:r>
              <a:rPr lang="en-US" b="1" dirty="0"/>
              <a:t> that teaching using online technology adds to workload. Faculty don</a:t>
            </a:r>
            <a:r>
              <a:rPr lang="fr-FR" b="1" dirty="0"/>
              <a:t>’</a:t>
            </a:r>
            <a:r>
              <a:rPr lang="en-US" b="1" dirty="0"/>
              <a:t>t see an advantage to them.  </a:t>
            </a:r>
          </a:p>
          <a:p>
            <a:endParaRPr lang="en-US" b="1" dirty="0"/>
          </a:p>
          <a:p>
            <a:pPr marL="0" indent="0">
              <a:buNone/>
            </a:pPr>
            <a:r>
              <a:rPr lang="en-US" sz="1700" b="1" i="1" dirty="0">
                <a:latin typeface="Arial"/>
                <a:cs typeface="Arial"/>
              </a:rPr>
              <a:t>“I'm not interested in using software to allow students to avoid coming to class or to help me enroll even more students”</a:t>
            </a:r>
            <a:r>
              <a:rPr lang="en-US" sz="1700" i="1" dirty="0">
                <a:latin typeface="Arial"/>
                <a:cs typeface="Arial"/>
              </a:rPr>
              <a:t> </a:t>
            </a:r>
          </a:p>
          <a:p>
            <a:pPr marL="0" indent="0">
              <a:buNone/>
            </a:pPr>
            <a:endParaRPr lang="en-US" sz="1700" i="1" dirty="0">
              <a:latin typeface="Arial"/>
              <a:cs typeface="Arial"/>
            </a:endParaRPr>
          </a:p>
          <a:p>
            <a:pPr marL="0" indent="0">
              <a:buNone/>
            </a:pPr>
            <a:r>
              <a:rPr lang="en-US" sz="1700" b="1" i="1" dirty="0">
                <a:latin typeface="Arial"/>
                <a:cs typeface="Arial"/>
              </a:rPr>
              <a:t>“Adding more to what we do--in this case, adding more technology to our courses--feels like a burden”</a:t>
            </a:r>
          </a:p>
          <a:p>
            <a:pPr marL="0" indent="0">
              <a:buNone/>
            </a:pPr>
            <a:endParaRPr lang="en-US" sz="1700" b="1" i="1" dirty="0">
              <a:latin typeface="Arial"/>
              <a:cs typeface="Arial"/>
            </a:endParaRPr>
          </a:p>
          <a:p>
            <a:pPr marL="0" indent="0">
              <a:buNone/>
            </a:pPr>
            <a:r>
              <a:rPr lang="en-US" sz="1700" b="1" i="1" dirty="0">
                <a:latin typeface="Arial"/>
                <a:cs typeface="Arial"/>
              </a:rPr>
              <a:t>“worried that it will take extra time without benefit”</a:t>
            </a:r>
            <a:r>
              <a:rPr lang="en-US" sz="1700" i="1" dirty="0">
                <a:latin typeface="Arial"/>
                <a:cs typeface="Arial"/>
              </a:rPr>
              <a:t> </a:t>
            </a:r>
          </a:p>
          <a:p>
            <a:pPr marL="0" indent="0">
              <a:buNone/>
            </a:pPr>
            <a:endParaRPr lang="en-US" sz="1700" i="1" dirty="0">
              <a:latin typeface="Arial"/>
              <a:cs typeface="Arial"/>
            </a:endParaRPr>
          </a:p>
          <a:p>
            <a:pPr marL="0" indent="0">
              <a:buNone/>
            </a:pPr>
            <a:r>
              <a:rPr lang="en-US" sz="1700" b="1" i="1" dirty="0">
                <a:latin typeface="Arial"/>
                <a:cs typeface="Arial"/>
              </a:rPr>
              <a:t>“for HyFlex - what is the advantage of taking more students? If it would result in course release, or in some other easing of the job then I can see an incentive, otherwise, why would anyone want more than a class-full?”</a:t>
            </a:r>
            <a:r>
              <a:rPr lang="en-US" sz="1700" i="1" dirty="0">
                <a:latin typeface="Arial"/>
                <a:cs typeface="Arial"/>
              </a:rPr>
              <a:t> </a:t>
            </a:r>
          </a:p>
        </p:txBody>
      </p:sp>
    </p:spTree>
    <p:extLst>
      <p:ext uri="{BB962C8B-B14F-4D97-AF65-F5344CB8AC3E}">
        <p14:creationId xmlns:p14="http://schemas.microsoft.com/office/powerpoint/2010/main" val="3756039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F810BE-4CCA-5449-88EF-CC7C65638B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057400"/>
            <a:ext cx="1663262" cy="2661219"/>
          </a:xfrm>
          <a:prstGeom prst="rect">
            <a:avLst/>
          </a:prstGeom>
          <a:effectLst>
            <a:glow rad="622300">
              <a:schemeClr val="tx2"/>
            </a:glow>
          </a:effectLst>
        </p:spPr>
      </p:pic>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 y="6243145"/>
            <a:ext cx="1117600" cy="393700"/>
          </a:xfrm>
          <a:prstGeom prst="rect">
            <a:avLst/>
          </a:prstGeom>
        </p:spPr>
      </p:pic>
      <p:sp>
        <p:nvSpPr>
          <p:cNvPr id="11" name="Title 2">
            <a:extLst>
              <a:ext uri="{FF2B5EF4-FFF2-40B4-BE49-F238E27FC236}">
                <a16:creationId xmlns:a16="http://schemas.microsoft.com/office/drawing/2014/main" id="{AC6954D0-87B6-9948-BA65-6289E19AB423}"/>
              </a:ext>
            </a:extLst>
          </p:cNvPr>
          <p:cNvSpPr txBox="1">
            <a:spLocks/>
          </p:cNvSpPr>
          <p:nvPr/>
        </p:nvSpPr>
        <p:spPr>
          <a:xfrm>
            <a:off x="457200" y="274638"/>
            <a:ext cx="7620000" cy="11430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br>
              <a:rPr lang="en-US" dirty="0"/>
            </a:br>
            <a:r>
              <a:rPr lang="en-US" dirty="0"/>
              <a:t>Research Summaries (2007-2019)</a:t>
            </a:r>
          </a:p>
        </p:txBody>
      </p:sp>
      <p:sp>
        <p:nvSpPr>
          <p:cNvPr id="5" name="Rectangle 4">
            <a:extLst>
              <a:ext uri="{FF2B5EF4-FFF2-40B4-BE49-F238E27FC236}">
                <a16:creationId xmlns:a16="http://schemas.microsoft.com/office/drawing/2014/main" id="{70CC34CD-D196-1D48-A922-C30128EE33FB}"/>
              </a:ext>
            </a:extLst>
          </p:cNvPr>
          <p:cNvSpPr/>
          <p:nvPr/>
        </p:nvSpPr>
        <p:spPr>
          <a:xfrm>
            <a:off x="457200" y="5188803"/>
            <a:ext cx="7848600" cy="830997"/>
          </a:xfrm>
          <a:prstGeom prst="rect">
            <a:avLst/>
          </a:prstGeom>
        </p:spPr>
        <p:txBody>
          <a:bodyPr wrap="square">
            <a:spAutoFit/>
          </a:bodyPr>
          <a:lstStyle/>
          <a:p>
            <a:r>
              <a:rPr lang="en-US" sz="1600" dirty="0">
                <a:solidFill>
                  <a:srgbClr val="212529"/>
                </a:solidFill>
                <a:latin typeface="Roboto"/>
              </a:rPr>
              <a:t>Beatty, B. J. (2019). </a:t>
            </a:r>
            <a:r>
              <a:rPr lang="en-US" sz="1600" b="1" dirty="0">
                <a:solidFill>
                  <a:srgbClr val="212529"/>
                </a:solidFill>
                <a:latin typeface="Roboto"/>
              </a:rPr>
              <a:t>Evaluating the Impact of Hybrid-Flexible Courses and Programs: Highlights from Selected Studies. </a:t>
            </a:r>
            <a:r>
              <a:rPr lang="en-US" sz="1600" dirty="0">
                <a:solidFill>
                  <a:srgbClr val="212529"/>
                </a:solidFill>
                <a:latin typeface="Roboto"/>
              </a:rPr>
              <a:t>In B. J. Beatty (Ed.), </a:t>
            </a:r>
            <a:r>
              <a:rPr lang="en-US" sz="1600" i="1" dirty="0">
                <a:solidFill>
                  <a:srgbClr val="212529"/>
                </a:solidFill>
                <a:latin typeface="Roboto"/>
              </a:rPr>
              <a:t>Hybrid-Flexible Course Design</a:t>
            </a:r>
            <a:r>
              <a:rPr lang="en-US" sz="1600" dirty="0">
                <a:solidFill>
                  <a:srgbClr val="212529"/>
                </a:solidFill>
                <a:latin typeface="Roboto"/>
              </a:rPr>
              <a:t>. EdTech Books. Retrieved from https://</a:t>
            </a:r>
            <a:r>
              <a:rPr lang="en-US" sz="1600" dirty="0" err="1">
                <a:solidFill>
                  <a:srgbClr val="212529"/>
                </a:solidFill>
                <a:latin typeface="Roboto"/>
              </a:rPr>
              <a:t>edtechbooks.org</a:t>
            </a:r>
            <a:r>
              <a:rPr lang="en-US" sz="1600" dirty="0">
                <a:solidFill>
                  <a:srgbClr val="212529"/>
                </a:solidFill>
                <a:latin typeface="Roboto"/>
              </a:rPr>
              <a:t>/</a:t>
            </a:r>
            <a:r>
              <a:rPr lang="en-US" sz="1600" dirty="0" err="1">
                <a:solidFill>
                  <a:srgbClr val="212529"/>
                </a:solidFill>
                <a:latin typeface="Roboto"/>
              </a:rPr>
              <a:t>hyflex</a:t>
            </a:r>
            <a:r>
              <a:rPr lang="en-US" sz="1600" dirty="0">
                <a:solidFill>
                  <a:srgbClr val="212529"/>
                </a:solidFill>
                <a:latin typeface="Roboto"/>
              </a:rPr>
              <a:t>/impact</a:t>
            </a:r>
            <a:endParaRPr lang="en-US" sz="1600" dirty="0"/>
          </a:p>
        </p:txBody>
      </p:sp>
      <p:sp>
        <p:nvSpPr>
          <p:cNvPr id="13" name="TextBox 12">
            <a:extLst>
              <a:ext uri="{FF2B5EF4-FFF2-40B4-BE49-F238E27FC236}">
                <a16:creationId xmlns:a16="http://schemas.microsoft.com/office/drawing/2014/main" id="{2C0FE9A9-26D8-7845-B7DD-F9891BF4448D}"/>
              </a:ext>
            </a:extLst>
          </p:cNvPr>
          <p:cNvSpPr txBox="1"/>
          <p:nvPr/>
        </p:nvSpPr>
        <p:spPr>
          <a:xfrm>
            <a:off x="838200" y="3072388"/>
            <a:ext cx="2286000" cy="461665"/>
          </a:xfrm>
          <a:prstGeom prst="rect">
            <a:avLst/>
          </a:prstGeom>
          <a:noFill/>
        </p:spPr>
        <p:txBody>
          <a:bodyPr wrap="square" rtlCol="0">
            <a:spAutoFit/>
          </a:bodyPr>
          <a:lstStyle/>
          <a:p>
            <a:r>
              <a:rPr lang="en-US" sz="2400" b="1" dirty="0"/>
              <a:t>Chapter 2.5</a:t>
            </a:r>
          </a:p>
        </p:txBody>
      </p:sp>
    </p:spTree>
    <p:extLst>
      <p:ext uri="{BB962C8B-B14F-4D97-AF65-F5344CB8AC3E}">
        <p14:creationId xmlns:p14="http://schemas.microsoft.com/office/powerpoint/2010/main" val="19904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D966-8D73-BD40-A7BD-F42BB36DAD6E}"/>
              </a:ext>
            </a:extLst>
          </p:cNvPr>
          <p:cNvSpPr>
            <a:spLocks noGrp="1"/>
          </p:cNvSpPr>
          <p:nvPr>
            <p:ph type="title"/>
          </p:nvPr>
        </p:nvSpPr>
        <p:spPr/>
        <p:txBody>
          <a:bodyPr/>
          <a:lstStyle/>
          <a:p>
            <a:r>
              <a:rPr lang="en-US" sz="2800" dirty="0"/>
              <a:t>Research Summaries</a:t>
            </a:r>
          </a:p>
        </p:txBody>
      </p:sp>
      <p:sp>
        <p:nvSpPr>
          <p:cNvPr id="3" name="Content Placeholder 2">
            <a:extLst>
              <a:ext uri="{FF2B5EF4-FFF2-40B4-BE49-F238E27FC236}">
                <a16:creationId xmlns:a16="http://schemas.microsoft.com/office/drawing/2014/main" id="{09A13418-D8B5-004D-827B-E724FF4F7C04}"/>
              </a:ext>
            </a:extLst>
          </p:cNvPr>
          <p:cNvSpPr>
            <a:spLocks noGrp="1"/>
          </p:cNvSpPr>
          <p:nvPr>
            <p:ph idx="1"/>
          </p:nvPr>
        </p:nvSpPr>
        <p:spPr>
          <a:xfrm>
            <a:off x="228600" y="1219200"/>
            <a:ext cx="8077200" cy="5257800"/>
          </a:xfrm>
        </p:spPr>
        <p:txBody>
          <a:bodyPr>
            <a:normAutofit/>
          </a:bodyPr>
          <a:lstStyle/>
          <a:p>
            <a:r>
              <a:rPr lang="en-US" sz="1800" dirty="0"/>
              <a:t>Beatty, B. (2007, October). </a:t>
            </a:r>
            <a:r>
              <a:rPr lang="en-US" sz="1800" b="1" dirty="0"/>
              <a:t>Hybrid Classes with Flexible Participation Options – If you build it, how will they come?</a:t>
            </a:r>
            <a:r>
              <a:rPr lang="en-US" sz="1800" dirty="0"/>
              <a:t> </a:t>
            </a:r>
            <a:r>
              <a:rPr lang="en-US" sz="1800" i="1" dirty="0"/>
              <a:t>Proceedings of the Association for Educational Communication and Technology International Conference</a:t>
            </a:r>
            <a:r>
              <a:rPr lang="en-US" sz="1800" dirty="0"/>
              <a:t>, Anaheim, CA.</a:t>
            </a:r>
          </a:p>
          <a:p>
            <a:r>
              <a:rPr lang="en-US" sz="1800" dirty="0"/>
              <a:t>Taylor, J. A., and Newton, D. (2012). </a:t>
            </a:r>
            <a:r>
              <a:rPr lang="en-US" sz="1800" b="1" dirty="0"/>
              <a:t>Beyond Blended Learning: A case study of institutional change at an Australian university.</a:t>
            </a:r>
            <a:r>
              <a:rPr lang="en-US" sz="1800" dirty="0"/>
              <a:t> </a:t>
            </a:r>
            <a:r>
              <a:rPr lang="en-US" sz="1800" i="1" dirty="0"/>
              <a:t>Internet and Higher Education 18</a:t>
            </a:r>
            <a:r>
              <a:rPr lang="en-US" sz="1800" dirty="0"/>
              <a:t>(2013) pp. 54-60.</a:t>
            </a:r>
          </a:p>
          <a:p>
            <a:r>
              <a:rPr lang="en-US" sz="1800" dirty="0"/>
              <a:t>Miller, J., Risser, M. &amp; Griffiths, R. (2013). S</a:t>
            </a:r>
            <a:r>
              <a:rPr lang="en-US" sz="1800" b="1" dirty="0"/>
              <a:t>tudent Choice, Instructor Flexibility: Moving Beyond the Blended Instructional Model.</a:t>
            </a:r>
            <a:r>
              <a:rPr lang="en-US" sz="1800" dirty="0"/>
              <a:t> Issues and Trends in Educational Technology, 1(1), 8-24. University of Arizona Libraries.</a:t>
            </a:r>
          </a:p>
          <a:p>
            <a:r>
              <a:rPr lang="en-US" sz="1800" dirty="0" err="1"/>
              <a:t>Lakhal</a:t>
            </a:r>
            <a:r>
              <a:rPr lang="en-US" sz="1800" dirty="0"/>
              <a:t>, S., </a:t>
            </a:r>
            <a:r>
              <a:rPr lang="en-US" sz="1800" dirty="0" err="1"/>
              <a:t>Khechine</a:t>
            </a:r>
            <a:r>
              <a:rPr lang="en-US" sz="1800" dirty="0"/>
              <a:t>, H. &amp; </a:t>
            </a:r>
            <a:r>
              <a:rPr lang="en-US" sz="1800" dirty="0" err="1"/>
              <a:t>Pascot</a:t>
            </a:r>
            <a:r>
              <a:rPr lang="en-US" sz="1800" dirty="0"/>
              <a:t>, D. (2014). </a:t>
            </a:r>
            <a:r>
              <a:rPr lang="en-US" sz="1800" b="1" dirty="0"/>
              <a:t>Academic Students’ Satisfaction and Learning Outcomes in a HyFlex Course: Do Delivery Modes Matter?</a:t>
            </a:r>
            <a:r>
              <a:rPr lang="en-US" sz="1800" dirty="0"/>
              <a:t>. In T. </a:t>
            </a:r>
            <a:r>
              <a:rPr lang="en-US" sz="1800" dirty="0" err="1"/>
              <a:t>Bastiaens</a:t>
            </a:r>
            <a:r>
              <a:rPr lang="en-US" sz="1800" dirty="0"/>
              <a:t> (Ed.), Proceedings of World Conference on E-Learning (pp. 1075-1083). New Orleans, LA, USA: Association for the Advancement of Computing in Education (AACE).</a:t>
            </a:r>
          </a:p>
          <a:p>
            <a:r>
              <a:rPr lang="en-US" sz="1800" dirty="0"/>
              <a:t>He, W., </a:t>
            </a:r>
            <a:r>
              <a:rPr lang="en-US" sz="1800" dirty="0" err="1"/>
              <a:t>Gajski</a:t>
            </a:r>
            <a:r>
              <a:rPr lang="en-US" sz="1800" dirty="0"/>
              <a:t>, D., Farkas, G., &amp; </a:t>
            </a:r>
            <a:r>
              <a:rPr lang="en-US" sz="1800" dirty="0" err="1"/>
              <a:t>Warschauer</a:t>
            </a:r>
            <a:r>
              <a:rPr lang="en-US" sz="1800" dirty="0"/>
              <a:t>, M. (2015). </a:t>
            </a:r>
            <a:r>
              <a:rPr lang="en-US" sz="1800" b="1" dirty="0"/>
              <a:t>Implementing flexible hybrid instruction in an electrical engineering course: The best of three worlds?</a:t>
            </a:r>
            <a:r>
              <a:rPr lang="en-US" sz="1800" dirty="0"/>
              <a:t> </a:t>
            </a:r>
            <a:r>
              <a:rPr lang="en-US" sz="1800" i="1" dirty="0"/>
              <a:t>Computers &amp; Education,81</a:t>
            </a:r>
            <a:r>
              <a:rPr lang="en-US" sz="1800" dirty="0"/>
              <a:t>, 59-68.</a:t>
            </a:r>
          </a:p>
          <a:p>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1800" dirty="0"/>
          </a:p>
        </p:txBody>
      </p:sp>
    </p:spTree>
    <p:extLst>
      <p:ext uri="{BB962C8B-B14F-4D97-AF65-F5344CB8AC3E}">
        <p14:creationId xmlns:p14="http://schemas.microsoft.com/office/powerpoint/2010/main" val="37533936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D966-8D73-BD40-A7BD-F42BB36DAD6E}"/>
              </a:ext>
            </a:extLst>
          </p:cNvPr>
          <p:cNvSpPr>
            <a:spLocks noGrp="1"/>
          </p:cNvSpPr>
          <p:nvPr>
            <p:ph type="title"/>
          </p:nvPr>
        </p:nvSpPr>
        <p:spPr/>
        <p:txBody>
          <a:bodyPr/>
          <a:lstStyle/>
          <a:p>
            <a:r>
              <a:rPr lang="en-US" sz="2800" dirty="0"/>
              <a:t>Research Summaries (cont.)</a:t>
            </a:r>
          </a:p>
        </p:txBody>
      </p:sp>
      <p:sp>
        <p:nvSpPr>
          <p:cNvPr id="3" name="Content Placeholder 2">
            <a:extLst>
              <a:ext uri="{FF2B5EF4-FFF2-40B4-BE49-F238E27FC236}">
                <a16:creationId xmlns:a16="http://schemas.microsoft.com/office/drawing/2014/main" id="{09A13418-D8B5-004D-827B-E724FF4F7C04}"/>
              </a:ext>
            </a:extLst>
          </p:cNvPr>
          <p:cNvSpPr>
            <a:spLocks noGrp="1"/>
          </p:cNvSpPr>
          <p:nvPr>
            <p:ph idx="1"/>
          </p:nvPr>
        </p:nvSpPr>
        <p:spPr>
          <a:xfrm>
            <a:off x="228600" y="1219200"/>
            <a:ext cx="8077200" cy="5257800"/>
          </a:xfrm>
        </p:spPr>
        <p:txBody>
          <a:bodyPr>
            <a:normAutofit/>
          </a:bodyPr>
          <a:lstStyle/>
          <a:p>
            <a:r>
              <a:rPr lang="en-US" sz="1800" dirty="0"/>
              <a:t>Meyer </a:t>
            </a:r>
            <a:r>
              <a:rPr lang="en-US" sz="1800" dirty="0" err="1"/>
              <a:t>zu</a:t>
            </a:r>
            <a:r>
              <a:rPr lang="en-US" sz="1800" dirty="0"/>
              <a:t> </a:t>
            </a:r>
            <a:r>
              <a:rPr lang="en-US" sz="1800" dirty="0" err="1"/>
              <a:t>Hörste</a:t>
            </a:r>
            <a:r>
              <a:rPr lang="en-US" sz="1800" dirty="0"/>
              <a:t>, H., and </a:t>
            </a:r>
            <a:r>
              <a:rPr lang="en-US" sz="1800" dirty="0" err="1"/>
              <a:t>Vanderbeke</a:t>
            </a:r>
            <a:r>
              <a:rPr lang="en-US" sz="1800" dirty="0"/>
              <a:t>, J. (2018). </a:t>
            </a:r>
            <a:r>
              <a:rPr lang="en-US" sz="1800" b="1" i="1" dirty="0"/>
              <a:t>Multimedia Students: Engaging across platforms. An Investigation of Student Engagement in the Media and Communication Master </a:t>
            </a:r>
            <a:r>
              <a:rPr lang="en-US" sz="1800" b="1" i="1" dirty="0" err="1"/>
              <a:t>Programme</a:t>
            </a:r>
            <a:r>
              <a:rPr lang="en-US" sz="1800" b="1" i="1" dirty="0"/>
              <a:t> at Malmö University</a:t>
            </a:r>
            <a:r>
              <a:rPr lang="en-US" sz="1800" i="1" dirty="0"/>
              <a:t>.</a:t>
            </a:r>
            <a:r>
              <a:rPr lang="en-US" sz="1800" dirty="0"/>
              <a:t> Master’s thesis at Malmö </a:t>
            </a:r>
            <a:r>
              <a:rPr lang="en-US" sz="1800" dirty="0" err="1"/>
              <a:t>universitet</a:t>
            </a:r>
            <a:r>
              <a:rPr lang="en-US" sz="1800" dirty="0"/>
              <a:t>/</a:t>
            </a:r>
            <a:r>
              <a:rPr lang="en-US" sz="1800" dirty="0" err="1"/>
              <a:t>Kultur</a:t>
            </a:r>
            <a:r>
              <a:rPr lang="en-US" sz="1800" dirty="0"/>
              <a:t> </a:t>
            </a:r>
            <a:r>
              <a:rPr lang="en-US" sz="1800" dirty="0" err="1"/>
              <a:t>och</a:t>
            </a:r>
            <a:r>
              <a:rPr lang="en-US" sz="1800" dirty="0"/>
              <a:t> </a:t>
            </a:r>
            <a:r>
              <a:rPr lang="en-US" sz="1800" dirty="0" err="1"/>
              <a:t>samhälle</a:t>
            </a:r>
            <a:r>
              <a:rPr lang="en-US" sz="1800" dirty="0"/>
              <a:t> (2018)</a:t>
            </a:r>
            <a:r>
              <a:rPr lang="en-US" sz="1800" b="1" dirty="0"/>
              <a:t> </a:t>
            </a:r>
          </a:p>
          <a:p>
            <a:r>
              <a:rPr lang="en-US" sz="1800" dirty="0"/>
              <a:t>Lightner, C. A. &amp; Lightner-Laws, C. A. (2016). </a:t>
            </a:r>
            <a:r>
              <a:rPr lang="en-US" sz="1800" b="1" dirty="0"/>
              <a:t>A blended model: simultaneously teaching a quantitative course traditionally, online, and remotely.</a:t>
            </a:r>
            <a:r>
              <a:rPr lang="en-US" sz="1800" dirty="0"/>
              <a:t> </a:t>
            </a:r>
            <a:r>
              <a:rPr lang="en-US" sz="1800" i="1" dirty="0"/>
              <a:t>Interactive Learning Environments, 24</a:t>
            </a:r>
            <a:r>
              <a:rPr lang="en-US" sz="1800" dirty="0"/>
              <a:t>:1, 224-238</a:t>
            </a:r>
            <a:endParaRPr lang="en-US" sz="1800" u="sng" dirty="0"/>
          </a:p>
          <a:p>
            <a:r>
              <a:rPr lang="en-US" sz="1800" dirty="0" err="1"/>
              <a:t>Lafortune</a:t>
            </a:r>
            <a:r>
              <a:rPr lang="en-US" sz="1800" dirty="0"/>
              <a:t>, A. M. (2018). </a:t>
            </a:r>
            <a:r>
              <a:rPr lang="en-US" sz="1800" b="1" i="1" dirty="0"/>
              <a:t>Differences in Students’ Perceptions of the Community of Inquiry in a Blended Synchronous Delivery Mode.</a:t>
            </a:r>
            <a:r>
              <a:rPr lang="en-US" sz="1800" b="1" dirty="0"/>
              <a:t> </a:t>
            </a:r>
            <a:r>
              <a:rPr lang="en-US" sz="1800" dirty="0" err="1"/>
              <a:t>Université</a:t>
            </a:r>
            <a:r>
              <a:rPr lang="en-US" sz="1800" dirty="0"/>
              <a:t> de Sherbrooke Dissertation. </a:t>
            </a:r>
          </a:p>
          <a:p>
            <a:r>
              <a:rPr lang="en-US" sz="1800" dirty="0"/>
              <a:t>Love, S. (2015). </a:t>
            </a:r>
            <a:r>
              <a:rPr lang="en-US" sz="1800" b="1" i="1" dirty="0"/>
              <a:t>A Quantitative Inquiry into First Generation Students' Readiness for Distance Education</a:t>
            </a:r>
            <a:r>
              <a:rPr lang="en-US" sz="1800" dirty="0"/>
              <a:t>. </a:t>
            </a:r>
            <a:r>
              <a:rPr lang="en-US" sz="1800" dirty="0" err="1"/>
              <a:t>n.p</a:t>
            </a:r>
            <a:r>
              <a:rPr lang="en-US" sz="1800" dirty="0"/>
              <a:t>.: ProQuest Dissertations Publishing.</a:t>
            </a:r>
          </a:p>
          <a:p>
            <a:r>
              <a:rPr lang="en-US" sz="1800" dirty="0" err="1"/>
              <a:t>Binnewies</a:t>
            </a:r>
            <a:r>
              <a:rPr lang="en-US" sz="1800" dirty="0"/>
              <a:t>, S., Wang, Z. (2019) </a:t>
            </a:r>
            <a:r>
              <a:rPr lang="en-US" sz="1800" b="1" dirty="0"/>
              <a:t>Challenges of Student Equity and Engagement in a HyFlex Course.</a:t>
            </a:r>
            <a:r>
              <a:rPr lang="en-US" sz="1800" dirty="0"/>
              <a:t> In C. Allan, C. Campbell, and J. Crough (Eds.) </a:t>
            </a:r>
            <a:r>
              <a:rPr lang="en-US" sz="1800" i="1" dirty="0"/>
              <a:t>Blended Learning Designs in STEM Higher Education: Putting </a:t>
            </a:r>
            <a:r>
              <a:rPr lang="en-US" sz="1800" dirty="0"/>
              <a:t>Learning First (pp. 209-230). Singapore: Springer Nature</a:t>
            </a:r>
          </a:p>
          <a:p>
            <a:endParaRPr lang="en-US" sz="1800" dirty="0"/>
          </a:p>
          <a:p>
            <a:endParaRPr lang="en-US" sz="1800" dirty="0"/>
          </a:p>
          <a:p>
            <a:endParaRPr lang="en-US" sz="1800" dirty="0"/>
          </a:p>
          <a:p>
            <a:endParaRPr lang="en-US" sz="1800" dirty="0"/>
          </a:p>
          <a:p>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1800" dirty="0"/>
          </a:p>
        </p:txBody>
      </p:sp>
    </p:spTree>
    <p:extLst>
      <p:ext uri="{BB962C8B-B14F-4D97-AF65-F5344CB8AC3E}">
        <p14:creationId xmlns:p14="http://schemas.microsoft.com/office/powerpoint/2010/main" val="1220519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D966-8D73-BD40-A7BD-F42BB36DAD6E}"/>
              </a:ext>
            </a:extLst>
          </p:cNvPr>
          <p:cNvSpPr>
            <a:spLocks noGrp="1"/>
          </p:cNvSpPr>
          <p:nvPr>
            <p:ph type="title"/>
          </p:nvPr>
        </p:nvSpPr>
        <p:spPr>
          <a:xfrm>
            <a:off x="457200" y="274638"/>
            <a:ext cx="7620000" cy="1143000"/>
          </a:xfrm>
        </p:spPr>
        <p:txBody>
          <a:bodyPr/>
          <a:lstStyle/>
          <a:p>
            <a:r>
              <a:rPr lang="en-US" sz="2800" dirty="0"/>
              <a:t>Research Summaries (cont.)</a:t>
            </a:r>
          </a:p>
        </p:txBody>
      </p:sp>
      <p:sp>
        <p:nvSpPr>
          <p:cNvPr id="3" name="Content Placeholder 2">
            <a:extLst>
              <a:ext uri="{FF2B5EF4-FFF2-40B4-BE49-F238E27FC236}">
                <a16:creationId xmlns:a16="http://schemas.microsoft.com/office/drawing/2014/main" id="{09A13418-D8B5-004D-827B-E724FF4F7C04}"/>
              </a:ext>
            </a:extLst>
          </p:cNvPr>
          <p:cNvSpPr>
            <a:spLocks noGrp="1"/>
          </p:cNvSpPr>
          <p:nvPr>
            <p:ph idx="1"/>
          </p:nvPr>
        </p:nvSpPr>
        <p:spPr>
          <a:xfrm>
            <a:off x="228600" y="1219200"/>
            <a:ext cx="8077200" cy="5257800"/>
          </a:xfrm>
        </p:spPr>
        <p:txBody>
          <a:bodyPr>
            <a:normAutofit/>
          </a:bodyPr>
          <a:lstStyle/>
          <a:p>
            <a:r>
              <a:rPr lang="en-US" sz="1800" dirty="0" err="1"/>
              <a:t>Gobeil</a:t>
            </a:r>
            <a:r>
              <a:rPr lang="en-US" sz="1800" dirty="0"/>
              <a:t>-Proulx, J. (2019). La perspective </a:t>
            </a:r>
            <a:r>
              <a:rPr lang="en-US" sz="1800" dirty="0" err="1"/>
              <a:t>étudiante</a:t>
            </a:r>
            <a:r>
              <a:rPr lang="en-US" sz="1800" dirty="0"/>
              <a:t> sur la formation </a:t>
            </a:r>
            <a:r>
              <a:rPr lang="en-US" sz="1800" dirty="0" err="1"/>
              <a:t>comodale</a:t>
            </a:r>
            <a:r>
              <a:rPr lang="en-US" sz="1800" dirty="0"/>
              <a:t>, </a:t>
            </a:r>
            <a:r>
              <a:rPr lang="en-US" sz="1800" dirty="0" err="1"/>
              <a:t>ou</a:t>
            </a:r>
            <a:r>
              <a:rPr lang="en-US" sz="1800" dirty="0"/>
              <a:t> </a:t>
            </a:r>
            <a:r>
              <a:rPr lang="en-US" sz="1800" dirty="0" err="1"/>
              <a:t>hybride</a:t>
            </a:r>
            <a:r>
              <a:rPr lang="en-US" sz="1800" dirty="0"/>
              <a:t> flexible. [</a:t>
            </a:r>
            <a:r>
              <a:rPr lang="en-US" sz="1800" b="1" dirty="0"/>
              <a:t>What do university students think about hybrid-flexible, or HyFlex courses?]</a:t>
            </a:r>
            <a:r>
              <a:rPr lang="en-US" sz="1800" dirty="0"/>
              <a:t> </a:t>
            </a:r>
            <a:r>
              <a:rPr lang="en-US" sz="1800" i="1" dirty="0"/>
              <a:t>Revue </a:t>
            </a:r>
            <a:r>
              <a:rPr lang="en-US" sz="1800" i="1" dirty="0" err="1"/>
              <a:t>internationale</a:t>
            </a:r>
            <a:r>
              <a:rPr lang="en-US" sz="1800" i="1" dirty="0"/>
              <a:t> des technologies </a:t>
            </a:r>
            <a:r>
              <a:rPr lang="en-US" sz="1800" i="1" dirty="0" err="1"/>
              <a:t>en</a:t>
            </a:r>
            <a:r>
              <a:rPr lang="en-US" sz="1800" i="1" dirty="0"/>
              <a:t> </a:t>
            </a:r>
            <a:r>
              <a:rPr lang="en-US" sz="1800" i="1" dirty="0" err="1"/>
              <a:t>pédagogie</a:t>
            </a:r>
            <a:r>
              <a:rPr lang="en-US" sz="1800" i="1" dirty="0"/>
              <a:t> </a:t>
            </a:r>
            <a:r>
              <a:rPr lang="en-US" sz="1800" i="1" dirty="0" err="1"/>
              <a:t>universitaire</a:t>
            </a:r>
            <a:r>
              <a:rPr lang="en-US" sz="1800" dirty="0"/>
              <a:t>, </a:t>
            </a:r>
            <a:r>
              <a:rPr lang="en-US" sz="1800" i="1" dirty="0"/>
              <a:t>16</a:t>
            </a:r>
            <a:r>
              <a:rPr lang="en-US" sz="1800" dirty="0"/>
              <a:t>(1), pp. 56-67. Available online: </a:t>
            </a:r>
            <a:r>
              <a:rPr lang="en-US" sz="1800" dirty="0">
                <a:hlinkClick r:id="rId3"/>
              </a:rPr>
              <a:t>https://doi.org/10.18162/ritpu-2019-v16n1-04</a:t>
            </a:r>
            <a:endParaRPr lang="en-US" sz="1800" dirty="0"/>
          </a:p>
          <a:p>
            <a:r>
              <a:rPr lang="en-US" sz="1800" dirty="0" err="1"/>
              <a:t>Lakhal</a:t>
            </a:r>
            <a:r>
              <a:rPr lang="en-US" sz="1800" dirty="0"/>
              <a:t>, S., Bateman, D. &amp; </a:t>
            </a:r>
            <a:r>
              <a:rPr lang="en-US" sz="1800" dirty="0" err="1"/>
              <a:t>Bédard</a:t>
            </a:r>
            <a:r>
              <a:rPr lang="en-US" sz="1800" dirty="0"/>
              <a:t>, J. (2017). </a:t>
            </a:r>
            <a:r>
              <a:rPr lang="en-US" sz="1800" b="1" dirty="0"/>
              <a:t>Blended Synchronous Delivery Mode in Graduate Programs: A Literature Review and Its Implementation in the Master Teacher Program.</a:t>
            </a:r>
          </a:p>
          <a:p>
            <a:r>
              <a:rPr lang="en-US" sz="1800" i="1" dirty="0"/>
              <a:t>Collected Essays on Learning and Teaching 10</a:t>
            </a:r>
            <a:r>
              <a:rPr lang="en-US" sz="1800" dirty="0"/>
              <a:t>, pp. 47-60.</a:t>
            </a:r>
          </a:p>
          <a:p>
            <a:r>
              <a:rPr lang="en-US" sz="1800" dirty="0" err="1"/>
              <a:t>Detienne</a:t>
            </a:r>
            <a:r>
              <a:rPr lang="en-US" sz="1800" dirty="0"/>
              <a:t>, L., </a:t>
            </a:r>
            <a:r>
              <a:rPr lang="en-US" sz="1800" dirty="0" err="1"/>
              <a:t>Raes</a:t>
            </a:r>
            <a:r>
              <a:rPr lang="en-US" sz="1800" dirty="0"/>
              <a:t>, A. &amp; </a:t>
            </a:r>
            <a:r>
              <a:rPr lang="en-US" sz="1800" dirty="0" err="1"/>
              <a:t>Depaepe</a:t>
            </a:r>
            <a:r>
              <a:rPr lang="en-US" sz="1800" dirty="0"/>
              <a:t>, F. (2018). </a:t>
            </a:r>
            <a:r>
              <a:rPr lang="en-US" sz="1800" b="1" dirty="0"/>
              <a:t>Benefits, Challenges and Design Guidelines for Synchronous Hybrid Learning: A Systematic Literature Review. </a:t>
            </a:r>
            <a:r>
              <a:rPr lang="en-US" sz="1800" dirty="0"/>
              <a:t>In T. </a:t>
            </a:r>
            <a:r>
              <a:rPr lang="en-US" sz="1800" dirty="0" err="1"/>
              <a:t>Bastiaens</a:t>
            </a:r>
            <a:r>
              <a:rPr lang="en-US" sz="1800" dirty="0"/>
              <a:t>, </a:t>
            </a:r>
            <a:r>
              <a:rPr lang="en-US" sz="1800" dirty="0" err="1"/>
              <a:t>et.al</a:t>
            </a:r>
            <a:r>
              <a:rPr lang="en-US" sz="1800" dirty="0"/>
              <a:t> (Eds.), </a:t>
            </a:r>
            <a:r>
              <a:rPr lang="en-US" sz="1800" i="1" dirty="0"/>
              <a:t>Proceedings of </a:t>
            </a:r>
            <a:r>
              <a:rPr lang="en-US" sz="1800" i="1" dirty="0" err="1"/>
              <a:t>EdMedia</a:t>
            </a:r>
            <a:r>
              <a:rPr lang="en-US" sz="1800" i="1" dirty="0"/>
              <a:t>: World Conference on Educational Media and Technology</a:t>
            </a:r>
            <a:r>
              <a:rPr lang="en-US" sz="1800" dirty="0"/>
              <a:t> (pp. 2004-2009). Amsterdam, Netherlands: Association for the Advancement of Computing in Education (AACE). Retrieved June 20, 2019 from </a:t>
            </a:r>
            <a:r>
              <a:rPr lang="en-US" sz="1800" dirty="0">
                <a:hlinkClick r:id="rId4"/>
              </a:rPr>
              <a:t>https://www.learntechlib.org/primary/p/184440/</a:t>
            </a:r>
            <a:r>
              <a:rPr lang="en-US" sz="1800" dirty="0"/>
              <a:t>.</a:t>
            </a:r>
          </a:p>
          <a:p>
            <a:endParaRPr lang="en-US" sz="1000" dirty="0"/>
          </a:p>
          <a:p>
            <a:pPr marL="114300" indent="0">
              <a:buNone/>
            </a:pPr>
            <a:r>
              <a:rPr lang="en-US" sz="1800" i="1" dirty="0"/>
              <a:t>See </a:t>
            </a:r>
            <a:r>
              <a:rPr lang="en-US" sz="1800" i="1" dirty="0">
                <a:hlinkClick r:id="rId5"/>
              </a:rPr>
              <a:t>https://edtechbooks.org/hyflex/impact</a:t>
            </a:r>
            <a:r>
              <a:rPr lang="en-US" sz="1800" i="1" dirty="0"/>
              <a:t> for more discussion.</a:t>
            </a:r>
          </a:p>
          <a:p>
            <a:endParaRPr lang="en-US" sz="1800" dirty="0"/>
          </a:p>
          <a:p>
            <a:endParaRPr lang="en-US" sz="1800" dirty="0"/>
          </a:p>
          <a:p>
            <a:endParaRPr lang="en-US" sz="1800" dirty="0"/>
          </a:p>
          <a:p>
            <a:endParaRPr lang="en-US" sz="1800" dirty="0"/>
          </a:p>
          <a:p>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1800" dirty="0"/>
          </a:p>
        </p:txBody>
      </p:sp>
    </p:spTree>
    <p:extLst>
      <p:ext uri="{BB962C8B-B14F-4D97-AF65-F5344CB8AC3E}">
        <p14:creationId xmlns:p14="http://schemas.microsoft.com/office/powerpoint/2010/main" val="3306786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11038062Small.jpg"/>
          <p:cNvPicPr>
            <a:picLocks noChangeAspect="1"/>
          </p:cNvPicPr>
          <p:nvPr/>
        </p:nvPicPr>
        <p:blipFill>
          <a:blip r:embed="rId3"/>
          <a:stretch>
            <a:fillRect/>
          </a:stretch>
        </p:blipFill>
        <p:spPr>
          <a:xfrm>
            <a:off x="858086" y="-90009"/>
            <a:ext cx="7256846" cy="6130784"/>
          </a:xfrm>
          <a:prstGeom prst="rect">
            <a:avLst/>
          </a:prstGeom>
          <a:ln>
            <a:noFill/>
          </a:ln>
          <a:effectLst>
            <a:softEdge rad="112500"/>
          </a:effectLst>
        </p:spPr>
      </p:pic>
      <p:sp>
        <p:nvSpPr>
          <p:cNvPr id="5" name="Date Placeholder 4"/>
          <p:cNvSpPr>
            <a:spLocks noGrp="1"/>
          </p:cNvSpPr>
          <p:nvPr>
            <p:ph type="dt" sz="half" idx="10"/>
          </p:nvPr>
        </p:nvSpPr>
        <p:spPr>
          <a:prstGeom prst="rect">
            <a:avLst/>
          </a:prstGeom>
        </p:spPr>
        <p:txBody>
          <a:bodyPr/>
          <a:lstStyle/>
          <a:p>
            <a:pPr>
              <a:defRPr/>
            </a:pPr>
            <a:r>
              <a:rPr lang="en-US" dirty="0"/>
              <a:t>HyFlex Course Design</a:t>
            </a:r>
          </a:p>
        </p:txBody>
      </p:sp>
      <p:sp>
        <p:nvSpPr>
          <p:cNvPr id="44038" name="Footer Placeholder 5"/>
          <p:cNvSpPr>
            <a:spLocks noGrp="1"/>
          </p:cNvSpPr>
          <p:nvPr>
            <p:ph type="ftr" sz="quarter" idx="11"/>
          </p:nvPr>
        </p:nvSpPr>
        <p:spPr bwMode="auto">
          <a:prstGeom prst="rect">
            <a:avLst/>
          </a:prstGeom>
          <a:noFill/>
          <a:ln>
            <a:miter lim="800000"/>
            <a:headEnd/>
            <a:tailEnd/>
          </a:ln>
        </p:spPr>
        <p:txBody>
          <a:bodyPr/>
          <a:lstStyle/>
          <a:p>
            <a:r>
              <a:rPr lang="en-US">
                <a:ea typeface="ＭＳ Ｐゴシック" charset="-128"/>
              </a:rPr>
              <a:t>Dr. Brian Beatty</a:t>
            </a:r>
          </a:p>
        </p:txBody>
      </p:sp>
      <p:sp>
        <p:nvSpPr>
          <p:cNvPr id="44036" name="Slide Number Placeholder 3"/>
          <p:cNvSpPr>
            <a:spLocks noGrp="1"/>
          </p:cNvSpPr>
          <p:nvPr>
            <p:ph type="sldNum" sz="quarter" idx="12"/>
          </p:nvPr>
        </p:nvSpPr>
        <p:spPr bwMode="auto">
          <a:prstGeom prst="rect">
            <a:avLst/>
          </a:prstGeom>
          <a:noFill/>
          <a:ln>
            <a:miter lim="800000"/>
            <a:headEnd/>
            <a:tailEnd/>
          </a:ln>
        </p:spPr>
        <p:txBody>
          <a:bodyPr/>
          <a:lstStyle/>
          <a:p>
            <a:fld id="{D67B64F9-019B-41CC-A9B3-CB9822D7EEEA}" type="slidenum">
              <a:rPr lang="en-US"/>
              <a:pPr/>
              <a:t>78</a:t>
            </a:fld>
            <a:endParaRPr lang="en-US"/>
          </a:p>
        </p:txBody>
      </p:sp>
      <p:sp>
        <p:nvSpPr>
          <p:cNvPr id="2" name="TextBox 1"/>
          <p:cNvSpPr txBox="1"/>
          <p:nvPr/>
        </p:nvSpPr>
        <p:spPr>
          <a:xfrm>
            <a:off x="2438400" y="4485382"/>
            <a:ext cx="3429000" cy="1077218"/>
          </a:xfrm>
          <a:prstGeom prst="rect">
            <a:avLst/>
          </a:prstGeom>
          <a:noFill/>
        </p:spPr>
        <p:txBody>
          <a:bodyPr wrap="square" rtlCol="0">
            <a:spAutoFit/>
          </a:bodyPr>
          <a:lstStyle/>
          <a:p>
            <a:pPr algn="ctr"/>
            <a:r>
              <a:rPr lang="en-US" sz="3200" b="1" dirty="0"/>
              <a:t>Program Implementation</a:t>
            </a:r>
          </a:p>
        </p:txBody>
      </p:sp>
    </p:spTree>
    <p:extLst>
      <p:ext uri="{BB962C8B-B14F-4D97-AF65-F5344CB8AC3E}">
        <p14:creationId xmlns:p14="http://schemas.microsoft.com/office/powerpoint/2010/main" val="3976578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Resilience</a:t>
            </a:r>
          </a:p>
        </p:txBody>
      </p:sp>
      <p:sp>
        <p:nvSpPr>
          <p:cNvPr id="3" name="Content Placeholder 2"/>
          <p:cNvSpPr>
            <a:spLocks noGrp="1"/>
          </p:cNvSpPr>
          <p:nvPr>
            <p:ph idx="1"/>
          </p:nvPr>
        </p:nvSpPr>
        <p:spPr/>
        <p:txBody>
          <a:bodyPr/>
          <a:lstStyle/>
          <a:p>
            <a:pPr marL="114300" indent="0">
              <a:buNone/>
            </a:pPr>
            <a:r>
              <a:rPr lang="en-US" dirty="0"/>
              <a:t>Acknowledge the need for “dynamic stability” –  be prepared to adapt, flex, change as needed to meet the current situation while keeping the institution “on course” for the long term.</a:t>
            </a:r>
          </a:p>
          <a:p>
            <a:pPr marL="114300" indent="0">
              <a:buNone/>
            </a:pPr>
            <a:endParaRPr lang="en-US" sz="1400" dirty="0"/>
          </a:p>
          <a:p>
            <a:pPr marL="114300" indent="0">
              <a:buNone/>
            </a:pPr>
            <a:r>
              <a:rPr lang="en-US" dirty="0"/>
              <a:t>Major administrative decisions include:</a:t>
            </a:r>
          </a:p>
          <a:p>
            <a:r>
              <a:rPr lang="en-US" dirty="0"/>
              <a:t>deciding to launch </a:t>
            </a:r>
            <a:r>
              <a:rPr lang="en-US" dirty="0" err="1"/>
              <a:t>HyFlex</a:t>
            </a:r>
            <a:r>
              <a:rPr lang="en-US" dirty="0"/>
              <a:t> for an institution, </a:t>
            </a:r>
          </a:p>
          <a:p>
            <a:r>
              <a:rPr lang="en-US" dirty="0"/>
              <a:t>enabling student schedule flexibility, </a:t>
            </a:r>
          </a:p>
          <a:p>
            <a:r>
              <a:rPr lang="en-US" dirty="0"/>
              <a:t>managing workload agreements, and </a:t>
            </a:r>
          </a:p>
          <a:p>
            <a:r>
              <a:rPr lang="en-US" dirty="0"/>
              <a:t>aligning support for students and faculty</a:t>
            </a:r>
          </a:p>
        </p:txBody>
      </p:sp>
      <p:sp>
        <p:nvSpPr>
          <p:cNvPr id="4" name="Rectangle 3">
            <a:extLst>
              <a:ext uri="{FF2B5EF4-FFF2-40B4-BE49-F238E27FC236}">
                <a16:creationId xmlns:a16="http://schemas.microsoft.com/office/drawing/2014/main" id="{E3CA4084-73E0-A248-9793-826A2568639A}"/>
              </a:ext>
            </a:extLst>
          </p:cNvPr>
          <p:cNvSpPr/>
          <p:nvPr/>
        </p:nvSpPr>
        <p:spPr>
          <a:xfrm>
            <a:off x="304800" y="5105400"/>
            <a:ext cx="7239000" cy="923330"/>
          </a:xfrm>
          <a:prstGeom prst="rect">
            <a:avLst/>
          </a:prstGeom>
        </p:spPr>
        <p:txBody>
          <a:bodyPr wrap="square">
            <a:spAutoFit/>
          </a:bodyPr>
          <a:lstStyle/>
          <a:p>
            <a:r>
              <a:rPr lang="en-US" dirty="0"/>
              <a:t>For much more, visit </a:t>
            </a:r>
            <a:r>
              <a:rPr lang="en-US" dirty="0">
                <a:hlinkClick r:id="rId3"/>
              </a:rPr>
              <a:t>https://edtechbooks.org/hyflex/admin_factors</a:t>
            </a:r>
            <a:r>
              <a:rPr lang="en-US" dirty="0"/>
              <a:t> (administrative supports) and  </a:t>
            </a:r>
            <a:r>
              <a:rPr lang="en-US" dirty="0">
                <a:hlinkClick r:id="rId4"/>
              </a:rPr>
              <a:t>https://edtechbooks.org/hyflex/adoption</a:t>
            </a:r>
            <a:r>
              <a:rPr lang="en-US" dirty="0"/>
              <a:t> (supporting adoption processes)</a:t>
            </a:r>
          </a:p>
        </p:txBody>
      </p:sp>
    </p:spTree>
    <p:extLst>
      <p:ext uri="{BB962C8B-B14F-4D97-AF65-F5344CB8AC3E}">
        <p14:creationId xmlns:p14="http://schemas.microsoft.com/office/powerpoint/2010/main" val="182557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HyFlex</a:t>
            </a:r>
            <a:r>
              <a:rPr lang="en-US" dirty="0"/>
              <a:t> Key Principles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1676845"/>
              </p:ext>
            </p:extLst>
          </p:nvPr>
        </p:nvGraphicFramePr>
        <p:xfrm>
          <a:off x="-457200" y="1066799"/>
          <a:ext cx="9982200" cy="548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38175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to “</a:t>
            </a:r>
            <a:r>
              <a:rPr lang="en-US" dirty="0" err="1"/>
              <a:t>HyFlex</a:t>
            </a:r>
            <a:r>
              <a:rPr lang="en-US" dirty="0"/>
              <a:t>”</a:t>
            </a:r>
          </a:p>
        </p:txBody>
      </p:sp>
      <p:sp>
        <p:nvSpPr>
          <p:cNvPr id="3" name="Content Placeholder 2"/>
          <p:cNvSpPr>
            <a:spLocks noGrp="1"/>
          </p:cNvSpPr>
          <p:nvPr>
            <p:ph idx="1"/>
          </p:nvPr>
        </p:nvSpPr>
        <p:spPr/>
        <p:txBody>
          <a:bodyPr>
            <a:normAutofit/>
          </a:bodyPr>
          <a:lstStyle/>
          <a:p>
            <a:r>
              <a:rPr lang="en-US" sz="2400" dirty="0"/>
              <a:t>Conduct a feasibility analysis (informal or formal; depending on scope)</a:t>
            </a:r>
          </a:p>
          <a:p>
            <a:endParaRPr lang="en-US" sz="2400" dirty="0"/>
          </a:p>
          <a:p>
            <a:pPr lvl="1"/>
            <a:r>
              <a:rPr lang="en-US" sz="2200" dirty="0"/>
              <a:t>Establish or validate the need to use both types of delivery – online and classroom – in the same class sections.</a:t>
            </a:r>
          </a:p>
          <a:p>
            <a:pPr lvl="1"/>
            <a:endParaRPr lang="en-US" sz="2200" dirty="0"/>
          </a:p>
          <a:p>
            <a:pPr lvl="1"/>
            <a:r>
              <a:rPr lang="en-US" sz="2200" dirty="0"/>
              <a:t>Cost/benefit analysis</a:t>
            </a:r>
          </a:p>
          <a:p>
            <a:endParaRPr lang="en-US" sz="2400" dirty="0"/>
          </a:p>
          <a:p>
            <a:r>
              <a:rPr lang="en-US" sz="2400" dirty="0"/>
              <a:t>Define your </a:t>
            </a:r>
            <a:r>
              <a:rPr lang="en-US" sz="2400" dirty="0" err="1"/>
              <a:t>HyFlex</a:t>
            </a:r>
            <a:r>
              <a:rPr lang="en-US" sz="2400" dirty="0"/>
              <a:t> parameters (which modes? how much flexibility?)</a:t>
            </a:r>
          </a:p>
        </p:txBody>
      </p:sp>
    </p:spTree>
    <p:extLst>
      <p:ext uri="{BB962C8B-B14F-4D97-AF65-F5344CB8AC3E}">
        <p14:creationId xmlns:p14="http://schemas.microsoft.com/office/powerpoint/2010/main" val="10364693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Schedule Flexibility</a:t>
            </a:r>
          </a:p>
        </p:txBody>
      </p:sp>
      <p:sp>
        <p:nvSpPr>
          <p:cNvPr id="3" name="Content Placeholder 2"/>
          <p:cNvSpPr>
            <a:spLocks noGrp="1"/>
          </p:cNvSpPr>
          <p:nvPr>
            <p:ph idx="1"/>
          </p:nvPr>
        </p:nvSpPr>
        <p:spPr/>
        <p:txBody>
          <a:bodyPr/>
          <a:lstStyle/>
          <a:p>
            <a:pPr marL="114300" indent="0">
              <a:buNone/>
            </a:pPr>
            <a:r>
              <a:rPr lang="en-US" dirty="0"/>
              <a:t>Communicate the </a:t>
            </a:r>
            <a:r>
              <a:rPr lang="en-US" dirty="0" err="1"/>
              <a:t>HyFlex</a:t>
            </a:r>
            <a:r>
              <a:rPr lang="en-US" dirty="0"/>
              <a:t> approach (opportunity) to students before the enrollment/registration process</a:t>
            </a:r>
          </a:p>
          <a:p>
            <a:pPr marL="114300" indent="0">
              <a:buNone/>
            </a:pPr>
            <a:endParaRPr lang="en-US" sz="800" dirty="0"/>
          </a:p>
          <a:p>
            <a:pPr marL="114300" indent="0">
              <a:buNone/>
            </a:pPr>
            <a:r>
              <a:rPr lang="en-US" dirty="0"/>
              <a:t>Registering for Classes (4 common approaches)</a:t>
            </a:r>
          </a:p>
          <a:p>
            <a:pPr marL="571500" indent="-457200">
              <a:buAutoNum type="arabicPeriod"/>
            </a:pPr>
            <a:r>
              <a:rPr lang="en-US" dirty="0"/>
              <a:t>Treat all classes the same (as if all were classroom-based only). Communicate options after enrollment.</a:t>
            </a:r>
          </a:p>
          <a:p>
            <a:pPr marL="571500" indent="-457200">
              <a:buAutoNum type="arabicPeriod"/>
            </a:pPr>
            <a:r>
              <a:rPr lang="en-US" dirty="0"/>
              <a:t>Split single class enrollment into two smaller sections – one online and one in classroom; allow students to participate in either one week by week.</a:t>
            </a:r>
          </a:p>
          <a:p>
            <a:pPr marL="571500" indent="-457200">
              <a:buAutoNum type="arabicPeriod"/>
            </a:pPr>
            <a:r>
              <a:rPr lang="en-US" dirty="0"/>
              <a:t>For multi-section courses, list one section as classroom, one section as online.</a:t>
            </a:r>
          </a:p>
          <a:p>
            <a:pPr marL="571500" indent="-457200">
              <a:buAutoNum type="arabicPeriod"/>
            </a:pPr>
            <a:r>
              <a:rPr lang="en-US" dirty="0"/>
              <a:t>Create new class section type in registration system.</a:t>
            </a:r>
          </a:p>
        </p:txBody>
      </p:sp>
    </p:spTree>
    <p:extLst>
      <p:ext uri="{BB962C8B-B14F-4D97-AF65-F5344CB8AC3E}">
        <p14:creationId xmlns:p14="http://schemas.microsoft.com/office/powerpoint/2010/main" val="10378592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Faculty Workload</a:t>
            </a:r>
          </a:p>
        </p:txBody>
      </p:sp>
      <p:sp>
        <p:nvSpPr>
          <p:cNvPr id="3" name="Content Placeholder 2"/>
          <p:cNvSpPr>
            <a:spLocks noGrp="1"/>
          </p:cNvSpPr>
          <p:nvPr>
            <p:ph idx="1"/>
          </p:nvPr>
        </p:nvSpPr>
        <p:spPr/>
        <p:txBody>
          <a:bodyPr>
            <a:normAutofit/>
          </a:bodyPr>
          <a:lstStyle/>
          <a:p>
            <a:pPr marL="114300" indent="0">
              <a:buNone/>
            </a:pPr>
            <a:r>
              <a:rPr lang="en-US" sz="2000" dirty="0"/>
              <a:t>The major increase in faculty workload is usually developing the additional online course (materials, activities) to accompany the classroom course. There is often increased workload associated with facilitating engaged online participation throughout the course. Four common ways this is managed:</a:t>
            </a:r>
          </a:p>
          <a:p>
            <a:r>
              <a:rPr lang="en-US" sz="2000" b="1" dirty="0"/>
              <a:t>Additional stipend (pay)</a:t>
            </a:r>
            <a:r>
              <a:rPr lang="en-US" sz="2000" dirty="0"/>
              <a:t> for faculty who design, develop and teach a </a:t>
            </a:r>
            <a:r>
              <a:rPr lang="en-US" sz="2000" dirty="0" err="1"/>
              <a:t>HyFlex</a:t>
            </a:r>
            <a:r>
              <a:rPr lang="en-US" sz="2000" dirty="0"/>
              <a:t> course.</a:t>
            </a:r>
          </a:p>
          <a:p>
            <a:r>
              <a:rPr lang="en-US" sz="2000" b="1" dirty="0"/>
              <a:t>Course release</a:t>
            </a:r>
            <a:r>
              <a:rPr lang="en-US" sz="2000" dirty="0"/>
              <a:t> for faculty who design, develop and teach a </a:t>
            </a:r>
            <a:r>
              <a:rPr lang="en-US" sz="2000" dirty="0" err="1"/>
              <a:t>HyFlex</a:t>
            </a:r>
            <a:r>
              <a:rPr lang="en-US" sz="2000" dirty="0"/>
              <a:t> course.</a:t>
            </a:r>
          </a:p>
          <a:p>
            <a:r>
              <a:rPr lang="en-US" sz="2000" b="1" dirty="0"/>
              <a:t>Instructional design support </a:t>
            </a:r>
            <a:r>
              <a:rPr lang="en-US" sz="2000" dirty="0"/>
              <a:t>to build, </a:t>
            </a:r>
            <a:r>
              <a:rPr lang="en-US" sz="2000" b="1" dirty="0"/>
              <a:t>assigned teaching assistants</a:t>
            </a:r>
            <a:r>
              <a:rPr lang="en-US" sz="2000" dirty="0"/>
              <a:t> (TAs) to help manage the workload of teaching both classroom and online versions of the course.</a:t>
            </a:r>
          </a:p>
          <a:p>
            <a:r>
              <a:rPr lang="en-US" sz="2000" b="1" dirty="0"/>
              <a:t>Doubling up teaching assignments (prepare one, teach two)</a:t>
            </a:r>
            <a:endParaRPr lang="en-US" sz="2000" dirty="0"/>
          </a:p>
        </p:txBody>
      </p:sp>
    </p:spTree>
    <p:extLst>
      <p:ext uri="{BB962C8B-B14F-4D97-AF65-F5344CB8AC3E}">
        <p14:creationId xmlns:p14="http://schemas.microsoft.com/office/powerpoint/2010/main" val="36949871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FB4C-B90B-A34D-84FF-D619F35DC106}"/>
              </a:ext>
            </a:extLst>
          </p:cNvPr>
          <p:cNvSpPr>
            <a:spLocks noGrp="1"/>
          </p:cNvSpPr>
          <p:nvPr>
            <p:ph type="title"/>
          </p:nvPr>
        </p:nvSpPr>
        <p:spPr/>
        <p:txBody>
          <a:bodyPr/>
          <a:lstStyle/>
          <a:p>
            <a:r>
              <a:rPr lang="en-US" dirty="0"/>
              <a:t>Align Student Support</a:t>
            </a:r>
          </a:p>
        </p:txBody>
      </p:sp>
      <p:sp>
        <p:nvSpPr>
          <p:cNvPr id="3" name="Content Placeholder 2">
            <a:extLst>
              <a:ext uri="{FF2B5EF4-FFF2-40B4-BE49-F238E27FC236}">
                <a16:creationId xmlns:a16="http://schemas.microsoft.com/office/drawing/2014/main" id="{A9B93AD1-F1E0-C248-9B84-3DA4927BB1FE}"/>
              </a:ext>
            </a:extLst>
          </p:cNvPr>
          <p:cNvSpPr>
            <a:spLocks noGrp="1"/>
          </p:cNvSpPr>
          <p:nvPr>
            <p:ph idx="1"/>
          </p:nvPr>
        </p:nvSpPr>
        <p:spPr/>
        <p:txBody>
          <a:bodyPr/>
          <a:lstStyle/>
          <a:p>
            <a:r>
              <a:rPr lang="en-US" dirty="0"/>
              <a:t>Typical supports for fully online students</a:t>
            </a:r>
          </a:p>
          <a:p>
            <a:pPr lvl="1"/>
            <a:r>
              <a:rPr lang="en-US" dirty="0"/>
              <a:t>Administrative processes and forms</a:t>
            </a:r>
          </a:p>
          <a:p>
            <a:pPr lvl="1"/>
            <a:r>
              <a:rPr lang="en-US" dirty="0"/>
              <a:t>Technical support resources (network, hardware, software)</a:t>
            </a:r>
          </a:p>
          <a:p>
            <a:pPr lvl="1"/>
            <a:r>
              <a:rPr lang="en-US" dirty="0"/>
              <a:t>Online technical help (24/7?)</a:t>
            </a:r>
          </a:p>
          <a:p>
            <a:pPr lvl="1"/>
            <a:r>
              <a:rPr lang="en-US" dirty="0"/>
              <a:t>Advising and tutoring services</a:t>
            </a:r>
          </a:p>
          <a:p>
            <a:r>
              <a:rPr lang="en-US" dirty="0"/>
              <a:t>Additional decision-making support for students</a:t>
            </a:r>
          </a:p>
          <a:p>
            <a:pPr marL="411480" lvl="1" indent="0">
              <a:buNone/>
            </a:pPr>
            <a:r>
              <a:rPr lang="en-US" dirty="0"/>
              <a:t>“Should I participate online or in the classroom?”</a:t>
            </a:r>
          </a:p>
          <a:p>
            <a:r>
              <a:rPr lang="en-US" dirty="0"/>
              <a:t>Consider restricting flexibility as needed</a:t>
            </a:r>
          </a:p>
          <a:p>
            <a:pPr lvl="1"/>
            <a:r>
              <a:rPr lang="en-US" dirty="0"/>
              <a:t>International students</a:t>
            </a:r>
          </a:p>
          <a:p>
            <a:pPr lvl="1"/>
            <a:r>
              <a:rPr lang="en-US" dirty="0"/>
              <a:t>Students not experiencing online learning success</a:t>
            </a:r>
          </a:p>
          <a:p>
            <a:pPr lvl="1"/>
            <a:r>
              <a:rPr lang="en-US" dirty="0"/>
              <a:t>Classroom seat availability</a:t>
            </a:r>
          </a:p>
          <a:p>
            <a:pPr lvl="2"/>
            <a:endParaRPr lang="en-US" dirty="0"/>
          </a:p>
        </p:txBody>
      </p:sp>
    </p:spTree>
    <p:extLst>
      <p:ext uri="{BB962C8B-B14F-4D97-AF65-F5344CB8AC3E}">
        <p14:creationId xmlns:p14="http://schemas.microsoft.com/office/powerpoint/2010/main" val="16493858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FB4C-B90B-A34D-84FF-D619F35DC106}"/>
              </a:ext>
            </a:extLst>
          </p:cNvPr>
          <p:cNvSpPr>
            <a:spLocks noGrp="1"/>
          </p:cNvSpPr>
          <p:nvPr>
            <p:ph type="title"/>
          </p:nvPr>
        </p:nvSpPr>
        <p:spPr/>
        <p:txBody>
          <a:bodyPr/>
          <a:lstStyle/>
          <a:p>
            <a:r>
              <a:rPr lang="en-US" dirty="0"/>
              <a:t>Align Faculty Support</a:t>
            </a:r>
          </a:p>
        </p:txBody>
      </p:sp>
      <p:sp>
        <p:nvSpPr>
          <p:cNvPr id="3" name="Content Placeholder 2">
            <a:extLst>
              <a:ext uri="{FF2B5EF4-FFF2-40B4-BE49-F238E27FC236}">
                <a16:creationId xmlns:a16="http://schemas.microsoft.com/office/drawing/2014/main" id="{A9B93AD1-F1E0-C248-9B84-3DA4927BB1FE}"/>
              </a:ext>
            </a:extLst>
          </p:cNvPr>
          <p:cNvSpPr>
            <a:spLocks noGrp="1"/>
          </p:cNvSpPr>
          <p:nvPr>
            <p:ph idx="1"/>
          </p:nvPr>
        </p:nvSpPr>
        <p:spPr/>
        <p:txBody>
          <a:bodyPr/>
          <a:lstStyle/>
          <a:p>
            <a:r>
              <a:rPr lang="en-US" sz="2400" dirty="0"/>
              <a:t>Learning how to teach effectively online (assumption: Faculty know how to teach effectively in the classroom)</a:t>
            </a:r>
          </a:p>
          <a:p>
            <a:r>
              <a:rPr lang="en-US" sz="2400" dirty="0"/>
              <a:t>Instructional design assistance to design an effective and interactive </a:t>
            </a:r>
            <a:r>
              <a:rPr lang="en-US" sz="2400" dirty="0" err="1"/>
              <a:t>HyFlex</a:t>
            </a:r>
            <a:r>
              <a:rPr lang="en-US" sz="2400" dirty="0"/>
              <a:t> course</a:t>
            </a:r>
          </a:p>
          <a:p>
            <a:pPr lvl="1"/>
            <a:r>
              <a:rPr lang="en-US" sz="2400" dirty="0"/>
              <a:t>Requires instructional design expertise and staffing</a:t>
            </a:r>
          </a:p>
          <a:p>
            <a:r>
              <a:rPr lang="en-US" sz="2400" dirty="0"/>
              <a:t>In-class supports depends on technology complexity, faculty technical ability, and scale of class</a:t>
            </a:r>
          </a:p>
          <a:p>
            <a:r>
              <a:rPr lang="en-US" sz="2400" dirty="0"/>
              <a:t>Re-ordering daily and weekly workflow to include engagements with online students</a:t>
            </a:r>
            <a:r>
              <a:rPr lang="en-US" sz="2400" b="1" dirty="0"/>
              <a:t>: changes are required!</a:t>
            </a:r>
          </a:p>
          <a:p>
            <a:pPr lvl="2"/>
            <a:endParaRPr lang="en-US" dirty="0"/>
          </a:p>
        </p:txBody>
      </p:sp>
    </p:spTree>
    <p:extLst>
      <p:ext uri="{BB962C8B-B14F-4D97-AF65-F5344CB8AC3E}">
        <p14:creationId xmlns:p14="http://schemas.microsoft.com/office/powerpoint/2010/main" val="7826090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5"/>
            <a:ext cx="8382000" cy="1143000"/>
          </a:xfrm>
        </p:spPr>
        <p:txBody>
          <a:bodyPr>
            <a:normAutofit/>
          </a:bodyPr>
          <a:lstStyle/>
          <a:p>
            <a:r>
              <a:rPr lang="en-US" dirty="0"/>
              <a:t>Common Faculty Perspectives</a:t>
            </a:r>
          </a:p>
        </p:txBody>
      </p:sp>
      <p:sp>
        <p:nvSpPr>
          <p:cNvPr id="3" name="Content Placeholder 2"/>
          <p:cNvSpPr>
            <a:spLocks noGrp="1"/>
          </p:cNvSpPr>
          <p:nvPr>
            <p:ph idx="1"/>
          </p:nvPr>
        </p:nvSpPr>
        <p:spPr>
          <a:xfrm>
            <a:off x="457200" y="1295400"/>
            <a:ext cx="7620000" cy="4800600"/>
          </a:xfrm>
        </p:spPr>
        <p:txBody>
          <a:bodyPr>
            <a:normAutofit fontScale="92500" lnSpcReduction="10000"/>
          </a:bodyPr>
          <a:lstStyle/>
          <a:p>
            <a:pPr marL="114300" indent="0">
              <a:buNone/>
            </a:pPr>
            <a:r>
              <a:rPr lang="en-US" dirty="0"/>
              <a:t>Pre-COVID-19</a:t>
            </a:r>
          </a:p>
          <a:p>
            <a:r>
              <a:rPr lang="en-US" dirty="0"/>
              <a:t>Most already using LMS (90%)</a:t>
            </a:r>
          </a:p>
          <a:p>
            <a:r>
              <a:rPr lang="en-US" dirty="0"/>
              <a:t>Some interested in lecture capture (up to 75%)</a:t>
            </a:r>
          </a:p>
          <a:p>
            <a:pPr marL="114300" indent="0">
              <a:buNone/>
            </a:pPr>
            <a:r>
              <a:rPr lang="en-US" dirty="0"/>
              <a:t>Today? </a:t>
            </a:r>
          </a:p>
          <a:p>
            <a:r>
              <a:rPr lang="en-US" dirty="0"/>
              <a:t>All using LMS (100%)</a:t>
            </a:r>
          </a:p>
          <a:p>
            <a:r>
              <a:rPr lang="en-US" dirty="0"/>
              <a:t>Most experienced synchronous online teaching (web conference)</a:t>
            </a:r>
            <a:br>
              <a:rPr lang="en-US" dirty="0"/>
            </a:br>
            <a:endParaRPr lang="en-US" dirty="0"/>
          </a:p>
          <a:p>
            <a:pPr marL="114300" indent="0">
              <a:buNone/>
            </a:pPr>
            <a:r>
              <a:rPr lang="en-US" sz="2600" b="1" dirty="0"/>
              <a:t>Common concerns</a:t>
            </a:r>
          </a:p>
          <a:p>
            <a:r>
              <a:rPr lang="en-US" dirty="0"/>
              <a:t>Workload (how much to do)</a:t>
            </a:r>
          </a:p>
          <a:p>
            <a:r>
              <a:rPr lang="en-US" dirty="0"/>
              <a:t>Boundaries around time; workflow (when to do it)</a:t>
            </a:r>
          </a:p>
          <a:p>
            <a:r>
              <a:rPr lang="en-US" dirty="0"/>
              <a:t>Seeing students faces every week</a:t>
            </a:r>
          </a:p>
          <a:p>
            <a:r>
              <a:rPr lang="en-US" dirty="0"/>
              <a:t>Interaction in class activities</a:t>
            </a:r>
          </a:p>
          <a:p>
            <a:r>
              <a:rPr lang="en-US" dirty="0"/>
              <a:t>Security, privacy and plagiarism  </a:t>
            </a:r>
          </a:p>
          <a:p>
            <a:r>
              <a:rPr lang="en-US" dirty="0"/>
              <a:t>Intellectual Property rights</a:t>
            </a:r>
          </a:p>
        </p:txBody>
      </p:sp>
    </p:spTree>
    <p:extLst>
      <p:ext uri="{BB962C8B-B14F-4D97-AF65-F5344CB8AC3E}">
        <p14:creationId xmlns:p14="http://schemas.microsoft.com/office/powerpoint/2010/main" val="3369613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488950" y="5529263"/>
            <a:ext cx="1374775" cy="396875"/>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latin typeface="Optima" charset="0"/>
              </a:rPr>
              <a:t>Innovators</a:t>
            </a:r>
          </a:p>
        </p:txBody>
      </p:sp>
      <p:sp>
        <p:nvSpPr>
          <p:cNvPr id="45059" name="Rectangle 5"/>
          <p:cNvSpPr>
            <a:spLocks noChangeArrowheads="1"/>
          </p:cNvSpPr>
          <p:nvPr/>
        </p:nvSpPr>
        <p:spPr bwMode="auto">
          <a:xfrm>
            <a:off x="2212975" y="5529263"/>
            <a:ext cx="738188" cy="396875"/>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latin typeface="Optima" charset="0"/>
              </a:rPr>
              <a:t>Early</a:t>
            </a:r>
          </a:p>
        </p:txBody>
      </p:sp>
      <p:sp>
        <p:nvSpPr>
          <p:cNvPr id="45060" name="Rectangle 6"/>
          <p:cNvSpPr>
            <a:spLocks noChangeArrowheads="1"/>
          </p:cNvSpPr>
          <p:nvPr/>
        </p:nvSpPr>
        <p:spPr bwMode="auto">
          <a:xfrm>
            <a:off x="3255963" y="5529263"/>
            <a:ext cx="250825" cy="698500"/>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latin typeface="Optima" charset="0"/>
              </a:rPr>
              <a:t> </a:t>
            </a:r>
          </a:p>
          <a:p>
            <a:pPr eaLnBrk="0" hangingPunct="0"/>
            <a:endParaRPr lang="en-US" sz="2000" b="1">
              <a:solidFill>
                <a:srgbClr val="000000"/>
              </a:solidFill>
              <a:latin typeface="Optima" charset="0"/>
            </a:endParaRPr>
          </a:p>
        </p:txBody>
      </p:sp>
      <p:sp>
        <p:nvSpPr>
          <p:cNvPr id="45061" name="Rectangle 7"/>
          <p:cNvSpPr>
            <a:spLocks noChangeArrowheads="1"/>
          </p:cNvSpPr>
          <p:nvPr/>
        </p:nvSpPr>
        <p:spPr bwMode="auto">
          <a:xfrm>
            <a:off x="1981200" y="5797550"/>
            <a:ext cx="1195388" cy="396875"/>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latin typeface="Optima" charset="0"/>
              </a:rPr>
              <a:t>Adopters</a:t>
            </a:r>
          </a:p>
        </p:txBody>
      </p:sp>
      <p:sp>
        <p:nvSpPr>
          <p:cNvPr id="45062" name="Rectangle 8"/>
          <p:cNvSpPr>
            <a:spLocks noChangeArrowheads="1"/>
          </p:cNvSpPr>
          <p:nvPr/>
        </p:nvSpPr>
        <p:spPr bwMode="auto">
          <a:xfrm>
            <a:off x="3109913" y="5634038"/>
            <a:ext cx="1765300" cy="396875"/>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latin typeface="Optima" charset="0"/>
              </a:rPr>
              <a:t>Early Majority</a:t>
            </a:r>
          </a:p>
        </p:txBody>
      </p:sp>
      <p:sp>
        <p:nvSpPr>
          <p:cNvPr id="45063" name="Rectangle 9"/>
          <p:cNvSpPr>
            <a:spLocks noChangeArrowheads="1"/>
          </p:cNvSpPr>
          <p:nvPr/>
        </p:nvSpPr>
        <p:spPr bwMode="auto">
          <a:xfrm>
            <a:off x="4886325" y="5634038"/>
            <a:ext cx="1682750" cy="396875"/>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latin typeface="Optima" charset="0"/>
              </a:rPr>
              <a:t>Late Majority</a:t>
            </a:r>
          </a:p>
        </p:txBody>
      </p:sp>
      <p:sp>
        <p:nvSpPr>
          <p:cNvPr id="45064" name="Rectangle 10"/>
          <p:cNvSpPr>
            <a:spLocks noChangeArrowheads="1"/>
          </p:cNvSpPr>
          <p:nvPr/>
        </p:nvSpPr>
        <p:spPr bwMode="auto">
          <a:xfrm>
            <a:off x="6746875" y="5634038"/>
            <a:ext cx="1169988" cy="396875"/>
          </a:xfrm>
          <a:prstGeom prst="rect">
            <a:avLst/>
          </a:prstGeom>
          <a:noFill/>
          <a:ln w="9525">
            <a:noFill/>
            <a:miter lim="800000"/>
            <a:headEnd/>
            <a:tailEnd/>
          </a:ln>
        </p:spPr>
        <p:txBody>
          <a:bodyPr wrap="none" lIns="90488" tIns="44450" rIns="90488" bIns="44450">
            <a:spAutoFit/>
          </a:bodyPr>
          <a:lstStyle/>
          <a:p>
            <a:pPr eaLnBrk="0" hangingPunct="0"/>
            <a:r>
              <a:rPr lang="en-US" sz="2000" b="1">
                <a:solidFill>
                  <a:srgbClr val="000000"/>
                </a:solidFill>
                <a:latin typeface="Optima" charset="0"/>
              </a:rPr>
              <a:t>Laggards</a:t>
            </a:r>
          </a:p>
        </p:txBody>
      </p:sp>
      <p:sp>
        <p:nvSpPr>
          <p:cNvPr id="45065" name="Freeform 11" descr="30%"/>
          <p:cNvSpPr>
            <a:spLocks/>
          </p:cNvSpPr>
          <p:nvPr/>
        </p:nvSpPr>
        <p:spPr bwMode="auto">
          <a:xfrm>
            <a:off x="1484313" y="5187950"/>
            <a:ext cx="393700" cy="266700"/>
          </a:xfrm>
          <a:custGeom>
            <a:avLst/>
            <a:gdLst>
              <a:gd name="T0" fmla="*/ 0 w 248"/>
              <a:gd name="T1" fmla="*/ 2147483647 h 168"/>
              <a:gd name="T2" fmla="*/ 2147483647 w 248"/>
              <a:gd name="T3" fmla="*/ 2147483647 h 168"/>
              <a:gd name="T4" fmla="*/ 2147483647 w 248"/>
              <a:gd name="T5" fmla="*/ 0 h 168"/>
              <a:gd name="T6" fmla="*/ 0 w 248"/>
              <a:gd name="T7" fmla="*/ 2147483647 h 168"/>
              <a:gd name="T8" fmla="*/ 0 w 248"/>
              <a:gd name="T9" fmla="*/ 2147483647 h 168"/>
              <a:gd name="T10" fmla="*/ 0 60000 65536"/>
              <a:gd name="T11" fmla="*/ 0 60000 65536"/>
              <a:gd name="T12" fmla="*/ 0 60000 65536"/>
              <a:gd name="T13" fmla="*/ 0 60000 65536"/>
              <a:gd name="T14" fmla="*/ 0 60000 65536"/>
              <a:gd name="T15" fmla="*/ 0 w 248"/>
              <a:gd name="T16" fmla="*/ 0 h 168"/>
              <a:gd name="T17" fmla="*/ 248 w 248"/>
              <a:gd name="T18" fmla="*/ 168 h 168"/>
            </a:gdLst>
            <a:ahLst/>
            <a:cxnLst>
              <a:cxn ang="T10">
                <a:pos x="T0" y="T1"/>
              </a:cxn>
              <a:cxn ang="T11">
                <a:pos x="T2" y="T3"/>
              </a:cxn>
              <a:cxn ang="T12">
                <a:pos x="T4" y="T5"/>
              </a:cxn>
              <a:cxn ang="T13">
                <a:pos x="T6" y="T7"/>
              </a:cxn>
              <a:cxn ang="T14">
                <a:pos x="T8" y="T9"/>
              </a:cxn>
            </a:cxnLst>
            <a:rect l="T15" t="T16" r="T17" b="T18"/>
            <a:pathLst>
              <a:path w="248" h="168">
                <a:moveTo>
                  <a:pt x="0" y="167"/>
                </a:moveTo>
                <a:lnTo>
                  <a:pt x="247" y="167"/>
                </a:lnTo>
                <a:lnTo>
                  <a:pt x="247" y="0"/>
                </a:lnTo>
                <a:lnTo>
                  <a:pt x="0" y="63"/>
                </a:lnTo>
                <a:lnTo>
                  <a:pt x="0" y="167"/>
                </a:lnTo>
              </a:path>
            </a:pathLst>
          </a:custGeom>
          <a:pattFill prst="pct30">
            <a:fgClr>
              <a:srgbClr val="FFB617"/>
            </a:fgClr>
            <a:bgClr>
              <a:srgbClr val="FFFFFF"/>
            </a:bgClr>
          </a:pattFill>
          <a:ln w="12700" cap="rnd">
            <a:solidFill>
              <a:schemeClr val="tx1"/>
            </a:solidFill>
            <a:round/>
            <a:headEnd type="none" w="sm" len="sm"/>
            <a:tailEnd type="none" w="sm" len="sm"/>
          </a:ln>
        </p:spPr>
        <p:txBody>
          <a:bodyPr/>
          <a:lstStyle/>
          <a:p>
            <a:endParaRPr lang="en-US"/>
          </a:p>
        </p:txBody>
      </p:sp>
      <p:sp>
        <p:nvSpPr>
          <p:cNvPr id="45066" name="Freeform 12" descr="25%"/>
          <p:cNvSpPr>
            <a:spLocks/>
          </p:cNvSpPr>
          <p:nvPr/>
        </p:nvSpPr>
        <p:spPr bwMode="auto">
          <a:xfrm>
            <a:off x="1865313" y="4656138"/>
            <a:ext cx="1246187" cy="798512"/>
          </a:xfrm>
          <a:custGeom>
            <a:avLst/>
            <a:gdLst>
              <a:gd name="T0" fmla="*/ 0 w 785"/>
              <a:gd name="T1" fmla="*/ 2147483647 h 503"/>
              <a:gd name="T2" fmla="*/ 2147483647 w 785"/>
              <a:gd name="T3" fmla="*/ 2147483647 h 503"/>
              <a:gd name="T4" fmla="*/ 2147483647 w 785"/>
              <a:gd name="T5" fmla="*/ 0 h 503"/>
              <a:gd name="T6" fmla="*/ 2147483647 w 785"/>
              <a:gd name="T7" fmla="*/ 2147483647 h 503"/>
              <a:gd name="T8" fmla="*/ 2147483647 w 785"/>
              <a:gd name="T9" fmla="*/ 2147483647 h 503"/>
              <a:gd name="T10" fmla="*/ 2147483647 w 785"/>
              <a:gd name="T11" fmla="*/ 2147483647 h 503"/>
              <a:gd name="T12" fmla="*/ 2147483647 w 785"/>
              <a:gd name="T13" fmla="*/ 2147483647 h 503"/>
              <a:gd name="T14" fmla="*/ 2147483647 w 785"/>
              <a:gd name="T15" fmla="*/ 2147483647 h 503"/>
              <a:gd name="T16" fmla="*/ 2147483647 w 785"/>
              <a:gd name="T17" fmla="*/ 2147483647 h 503"/>
              <a:gd name="T18" fmla="*/ 2147483647 w 785"/>
              <a:gd name="T19" fmla="*/ 2147483647 h 503"/>
              <a:gd name="T20" fmla="*/ 2147483647 w 785"/>
              <a:gd name="T21" fmla="*/ 2147483647 h 503"/>
              <a:gd name="T22" fmla="*/ 0 w 785"/>
              <a:gd name="T23" fmla="*/ 2147483647 h 503"/>
              <a:gd name="T24" fmla="*/ 0 w 785"/>
              <a:gd name="T25" fmla="*/ 2147483647 h 503"/>
              <a:gd name="T26" fmla="*/ 0 w 785"/>
              <a:gd name="T27" fmla="*/ 2147483647 h 5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5"/>
              <a:gd name="T43" fmla="*/ 0 h 503"/>
              <a:gd name="T44" fmla="*/ 785 w 785"/>
              <a:gd name="T45" fmla="*/ 503 h 5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5" h="503">
                <a:moveTo>
                  <a:pt x="0" y="503"/>
                </a:moveTo>
                <a:lnTo>
                  <a:pt x="785" y="503"/>
                </a:lnTo>
                <a:lnTo>
                  <a:pt x="785" y="0"/>
                </a:lnTo>
                <a:lnTo>
                  <a:pt x="737" y="48"/>
                </a:lnTo>
                <a:lnTo>
                  <a:pt x="671" y="88"/>
                </a:lnTo>
                <a:lnTo>
                  <a:pt x="600" y="144"/>
                </a:lnTo>
                <a:lnTo>
                  <a:pt x="469" y="191"/>
                </a:lnTo>
                <a:lnTo>
                  <a:pt x="384" y="224"/>
                </a:lnTo>
                <a:lnTo>
                  <a:pt x="280" y="255"/>
                </a:lnTo>
                <a:lnTo>
                  <a:pt x="176" y="295"/>
                </a:lnTo>
                <a:lnTo>
                  <a:pt x="73" y="318"/>
                </a:lnTo>
                <a:lnTo>
                  <a:pt x="0" y="336"/>
                </a:lnTo>
                <a:lnTo>
                  <a:pt x="0" y="495"/>
                </a:lnTo>
                <a:lnTo>
                  <a:pt x="0" y="503"/>
                </a:lnTo>
              </a:path>
            </a:pathLst>
          </a:custGeom>
          <a:pattFill prst="pct25">
            <a:fgClr>
              <a:schemeClr val="accent1"/>
            </a:fgClr>
            <a:bgClr>
              <a:srgbClr val="FFFFFF"/>
            </a:bgClr>
          </a:pattFill>
          <a:ln w="12700" cap="rnd">
            <a:solidFill>
              <a:schemeClr val="tx1"/>
            </a:solidFill>
            <a:round/>
            <a:headEnd type="none" w="sm" len="sm"/>
            <a:tailEnd type="none" w="sm" len="sm"/>
          </a:ln>
        </p:spPr>
        <p:txBody>
          <a:bodyPr/>
          <a:lstStyle/>
          <a:p>
            <a:endParaRPr lang="en-US"/>
          </a:p>
        </p:txBody>
      </p:sp>
      <p:sp>
        <p:nvSpPr>
          <p:cNvPr id="45067" name="Freeform 13" descr="30%"/>
          <p:cNvSpPr>
            <a:spLocks/>
          </p:cNvSpPr>
          <p:nvPr/>
        </p:nvSpPr>
        <p:spPr bwMode="auto">
          <a:xfrm>
            <a:off x="3111500" y="2952750"/>
            <a:ext cx="1663700" cy="2501900"/>
          </a:xfrm>
          <a:custGeom>
            <a:avLst/>
            <a:gdLst>
              <a:gd name="T0" fmla="*/ 0 w 1048"/>
              <a:gd name="T1" fmla="*/ 2147483647 h 1576"/>
              <a:gd name="T2" fmla="*/ 2147483647 w 1048"/>
              <a:gd name="T3" fmla="*/ 2147483647 h 1576"/>
              <a:gd name="T4" fmla="*/ 2147483647 w 1048"/>
              <a:gd name="T5" fmla="*/ 0 h 1576"/>
              <a:gd name="T6" fmla="*/ 2147483647 w 1048"/>
              <a:gd name="T7" fmla="*/ 0 h 1576"/>
              <a:gd name="T8" fmla="*/ 2147483647 w 1048"/>
              <a:gd name="T9" fmla="*/ 0 h 1576"/>
              <a:gd name="T10" fmla="*/ 2147483647 w 1048"/>
              <a:gd name="T11" fmla="*/ 2147483647 h 1576"/>
              <a:gd name="T12" fmla="*/ 2147483647 w 1048"/>
              <a:gd name="T13" fmla="*/ 2147483647 h 1576"/>
              <a:gd name="T14" fmla="*/ 2147483647 w 1048"/>
              <a:gd name="T15" fmla="*/ 2147483647 h 1576"/>
              <a:gd name="T16" fmla="*/ 2147483647 w 1048"/>
              <a:gd name="T17" fmla="*/ 2147483647 h 1576"/>
              <a:gd name="T18" fmla="*/ 2147483647 w 1048"/>
              <a:gd name="T19" fmla="*/ 2147483647 h 1576"/>
              <a:gd name="T20" fmla="*/ 2147483647 w 1048"/>
              <a:gd name="T21" fmla="*/ 2147483647 h 1576"/>
              <a:gd name="T22" fmla="*/ 2147483647 w 1048"/>
              <a:gd name="T23" fmla="*/ 2147483647 h 1576"/>
              <a:gd name="T24" fmla="*/ 2147483647 w 1048"/>
              <a:gd name="T25" fmla="*/ 2147483647 h 1576"/>
              <a:gd name="T26" fmla="*/ 2147483647 w 1048"/>
              <a:gd name="T27" fmla="*/ 2147483647 h 1576"/>
              <a:gd name="T28" fmla="*/ 2147483647 w 1048"/>
              <a:gd name="T29" fmla="*/ 2147483647 h 1576"/>
              <a:gd name="T30" fmla="*/ 2147483647 w 1048"/>
              <a:gd name="T31" fmla="*/ 2147483647 h 1576"/>
              <a:gd name="T32" fmla="*/ 2147483647 w 1048"/>
              <a:gd name="T33" fmla="*/ 2147483647 h 1576"/>
              <a:gd name="T34" fmla="*/ 2147483647 w 1048"/>
              <a:gd name="T35" fmla="*/ 2147483647 h 1576"/>
              <a:gd name="T36" fmla="*/ 2147483647 w 1048"/>
              <a:gd name="T37" fmla="*/ 2147483647 h 1576"/>
              <a:gd name="T38" fmla="*/ 2147483647 w 1048"/>
              <a:gd name="T39" fmla="*/ 2147483647 h 1576"/>
              <a:gd name="T40" fmla="*/ 2147483647 w 1048"/>
              <a:gd name="T41" fmla="*/ 2147483647 h 1576"/>
              <a:gd name="T42" fmla="*/ 2147483647 w 1048"/>
              <a:gd name="T43" fmla="*/ 2147483647 h 1576"/>
              <a:gd name="T44" fmla="*/ 2147483647 w 1048"/>
              <a:gd name="T45" fmla="*/ 2147483647 h 1576"/>
              <a:gd name="T46" fmla="*/ 0 w 1048"/>
              <a:gd name="T47" fmla="*/ 2147483647 h 1576"/>
              <a:gd name="T48" fmla="*/ 0 w 1048"/>
              <a:gd name="T49" fmla="*/ 2147483647 h 1576"/>
              <a:gd name="T50" fmla="*/ 0 w 1048"/>
              <a:gd name="T51" fmla="*/ 2147483647 h 15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8"/>
              <a:gd name="T79" fmla="*/ 0 h 1576"/>
              <a:gd name="T80" fmla="*/ 1048 w 1048"/>
              <a:gd name="T81" fmla="*/ 1576 h 15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8" h="1576">
                <a:moveTo>
                  <a:pt x="0" y="1576"/>
                </a:moveTo>
                <a:lnTo>
                  <a:pt x="1048" y="1576"/>
                </a:lnTo>
                <a:lnTo>
                  <a:pt x="1048" y="0"/>
                </a:lnTo>
                <a:lnTo>
                  <a:pt x="1015" y="0"/>
                </a:lnTo>
                <a:lnTo>
                  <a:pt x="967" y="0"/>
                </a:lnTo>
                <a:lnTo>
                  <a:pt x="896" y="5"/>
                </a:lnTo>
                <a:lnTo>
                  <a:pt x="836" y="19"/>
                </a:lnTo>
                <a:lnTo>
                  <a:pt x="769" y="49"/>
                </a:lnTo>
                <a:lnTo>
                  <a:pt x="724" y="64"/>
                </a:lnTo>
                <a:lnTo>
                  <a:pt x="694" y="94"/>
                </a:lnTo>
                <a:lnTo>
                  <a:pt x="639" y="128"/>
                </a:lnTo>
                <a:lnTo>
                  <a:pt x="583" y="184"/>
                </a:lnTo>
                <a:lnTo>
                  <a:pt x="510" y="257"/>
                </a:lnTo>
                <a:lnTo>
                  <a:pt x="455" y="328"/>
                </a:lnTo>
                <a:lnTo>
                  <a:pt x="399" y="393"/>
                </a:lnTo>
                <a:lnTo>
                  <a:pt x="366" y="480"/>
                </a:lnTo>
                <a:lnTo>
                  <a:pt x="326" y="593"/>
                </a:lnTo>
                <a:lnTo>
                  <a:pt x="278" y="696"/>
                </a:lnTo>
                <a:lnTo>
                  <a:pt x="247" y="777"/>
                </a:lnTo>
                <a:lnTo>
                  <a:pt x="207" y="833"/>
                </a:lnTo>
                <a:lnTo>
                  <a:pt x="159" y="904"/>
                </a:lnTo>
                <a:lnTo>
                  <a:pt x="96" y="969"/>
                </a:lnTo>
                <a:lnTo>
                  <a:pt x="63" y="1007"/>
                </a:lnTo>
                <a:lnTo>
                  <a:pt x="0" y="1073"/>
                </a:lnTo>
                <a:lnTo>
                  <a:pt x="0" y="1568"/>
                </a:lnTo>
                <a:lnTo>
                  <a:pt x="0" y="1576"/>
                </a:lnTo>
              </a:path>
            </a:pathLst>
          </a:custGeom>
          <a:pattFill prst="pct30">
            <a:fgClr>
              <a:schemeClr val="accent2"/>
            </a:fgClr>
            <a:bgClr>
              <a:srgbClr val="FFFFFF"/>
            </a:bgClr>
          </a:pattFill>
          <a:ln w="12700" cap="rnd">
            <a:solidFill>
              <a:schemeClr val="tx1"/>
            </a:solidFill>
            <a:round/>
            <a:headEnd type="none" w="sm" len="sm"/>
            <a:tailEnd type="none" w="sm" len="sm"/>
          </a:ln>
        </p:spPr>
        <p:txBody>
          <a:bodyPr/>
          <a:lstStyle/>
          <a:p>
            <a:endParaRPr lang="en-US"/>
          </a:p>
        </p:txBody>
      </p:sp>
      <p:sp>
        <p:nvSpPr>
          <p:cNvPr id="45068" name="Freeform 14" descr="70%"/>
          <p:cNvSpPr>
            <a:spLocks/>
          </p:cNvSpPr>
          <p:nvPr/>
        </p:nvSpPr>
        <p:spPr bwMode="auto">
          <a:xfrm>
            <a:off x="4775200" y="2951163"/>
            <a:ext cx="1649413" cy="2503487"/>
          </a:xfrm>
          <a:custGeom>
            <a:avLst/>
            <a:gdLst>
              <a:gd name="T0" fmla="*/ 0 w 1039"/>
              <a:gd name="T1" fmla="*/ 2147483647 h 1577"/>
              <a:gd name="T2" fmla="*/ 2147483647 w 1039"/>
              <a:gd name="T3" fmla="*/ 2147483647 h 1577"/>
              <a:gd name="T4" fmla="*/ 2147483647 w 1039"/>
              <a:gd name="T5" fmla="*/ 2147483647 h 1577"/>
              <a:gd name="T6" fmla="*/ 2147483647 w 1039"/>
              <a:gd name="T7" fmla="*/ 2147483647 h 1577"/>
              <a:gd name="T8" fmla="*/ 2147483647 w 1039"/>
              <a:gd name="T9" fmla="*/ 2147483647 h 1577"/>
              <a:gd name="T10" fmla="*/ 2147483647 w 1039"/>
              <a:gd name="T11" fmla="*/ 2147483647 h 1577"/>
              <a:gd name="T12" fmla="*/ 2147483647 w 1039"/>
              <a:gd name="T13" fmla="*/ 2147483647 h 1577"/>
              <a:gd name="T14" fmla="*/ 2147483647 w 1039"/>
              <a:gd name="T15" fmla="*/ 2147483647 h 1577"/>
              <a:gd name="T16" fmla="*/ 2147483647 w 1039"/>
              <a:gd name="T17" fmla="*/ 2147483647 h 1577"/>
              <a:gd name="T18" fmla="*/ 2147483647 w 1039"/>
              <a:gd name="T19" fmla="*/ 2147483647 h 1577"/>
              <a:gd name="T20" fmla="*/ 2147483647 w 1039"/>
              <a:gd name="T21" fmla="*/ 2147483647 h 1577"/>
              <a:gd name="T22" fmla="*/ 2147483647 w 1039"/>
              <a:gd name="T23" fmla="*/ 2147483647 h 1577"/>
              <a:gd name="T24" fmla="*/ 2147483647 w 1039"/>
              <a:gd name="T25" fmla="*/ 2147483647 h 1577"/>
              <a:gd name="T26" fmla="*/ 2147483647 w 1039"/>
              <a:gd name="T27" fmla="*/ 2147483647 h 1577"/>
              <a:gd name="T28" fmla="*/ 2147483647 w 1039"/>
              <a:gd name="T29" fmla="*/ 2147483647 h 1577"/>
              <a:gd name="T30" fmla="*/ 2147483647 w 1039"/>
              <a:gd name="T31" fmla="*/ 2147483647 h 1577"/>
              <a:gd name="T32" fmla="*/ 2147483647 w 1039"/>
              <a:gd name="T33" fmla="*/ 2147483647 h 1577"/>
              <a:gd name="T34" fmla="*/ 2147483647 w 1039"/>
              <a:gd name="T35" fmla="*/ 2147483647 h 1577"/>
              <a:gd name="T36" fmla="*/ 2147483647 w 1039"/>
              <a:gd name="T37" fmla="*/ 2147483647 h 1577"/>
              <a:gd name="T38" fmla="*/ 2147483647 w 1039"/>
              <a:gd name="T39" fmla="*/ 2147483647 h 1577"/>
              <a:gd name="T40" fmla="*/ 2147483647 w 1039"/>
              <a:gd name="T41" fmla="*/ 2147483647 h 1577"/>
              <a:gd name="T42" fmla="*/ 2147483647 w 1039"/>
              <a:gd name="T43" fmla="*/ 2147483647 h 1577"/>
              <a:gd name="T44" fmla="*/ 2147483647 w 1039"/>
              <a:gd name="T45" fmla="*/ 0 h 1577"/>
              <a:gd name="T46" fmla="*/ 0 w 1039"/>
              <a:gd name="T47" fmla="*/ 0 h 1577"/>
              <a:gd name="T48" fmla="*/ 0 w 1039"/>
              <a:gd name="T49" fmla="*/ 2147483647 h 1577"/>
              <a:gd name="T50" fmla="*/ 0 w 1039"/>
              <a:gd name="T51" fmla="*/ 2147483647 h 15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9"/>
              <a:gd name="T79" fmla="*/ 0 h 1577"/>
              <a:gd name="T80" fmla="*/ 1039 w 1039"/>
              <a:gd name="T81" fmla="*/ 1577 h 15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9" h="1577">
                <a:moveTo>
                  <a:pt x="0" y="1576"/>
                </a:moveTo>
                <a:lnTo>
                  <a:pt x="1038" y="1576"/>
                </a:lnTo>
                <a:lnTo>
                  <a:pt x="1038" y="1073"/>
                </a:lnTo>
                <a:lnTo>
                  <a:pt x="1015" y="1057"/>
                </a:lnTo>
                <a:lnTo>
                  <a:pt x="982" y="1017"/>
                </a:lnTo>
                <a:lnTo>
                  <a:pt x="950" y="977"/>
                </a:lnTo>
                <a:lnTo>
                  <a:pt x="911" y="929"/>
                </a:lnTo>
                <a:lnTo>
                  <a:pt x="871" y="888"/>
                </a:lnTo>
                <a:lnTo>
                  <a:pt x="831" y="815"/>
                </a:lnTo>
                <a:lnTo>
                  <a:pt x="791" y="744"/>
                </a:lnTo>
                <a:lnTo>
                  <a:pt x="768" y="681"/>
                </a:lnTo>
                <a:lnTo>
                  <a:pt x="727" y="593"/>
                </a:lnTo>
                <a:lnTo>
                  <a:pt x="687" y="504"/>
                </a:lnTo>
                <a:lnTo>
                  <a:pt x="647" y="416"/>
                </a:lnTo>
                <a:lnTo>
                  <a:pt x="614" y="368"/>
                </a:lnTo>
                <a:lnTo>
                  <a:pt x="583" y="328"/>
                </a:lnTo>
                <a:lnTo>
                  <a:pt x="528" y="257"/>
                </a:lnTo>
                <a:lnTo>
                  <a:pt x="462" y="201"/>
                </a:lnTo>
                <a:lnTo>
                  <a:pt x="391" y="144"/>
                </a:lnTo>
                <a:lnTo>
                  <a:pt x="318" y="88"/>
                </a:lnTo>
                <a:lnTo>
                  <a:pt x="240" y="55"/>
                </a:lnTo>
                <a:lnTo>
                  <a:pt x="151" y="17"/>
                </a:lnTo>
                <a:lnTo>
                  <a:pt x="48" y="0"/>
                </a:lnTo>
                <a:lnTo>
                  <a:pt x="0" y="0"/>
                </a:lnTo>
                <a:lnTo>
                  <a:pt x="0" y="1568"/>
                </a:lnTo>
                <a:lnTo>
                  <a:pt x="0" y="1576"/>
                </a:lnTo>
              </a:path>
            </a:pathLst>
          </a:custGeom>
          <a:pattFill prst="pct70">
            <a:fgClr>
              <a:schemeClr val="hlink"/>
            </a:fgClr>
            <a:bgClr>
              <a:srgbClr val="FFFFFF"/>
            </a:bgClr>
          </a:pattFill>
          <a:ln w="12700" cap="rnd">
            <a:solidFill>
              <a:schemeClr val="tx1"/>
            </a:solidFill>
            <a:round/>
            <a:headEnd type="none" w="sm" len="sm"/>
            <a:tailEnd type="none" w="sm" len="sm"/>
          </a:ln>
        </p:spPr>
        <p:txBody>
          <a:bodyPr/>
          <a:lstStyle/>
          <a:p>
            <a:endParaRPr lang="en-US"/>
          </a:p>
        </p:txBody>
      </p:sp>
      <p:sp>
        <p:nvSpPr>
          <p:cNvPr id="45069" name="Freeform 15" descr="20%"/>
          <p:cNvSpPr>
            <a:spLocks/>
          </p:cNvSpPr>
          <p:nvPr/>
        </p:nvSpPr>
        <p:spPr bwMode="auto">
          <a:xfrm>
            <a:off x="6423025" y="4656138"/>
            <a:ext cx="1460500" cy="798512"/>
          </a:xfrm>
          <a:custGeom>
            <a:avLst/>
            <a:gdLst>
              <a:gd name="T0" fmla="*/ 0 w 920"/>
              <a:gd name="T1" fmla="*/ 0 h 503"/>
              <a:gd name="T2" fmla="*/ 0 w 920"/>
              <a:gd name="T3" fmla="*/ 2147483647 h 503"/>
              <a:gd name="T4" fmla="*/ 0 w 920"/>
              <a:gd name="T5" fmla="*/ 2147483647 h 503"/>
              <a:gd name="T6" fmla="*/ 2147483647 w 920"/>
              <a:gd name="T7" fmla="*/ 2147483647 h 503"/>
              <a:gd name="T8" fmla="*/ 2147483647 w 920"/>
              <a:gd name="T9" fmla="*/ 2147483647 h 503"/>
              <a:gd name="T10" fmla="*/ 2147483647 w 920"/>
              <a:gd name="T11" fmla="*/ 2147483647 h 503"/>
              <a:gd name="T12" fmla="*/ 2147483647 w 920"/>
              <a:gd name="T13" fmla="*/ 2147483647 h 503"/>
              <a:gd name="T14" fmla="*/ 2147483647 w 920"/>
              <a:gd name="T15" fmla="*/ 2147483647 h 503"/>
              <a:gd name="T16" fmla="*/ 2147483647 w 920"/>
              <a:gd name="T17" fmla="*/ 2147483647 h 503"/>
              <a:gd name="T18" fmla="*/ 2147483647 w 920"/>
              <a:gd name="T19" fmla="*/ 2147483647 h 503"/>
              <a:gd name="T20" fmla="*/ 2147483647 w 920"/>
              <a:gd name="T21" fmla="*/ 2147483647 h 503"/>
              <a:gd name="T22" fmla="*/ 2147483647 w 920"/>
              <a:gd name="T23" fmla="*/ 2147483647 h 503"/>
              <a:gd name="T24" fmla="*/ 2147483647 w 920"/>
              <a:gd name="T25" fmla="*/ 2147483647 h 503"/>
              <a:gd name="T26" fmla="*/ 0 w 920"/>
              <a:gd name="T27" fmla="*/ 0 h 503"/>
              <a:gd name="T28" fmla="*/ 0 w 920"/>
              <a:gd name="T29" fmla="*/ 2147483647 h 503"/>
              <a:gd name="T30" fmla="*/ 0 w 920"/>
              <a:gd name="T31" fmla="*/ 0 h 5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0"/>
              <a:gd name="T49" fmla="*/ 0 h 503"/>
              <a:gd name="T50" fmla="*/ 920 w 920"/>
              <a:gd name="T51" fmla="*/ 503 h 50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0" h="503">
                <a:moveTo>
                  <a:pt x="0" y="0"/>
                </a:moveTo>
                <a:lnTo>
                  <a:pt x="0" y="7"/>
                </a:lnTo>
                <a:lnTo>
                  <a:pt x="0" y="503"/>
                </a:lnTo>
                <a:lnTo>
                  <a:pt x="920" y="503"/>
                </a:lnTo>
                <a:lnTo>
                  <a:pt x="920" y="343"/>
                </a:lnTo>
                <a:lnTo>
                  <a:pt x="816" y="320"/>
                </a:lnTo>
                <a:lnTo>
                  <a:pt x="695" y="288"/>
                </a:lnTo>
                <a:lnTo>
                  <a:pt x="607" y="263"/>
                </a:lnTo>
                <a:lnTo>
                  <a:pt x="480" y="232"/>
                </a:lnTo>
                <a:lnTo>
                  <a:pt x="381" y="203"/>
                </a:lnTo>
                <a:lnTo>
                  <a:pt x="271" y="159"/>
                </a:lnTo>
                <a:lnTo>
                  <a:pt x="175" y="103"/>
                </a:lnTo>
                <a:lnTo>
                  <a:pt x="64" y="55"/>
                </a:lnTo>
                <a:lnTo>
                  <a:pt x="0" y="0"/>
                </a:lnTo>
                <a:lnTo>
                  <a:pt x="0" y="503"/>
                </a:lnTo>
                <a:lnTo>
                  <a:pt x="0" y="0"/>
                </a:lnTo>
              </a:path>
            </a:pathLst>
          </a:custGeom>
          <a:pattFill prst="pct20">
            <a:fgClr>
              <a:srgbClr val="660066"/>
            </a:fgClr>
            <a:bgClr>
              <a:schemeClr val="bg1"/>
            </a:bgClr>
          </a:pattFill>
          <a:ln w="12700" cap="rnd">
            <a:solidFill>
              <a:schemeClr val="tx1"/>
            </a:solidFill>
            <a:round/>
            <a:headEnd type="none" w="sm" len="sm"/>
            <a:tailEnd type="none" w="sm" len="sm"/>
          </a:ln>
        </p:spPr>
        <p:txBody>
          <a:bodyPr/>
          <a:lstStyle/>
          <a:p>
            <a:endParaRPr lang="en-US"/>
          </a:p>
        </p:txBody>
      </p:sp>
      <p:sp>
        <p:nvSpPr>
          <p:cNvPr id="45070" name="Rectangle 17"/>
          <p:cNvSpPr>
            <a:spLocks noChangeArrowheads="1"/>
          </p:cNvSpPr>
          <p:nvPr/>
        </p:nvSpPr>
        <p:spPr bwMode="auto">
          <a:xfrm>
            <a:off x="1219200" y="3981450"/>
            <a:ext cx="180975" cy="698500"/>
          </a:xfrm>
          <a:prstGeom prst="rect">
            <a:avLst/>
          </a:prstGeom>
          <a:noFill/>
          <a:ln w="9525">
            <a:noFill/>
            <a:miter lim="800000"/>
            <a:headEnd/>
            <a:tailEnd/>
          </a:ln>
        </p:spPr>
        <p:txBody>
          <a:bodyPr wrap="none" lIns="90488" tIns="44450" rIns="90488" bIns="44450">
            <a:spAutoFit/>
          </a:bodyPr>
          <a:lstStyle/>
          <a:p>
            <a:pPr eaLnBrk="0" hangingPunct="0"/>
            <a:endParaRPr lang="en-US" sz="2000" b="1">
              <a:solidFill>
                <a:srgbClr val="292929"/>
              </a:solidFill>
              <a:latin typeface="Optima" charset="0"/>
            </a:endParaRPr>
          </a:p>
          <a:p>
            <a:pPr eaLnBrk="0" hangingPunct="0"/>
            <a:endParaRPr lang="en-US" sz="2000" b="1">
              <a:solidFill>
                <a:srgbClr val="292929"/>
              </a:solidFill>
              <a:latin typeface="Optima" charset="0"/>
            </a:endParaRPr>
          </a:p>
        </p:txBody>
      </p:sp>
      <p:sp>
        <p:nvSpPr>
          <p:cNvPr id="45071" name="Rectangle 19"/>
          <p:cNvSpPr>
            <a:spLocks noChangeArrowheads="1"/>
          </p:cNvSpPr>
          <p:nvPr/>
        </p:nvSpPr>
        <p:spPr bwMode="auto">
          <a:xfrm>
            <a:off x="3860800" y="1808163"/>
            <a:ext cx="180975" cy="698500"/>
          </a:xfrm>
          <a:prstGeom prst="rect">
            <a:avLst/>
          </a:prstGeom>
          <a:noFill/>
          <a:ln w="9525">
            <a:noFill/>
            <a:miter lim="800000"/>
            <a:headEnd/>
            <a:tailEnd/>
          </a:ln>
        </p:spPr>
        <p:txBody>
          <a:bodyPr wrap="none" lIns="90488" tIns="44450" rIns="90488" bIns="44450">
            <a:spAutoFit/>
          </a:bodyPr>
          <a:lstStyle/>
          <a:p>
            <a:pPr eaLnBrk="0" hangingPunct="0"/>
            <a:endParaRPr lang="en-US" sz="2000" b="1">
              <a:solidFill>
                <a:srgbClr val="FF0000"/>
              </a:solidFill>
              <a:latin typeface="Optima" charset="0"/>
            </a:endParaRPr>
          </a:p>
          <a:p>
            <a:pPr eaLnBrk="0" hangingPunct="0"/>
            <a:endParaRPr lang="en-US" sz="2000" b="1">
              <a:solidFill>
                <a:srgbClr val="FF0000"/>
              </a:solidFill>
              <a:latin typeface="Optima" charset="0"/>
            </a:endParaRPr>
          </a:p>
        </p:txBody>
      </p:sp>
      <p:sp>
        <p:nvSpPr>
          <p:cNvPr id="45072" name="Rectangle 22"/>
          <p:cNvSpPr>
            <a:spLocks noChangeArrowheads="1"/>
          </p:cNvSpPr>
          <p:nvPr/>
        </p:nvSpPr>
        <p:spPr bwMode="auto">
          <a:xfrm>
            <a:off x="7469188" y="1797050"/>
            <a:ext cx="315912" cy="393700"/>
          </a:xfrm>
          <a:prstGeom prst="rect">
            <a:avLst/>
          </a:prstGeom>
          <a:noFill/>
          <a:ln w="9525">
            <a:noFill/>
            <a:miter lim="800000"/>
            <a:headEnd/>
            <a:tailEnd/>
          </a:ln>
        </p:spPr>
        <p:txBody>
          <a:bodyPr wrap="none" lIns="90488" tIns="44450" rIns="90488" bIns="44450">
            <a:spAutoFit/>
          </a:bodyPr>
          <a:lstStyle/>
          <a:p>
            <a:pPr eaLnBrk="0" hangingPunct="0"/>
            <a:r>
              <a:rPr lang="en-US" b="1">
                <a:solidFill>
                  <a:srgbClr val="FF0000"/>
                </a:solidFill>
                <a:latin typeface="Optima" charset="0"/>
              </a:rPr>
              <a:t> </a:t>
            </a:r>
            <a:r>
              <a:rPr lang="en-US" sz="2000" b="1">
                <a:solidFill>
                  <a:srgbClr val="FF0000"/>
                </a:solidFill>
                <a:latin typeface="Optima" charset="0"/>
              </a:rPr>
              <a:t> </a:t>
            </a:r>
          </a:p>
        </p:txBody>
      </p:sp>
      <p:sp>
        <p:nvSpPr>
          <p:cNvPr id="45073" name="Rectangle 25"/>
          <p:cNvSpPr>
            <a:spLocks noChangeArrowheads="1"/>
          </p:cNvSpPr>
          <p:nvPr/>
        </p:nvSpPr>
        <p:spPr bwMode="auto">
          <a:xfrm>
            <a:off x="8277225" y="2979738"/>
            <a:ext cx="180975" cy="698500"/>
          </a:xfrm>
          <a:prstGeom prst="rect">
            <a:avLst/>
          </a:prstGeom>
          <a:noFill/>
          <a:ln w="9525">
            <a:noFill/>
            <a:miter lim="800000"/>
            <a:headEnd/>
            <a:tailEnd/>
          </a:ln>
        </p:spPr>
        <p:txBody>
          <a:bodyPr wrap="none" lIns="90488" tIns="44450" rIns="90488" bIns="44450">
            <a:spAutoFit/>
          </a:bodyPr>
          <a:lstStyle/>
          <a:p>
            <a:pPr eaLnBrk="0" hangingPunct="0"/>
            <a:endParaRPr lang="en-US" sz="2000" b="1">
              <a:solidFill>
                <a:srgbClr val="292929"/>
              </a:solidFill>
              <a:latin typeface="Optima" charset="0"/>
            </a:endParaRPr>
          </a:p>
          <a:p>
            <a:pPr eaLnBrk="0" hangingPunct="0"/>
            <a:endParaRPr lang="en-US" sz="2000" b="1">
              <a:solidFill>
                <a:srgbClr val="292929"/>
              </a:solidFill>
              <a:latin typeface="Optima" charset="0"/>
            </a:endParaRPr>
          </a:p>
        </p:txBody>
      </p:sp>
      <p:grpSp>
        <p:nvGrpSpPr>
          <p:cNvPr id="2" name="Group 45"/>
          <p:cNvGrpSpPr>
            <a:grpSpLocks/>
          </p:cNvGrpSpPr>
          <p:nvPr/>
        </p:nvGrpSpPr>
        <p:grpSpPr bwMode="auto">
          <a:xfrm>
            <a:off x="152400" y="3981450"/>
            <a:ext cx="1331913" cy="1270000"/>
            <a:chOff x="490" y="2178"/>
            <a:chExt cx="839" cy="800"/>
          </a:xfrm>
        </p:grpSpPr>
        <p:sp>
          <p:nvSpPr>
            <p:cNvPr id="45101" name="Rectangle 16"/>
            <p:cNvSpPr>
              <a:spLocks noChangeArrowheads="1"/>
            </p:cNvSpPr>
            <p:nvPr/>
          </p:nvSpPr>
          <p:spPr bwMode="auto">
            <a:xfrm>
              <a:off x="490" y="2178"/>
              <a:ext cx="729" cy="289"/>
            </a:xfrm>
            <a:prstGeom prst="rect">
              <a:avLst/>
            </a:prstGeom>
            <a:noFill/>
            <a:ln w="9525">
              <a:noFill/>
              <a:miter lim="800000"/>
              <a:headEnd/>
              <a:tailEnd/>
            </a:ln>
          </p:spPr>
          <p:txBody>
            <a:bodyPr wrap="none" lIns="90488" tIns="44450" rIns="90488" bIns="44450">
              <a:spAutoFit/>
            </a:bodyPr>
            <a:lstStyle/>
            <a:p>
              <a:pPr eaLnBrk="0" hangingPunct="0"/>
              <a:r>
                <a:rPr lang="en-US" b="1">
                  <a:latin typeface="Optima" charset="0"/>
                </a:rPr>
                <a:t>Techies</a:t>
              </a:r>
              <a:endParaRPr lang="en-US" sz="2000">
                <a:latin typeface="Optima" charset="0"/>
              </a:endParaRPr>
            </a:p>
          </p:txBody>
        </p:sp>
        <p:sp>
          <p:nvSpPr>
            <p:cNvPr id="45102" name="Rectangle 18"/>
            <p:cNvSpPr>
              <a:spLocks noChangeArrowheads="1"/>
            </p:cNvSpPr>
            <p:nvPr/>
          </p:nvSpPr>
          <p:spPr bwMode="auto">
            <a:xfrm>
              <a:off x="548" y="2370"/>
              <a:ext cx="596" cy="289"/>
            </a:xfrm>
            <a:prstGeom prst="rect">
              <a:avLst/>
            </a:prstGeom>
            <a:noFill/>
            <a:ln w="9525">
              <a:noFill/>
              <a:miter lim="800000"/>
              <a:headEnd/>
              <a:tailEnd/>
            </a:ln>
          </p:spPr>
          <p:txBody>
            <a:bodyPr wrap="none" lIns="90488" tIns="44450" rIns="90488" bIns="44450">
              <a:spAutoFit/>
            </a:bodyPr>
            <a:lstStyle/>
            <a:p>
              <a:pPr eaLnBrk="0" hangingPunct="0"/>
              <a:r>
                <a:rPr lang="en-US">
                  <a:latin typeface="Optima" charset="0"/>
                </a:rPr>
                <a:t>Try it!</a:t>
              </a:r>
              <a:endParaRPr lang="en-US" sz="2000">
                <a:latin typeface="Optima" charset="0"/>
              </a:endParaRPr>
            </a:p>
          </p:txBody>
        </p:sp>
        <p:sp>
          <p:nvSpPr>
            <p:cNvPr id="45103" name="Line 29"/>
            <p:cNvSpPr>
              <a:spLocks noChangeShapeType="1"/>
            </p:cNvSpPr>
            <p:nvPr/>
          </p:nvSpPr>
          <p:spPr bwMode="auto">
            <a:xfrm>
              <a:off x="1114" y="2635"/>
              <a:ext cx="138" cy="225"/>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5104" name="Freeform 30"/>
            <p:cNvSpPr>
              <a:spLocks/>
            </p:cNvSpPr>
            <p:nvPr/>
          </p:nvSpPr>
          <p:spPr bwMode="auto">
            <a:xfrm>
              <a:off x="1209" y="2836"/>
              <a:ext cx="120" cy="142"/>
            </a:xfrm>
            <a:custGeom>
              <a:avLst/>
              <a:gdLst>
                <a:gd name="T0" fmla="*/ 49 w 120"/>
                <a:gd name="T1" fmla="*/ 30 h 142"/>
                <a:gd name="T2" fmla="*/ 0 w 120"/>
                <a:gd name="T3" fmla="*/ 62 h 142"/>
                <a:gd name="T4" fmla="*/ 119 w 120"/>
                <a:gd name="T5" fmla="*/ 141 h 142"/>
                <a:gd name="T6" fmla="*/ 97 w 120"/>
                <a:gd name="T7" fmla="*/ 0 h 142"/>
                <a:gd name="T8" fmla="*/ 49 w 120"/>
                <a:gd name="T9" fmla="*/ 30 h 142"/>
                <a:gd name="T10" fmla="*/ 0 60000 65536"/>
                <a:gd name="T11" fmla="*/ 0 60000 65536"/>
                <a:gd name="T12" fmla="*/ 0 60000 65536"/>
                <a:gd name="T13" fmla="*/ 0 60000 65536"/>
                <a:gd name="T14" fmla="*/ 0 60000 65536"/>
                <a:gd name="T15" fmla="*/ 0 w 120"/>
                <a:gd name="T16" fmla="*/ 0 h 142"/>
                <a:gd name="T17" fmla="*/ 120 w 120"/>
                <a:gd name="T18" fmla="*/ 142 h 142"/>
              </a:gdLst>
              <a:ahLst/>
              <a:cxnLst>
                <a:cxn ang="T10">
                  <a:pos x="T0" y="T1"/>
                </a:cxn>
                <a:cxn ang="T11">
                  <a:pos x="T2" y="T3"/>
                </a:cxn>
                <a:cxn ang="T12">
                  <a:pos x="T4" y="T5"/>
                </a:cxn>
                <a:cxn ang="T13">
                  <a:pos x="T6" y="T7"/>
                </a:cxn>
                <a:cxn ang="T14">
                  <a:pos x="T8" y="T9"/>
                </a:cxn>
              </a:cxnLst>
              <a:rect l="T15" t="T16" r="T17" b="T18"/>
              <a:pathLst>
                <a:path w="120" h="142">
                  <a:moveTo>
                    <a:pt x="49" y="30"/>
                  </a:moveTo>
                  <a:lnTo>
                    <a:pt x="0" y="62"/>
                  </a:lnTo>
                  <a:lnTo>
                    <a:pt x="119" y="141"/>
                  </a:lnTo>
                  <a:lnTo>
                    <a:pt x="97" y="0"/>
                  </a:lnTo>
                  <a:lnTo>
                    <a:pt x="49" y="30"/>
                  </a:lnTo>
                </a:path>
              </a:pathLst>
            </a:custGeom>
            <a:solidFill>
              <a:srgbClr val="D5000A"/>
            </a:solidFill>
            <a:ln w="9525" cap="rnd">
              <a:noFill/>
              <a:round/>
              <a:headEnd type="none" w="sm" len="sm"/>
              <a:tailEnd type="none" w="sm" len="sm"/>
            </a:ln>
          </p:spPr>
          <p:txBody>
            <a:bodyPr/>
            <a:lstStyle/>
            <a:p>
              <a:endParaRPr lang="en-US"/>
            </a:p>
          </p:txBody>
        </p:sp>
      </p:grpSp>
      <p:grpSp>
        <p:nvGrpSpPr>
          <p:cNvPr id="3" name="Group 43"/>
          <p:cNvGrpSpPr>
            <a:grpSpLocks/>
          </p:cNvGrpSpPr>
          <p:nvPr/>
        </p:nvGrpSpPr>
        <p:grpSpPr bwMode="auto">
          <a:xfrm>
            <a:off x="1911350" y="1841500"/>
            <a:ext cx="2760663" cy="2255838"/>
            <a:chOff x="1492" y="830"/>
            <a:chExt cx="1739" cy="1421"/>
          </a:xfrm>
        </p:grpSpPr>
        <p:sp>
          <p:nvSpPr>
            <p:cNvPr id="45098" name="Rectangle 20"/>
            <p:cNvSpPr>
              <a:spLocks noChangeArrowheads="1"/>
            </p:cNvSpPr>
            <p:nvPr/>
          </p:nvSpPr>
          <p:spPr bwMode="auto">
            <a:xfrm>
              <a:off x="1492" y="830"/>
              <a:ext cx="1739" cy="522"/>
            </a:xfrm>
            <a:prstGeom prst="rect">
              <a:avLst/>
            </a:prstGeom>
            <a:noFill/>
            <a:ln w="25400">
              <a:solidFill>
                <a:schemeClr val="hlink"/>
              </a:solidFill>
              <a:miter lim="800000"/>
              <a:headEnd/>
              <a:tailEnd/>
            </a:ln>
          </p:spPr>
          <p:txBody>
            <a:bodyPr wrap="none" lIns="90488" tIns="44450" rIns="90488" bIns="44450">
              <a:spAutoFit/>
            </a:bodyPr>
            <a:lstStyle/>
            <a:p>
              <a:pPr algn="ctr" eaLnBrk="0" hangingPunct="0"/>
              <a:r>
                <a:rPr lang="en-US" b="1">
                  <a:latin typeface="Optima" charset="0"/>
                </a:rPr>
                <a:t>Pragmatists</a:t>
              </a:r>
            </a:p>
            <a:p>
              <a:pPr algn="ctr" eaLnBrk="0" hangingPunct="0"/>
              <a:r>
                <a:rPr lang="en-US">
                  <a:latin typeface="Optima" charset="0"/>
                </a:rPr>
                <a:t>Stick with the herd!</a:t>
              </a:r>
              <a:endParaRPr lang="en-US" sz="2000">
                <a:latin typeface="Optima" charset="0"/>
              </a:endParaRPr>
            </a:p>
          </p:txBody>
        </p:sp>
        <p:sp>
          <p:nvSpPr>
            <p:cNvPr id="45099" name="Line 31"/>
            <p:cNvSpPr>
              <a:spLocks noChangeShapeType="1"/>
            </p:cNvSpPr>
            <p:nvPr/>
          </p:nvSpPr>
          <p:spPr bwMode="auto">
            <a:xfrm>
              <a:off x="2288" y="1339"/>
              <a:ext cx="477" cy="791"/>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5100" name="Freeform 32"/>
            <p:cNvSpPr>
              <a:spLocks/>
            </p:cNvSpPr>
            <p:nvPr/>
          </p:nvSpPr>
          <p:spPr bwMode="auto">
            <a:xfrm>
              <a:off x="2721" y="2108"/>
              <a:ext cx="118" cy="143"/>
            </a:xfrm>
            <a:custGeom>
              <a:avLst/>
              <a:gdLst>
                <a:gd name="T0" fmla="*/ 49 w 118"/>
                <a:gd name="T1" fmla="*/ 29 h 143"/>
                <a:gd name="T2" fmla="*/ 0 w 118"/>
                <a:gd name="T3" fmla="*/ 60 h 143"/>
                <a:gd name="T4" fmla="*/ 117 w 118"/>
                <a:gd name="T5" fmla="*/ 142 h 143"/>
                <a:gd name="T6" fmla="*/ 99 w 118"/>
                <a:gd name="T7" fmla="*/ 0 h 143"/>
                <a:gd name="T8" fmla="*/ 49 w 118"/>
                <a:gd name="T9" fmla="*/ 29 h 143"/>
                <a:gd name="T10" fmla="*/ 0 60000 65536"/>
                <a:gd name="T11" fmla="*/ 0 60000 65536"/>
                <a:gd name="T12" fmla="*/ 0 60000 65536"/>
                <a:gd name="T13" fmla="*/ 0 60000 65536"/>
                <a:gd name="T14" fmla="*/ 0 60000 65536"/>
                <a:gd name="T15" fmla="*/ 0 w 118"/>
                <a:gd name="T16" fmla="*/ 0 h 143"/>
                <a:gd name="T17" fmla="*/ 118 w 118"/>
                <a:gd name="T18" fmla="*/ 143 h 143"/>
              </a:gdLst>
              <a:ahLst/>
              <a:cxnLst>
                <a:cxn ang="T10">
                  <a:pos x="T0" y="T1"/>
                </a:cxn>
                <a:cxn ang="T11">
                  <a:pos x="T2" y="T3"/>
                </a:cxn>
                <a:cxn ang="T12">
                  <a:pos x="T4" y="T5"/>
                </a:cxn>
                <a:cxn ang="T13">
                  <a:pos x="T6" y="T7"/>
                </a:cxn>
                <a:cxn ang="T14">
                  <a:pos x="T8" y="T9"/>
                </a:cxn>
              </a:cxnLst>
              <a:rect l="T15" t="T16" r="T17" b="T18"/>
              <a:pathLst>
                <a:path w="118" h="143">
                  <a:moveTo>
                    <a:pt x="49" y="29"/>
                  </a:moveTo>
                  <a:lnTo>
                    <a:pt x="0" y="60"/>
                  </a:lnTo>
                  <a:lnTo>
                    <a:pt x="117" y="142"/>
                  </a:lnTo>
                  <a:lnTo>
                    <a:pt x="99" y="0"/>
                  </a:lnTo>
                  <a:lnTo>
                    <a:pt x="49" y="29"/>
                  </a:lnTo>
                </a:path>
              </a:pathLst>
            </a:custGeom>
            <a:solidFill>
              <a:srgbClr val="D5000A"/>
            </a:solidFill>
            <a:ln w="9525" cap="rnd">
              <a:noFill/>
              <a:round/>
              <a:headEnd type="none" w="sm" len="sm"/>
              <a:tailEnd type="none" w="sm" len="sm"/>
            </a:ln>
          </p:spPr>
          <p:txBody>
            <a:bodyPr/>
            <a:lstStyle/>
            <a:p>
              <a:endParaRPr lang="en-US"/>
            </a:p>
          </p:txBody>
        </p:sp>
      </p:grpSp>
      <p:grpSp>
        <p:nvGrpSpPr>
          <p:cNvPr id="4" name="Group 41"/>
          <p:cNvGrpSpPr>
            <a:grpSpLocks/>
          </p:cNvGrpSpPr>
          <p:nvPr/>
        </p:nvGrpSpPr>
        <p:grpSpPr bwMode="auto">
          <a:xfrm>
            <a:off x="5230813" y="1971675"/>
            <a:ext cx="2905125" cy="2109788"/>
            <a:chOff x="3583" y="912"/>
            <a:chExt cx="1830" cy="1329"/>
          </a:xfrm>
        </p:grpSpPr>
        <p:sp>
          <p:nvSpPr>
            <p:cNvPr id="45094" name="Rectangle 21"/>
            <p:cNvSpPr>
              <a:spLocks noChangeArrowheads="1"/>
            </p:cNvSpPr>
            <p:nvPr/>
          </p:nvSpPr>
          <p:spPr bwMode="auto">
            <a:xfrm>
              <a:off x="4134" y="912"/>
              <a:ext cx="1279" cy="289"/>
            </a:xfrm>
            <a:prstGeom prst="rect">
              <a:avLst/>
            </a:prstGeom>
            <a:noFill/>
            <a:ln w="9525">
              <a:noFill/>
              <a:miter lim="800000"/>
              <a:headEnd/>
              <a:tailEnd/>
            </a:ln>
          </p:spPr>
          <p:txBody>
            <a:bodyPr wrap="none" lIns="90488" tIns="44450" rIns="90488" bIns="44450">
              <a:spAutoFit/>
            </a:bodyPr>
            <a:lstStyle/>
            <a:p>
              <a:pPr eaLnBrk="0" hangingPunct="0"/>
              <a:r>
                <a:rPr lang="en-US" b="1">
                  <a:latin typeface="Optima" charset="0"/>
                </a:rPr>
                <a:t>Conservatives</a:t>
              </a:r>
            </a:p>
          </p:txBody>
        </p:sp>
        <p:sp>
          <p:nvSpPr>
            <p:cNvPr id="45095" name="Rectangle 23"/>
            <p:cNvSpPr>
              <a:spLocks noChangeArrowheads="1"/>
            </p:cNvSpPr>
            <p:nvPr/>
          </p:nvSpPr>
          <p:spPr bwMode="auto">
            <a:xfrm>
              <a:off x="4316" y="1104"/>
              <a:ext cx="869" cy="289"/>
            </a:xfrm>
            <a:prstGeom prst="rect">
              <a:avLst/>
            </a:prstGeom>
            <a:noFill/>
            <a:ln w="9525">
              <a:noFill/>
              <a:miter lim="800000"/>
              <a:headEnd/>
              <a:tailEnd/>
            </a:ln>
          </p:spPr>
          <p:txBody>
            <a:bodyPr wrap="none" lIns="90488" tIns="44450" rIns="90488" bIns="44450">
              <a:spAutoFit/>
            </a:bodyPr>
            <a:lstStyle/>
            <a:p>
              <a:pPr eaLnBrk="0" hangingPunct="0"/>
              <a:r>
                <a:rPr lang="en-US">
                  <a:latin typeface="Optima" charset="0"/>
                </a:rPr>
                <a:t>Hold on!</a:t>
              </a:r>
            </a:p>
          </p:txBody>
        </p:sp>
        <p:sp>
          <p:nvSpPr>
            <p:cNvPr id="45096" name="Line 33"/>
            <p:cNvSpPr>
              <a:spLocks noChangeShapeType="1"/>
            </p:cNvSpPr>
            <p:nvPr/>
          </p:nvSpPr>
          <p:spPr bwMode="auto">
            <a:xfrm flipH="1">
              <a:off x="3642" y="1331"/>
              <a:ext cx="636" cy="795"/>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5097" name="Freeform 34"/>
            <p:cNvSpPr>
              <a:spLocks/>
            </p:cNvSpPr>
            <p:nvPr/>
          </p:nvSpPr>
          <p:spPr bwMode="auto">
            <a:xfrm>
              <a:off x="3583" y="2100"/>
              <a:ext cx="124" cy="141"/>
            </a:xfrm>
            <a:custGeom>
              <a:avLst/>
              <a:gdLst>
                <a:gd name="T0" fmla="*/ 76 w 124"/>
                <a:gd name="T1" fmla="*/ 33 h 141"/>
                <a:gd name="T2" fmla="*/ 31 w 124"/>
                <a:gd name="T3" fmla="*/ 0 h 141"/>
                <a:gd name="T4" fmla="*/ 0 w 124"/>
                <a:gd name="T5" fmla="*/ 140 h 141"/>
                <a:gd name="T6" fmla="*/ 123 w 124"/>
                <a:gd name="T7" fmla="*/ 67 h 141"/>
                <a:gd name="T8" fmla="*/ 76 w 124"/>
                <a:gd name="T9" fmla="*/ 33 h 141"/>
                <a:gd name="T10" fmla="*/ 0 60000 65536"/>
                <a:gd name="T11" fmla="*/ 0 60000 65536"/>
                <a:gd name="T12" fmla="*/ 0 60000 65536"/>
                <a:gd name="T13" fmla="*/ 0 60000 65536"/>
                <a:gd name="T14" fmla="*/ 0 60000 65536"/>
                <a:gd name="T15" fmla="*/ 0 w 124"/>
                <a:gd name="T16" fmla="*/ 0 h 141"/>
                <a:gd name="T17" fmla="*/ 124 w 124"/>
                <a:gd name="T18" fmla="*/ 141 h 141"/>
              </a:gdLst>
              <a:ahLst/>
              <a:cxnLst>
                <a:cxn ang="T10">
                  <a:pos x="T0" y="T1"/>
                </a:cxn>
                <a:cxn ang="T11">
                  <a:pos x="T2" y="T3"/>
                </a:cxn>
                <a:cxn ang="T12">
                  <a:pos x="T4" y="T5"/>
                </a:cxn>
                <a:cxn ang="T13">
                  <a:pos x="T6" y="T7"/>
                </a:cxn>
                <a:cxn ang="T14">
                  <a:pos x="T8" y="T9"/>
                </a:cxn>
              </a:cxnLst>
              <a:rect l="T15" t="T16" r="T17" b="T18"/>
              <a:pathLst>
                <a:path w="124" h="141">
                  <a:moveTo>
                    <a:pt x="76" y="33"/>
                  </a:moveTo>
                  <a:lnTo>
                    <a:pt x="31" y="0"/>
                  </a:lnTo>
                  <a:lnTo>
                    <a:pt x="0" y="140"/>
                  </a:lnTo>
                  <a:lnTo>
                    <a:pt x="123" y="67"/>
                  </a:lnTo>
                  <a:lnTo>
                    <a:pt x="76" y="33"/>
                  </a:lnTo>
                </a:path>
              </a:pathLst>
            </a:custGeom>
            <a:solidFill>
              <a:srgbClr val="D5000A"/>
            </a:solidFill>
            <a:ln w="9525" cap="rnd">
              <a:noFill/>
              <a:round/>
              <a:headEnd type="none" w="sm" len="sm"/>
              <a:tailEnd type="none" w="sm" len="sm"/>
            </a:ln>
          </p:spPr>
          <p:txBody>
            <a:bodyPr/>
            <a:lstStyle/>
            <a:p>
              <a:endParaRPr lang="en-US"/>
            </a:p>
          </p:txBody>
        </p:sp>
      </p:grpSp>
      <p:grpSp>
        <p:nvGrpSpPr>
          <p:cNvPr id="5" name="Group 42"/>
          <p:cNvGrpSpPr>
            <a:grpSpLocks/>
          </p:cNvGrpSpPr>
          <p:nvPr/>
        </p:nvGrpSpPr>
        <p:grpSpPr bwMode="auto">
          <a:xfrm>
            <a:off x="6702425" y="3817938"/>
            <a:ext cx="1763713" cy="976312"/>
            <a:chOff x="4510" y="2075"/>
            <a:chExt cx="1111" cy="615"/>
          </a:xfrm>
        </p:grpSpPr>
        <p:sp>
          <p:nvSpPr>
            <p:cNvPr id="45090" name="Rectangle 24"/>
            <p:cNvSpPr>
              <a:spLocks noChangeArrowheads="1"/>
            </p:cNvSpPr>
            <p:nvPr/>
          </p:nvSpPr>
          <p:spPr bwMode="auto">
            <a:xfrm>
              <a:off x="4752" y="2075"/>
              <a:ext cx="805" cy="289"/>
            </a:xfrm>
            <a:prstGeom prst="rect">
              <a:avLst/>
            </a:prstGeom>
            <a:noFill/>
            <a:ln w="9525">
              <a:noFill/>
              <a:miter lim="800000"/>
              <a:headEnd/>
              <a:tailEnd/>
            </a:ln>
          </p:spPr>
          <p:txBody>
            <a:bodyPr wrap="none" lIns="90488" tIns="44450" rIns="90488" bIns="44450">
              <a:spAutoFit/>
            </a:bodyPr>
            <a:lstStyle/>
            <a:p>
              <a:pPr eaLnBrk="0" hangingPunct="0"/>
              <a:r>
                <a:rPr lang="en-US" b="1">
                  <a:latin typeface="Optima" charset="0"/>
                </a:rPr>
                <a:t>Skeptics</a:t>
              </a:r>
            </a:p>
          </p:txBody>
        </p:sp>
        <p:sp>
          <p:nvSpPr>
            <p:cNvPr id="45091" name="Rectangle 26"/>
            <p:cNvSpPr>
              <a:spLocks noChangeArrowheads="1"/>
            </p:cNvSpPr>
            <p:nvPr/>
          </p:nvSpPr>
          <p:spPr bwMode="auto">
            <a:xfrm>
              <a:off x="4793" y="2267"/>
              <a:ext cx="828" cy="289"/>
            </a:xfrm>
            <a:prstGeom prst="rect">
              <a:avLst/>
            </a:prstGeom>
            <a:noFill/>
            <a:ln w="9525">
              <a:noFill/>
              <a:miter lim="800000"/>
              <a:headEnd/>
              <a:tailEnd/>
            </a:ln>
          </p:spPr>
          <p:txBody>
            <a:bodyPr wrap="none" lIns="90488" tIns="44450" rIns="90488" bIns="44450">
              <a:spAutoFit/>
            </a:bodyPr>
            <a:lstStyle/>
            <a:p>
              <a:pPr eaLnBrk="0" hangingPunct="0"/>
              <a:r>
                <a:rPr lang="en-US">
                  <a:latin typeface="Optima" charset="0"/>
                </a:rPr>
                <a:t>No way!</a:t>
              </a:r>
            </a:p>
          </p:txBody>
        </p:sp>
        <p:sp>
          <p:nvSpPr>
            <p:cNvPr id="45092" name="Line 35"/>
            <p:cNvSpPr>
              <a:spLocks noChangeShapeType="1"/>
            </p:cNvSpPr>
            <p:nvPr/>
          </p:nvSpPr>
          <p:spPr bwMode="auto">
            <a:xfrm flipH="1">
              <a:off x="4577" y="2352"/>
              <a:ext cx="223" cy="229"/>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5093" name="Freeform 36"/>
            <p:cNvSpPr>
              <a:spLocks/>
            </p:cNvSpPr>
            <p:nvPr/>
          </p:nvSpPr>
          <p:spPr bwMode="auto">
            <a:xfrm>
              <a:off x="4510" y="2552"/>
              <a:ext cx="130" cy="138"/>
            </a:xfrm>
            <a:custGeom>
              <a:avLst/>
              <a:gdLst>
                <a:gd name="T0" fmla="*/ 84 w 130"/>
                <a:gd name="T1" fmla="*/ 36 h 138"/>
                <a:gd name="T2" fmla="*/ 40 w 130"/>
                <a:gd name="T3" fmla="*/ 0 h 138"/>
                <a:gd name="T4" fmla="*/ 0 w 130"/>
                <a:gd name="T5" fmla="*/ 137 h 138"/>
                <a:gd name="T6" fmla="*/ 129 w 130"/>
                <a:gd name="T7" fmla="*/ 74 h 138"/>
                <a:gd name="T8" fmla="*/ 84 w 130"/>
                <a:gd name="T9" fmla="*/ 36 h 138"/>
                <a:gd name="T10" fmla="*/ 0 60000 65536"/>
                <a:gd name="T11" fmla="*/ 0 60000 65536"/>
                <a:gd name="T12" fmla="*/ 0 60000 65536"/>
                <a:gd name="T13" fmla="*/ 0 60000 65536"/>
                <a:gd name="T14" fmla="*/ 0 60000 65536"/>
                <a:gd name="T15" fmla="*/ 0 w 130"/>
                <a:gd name="T16" fmla="*/ 0 h 138"/>
                <a:gd name="T17" fmla="*/ 130 w 130"/>
                <a:gd name="T18" fmla="*/ 138 h 138"/>
              </a:gdLst>
              <a:ahLst/>
              <a:cxnLst>
                <a:cxn ang="T10">
                  <a:pos x="T0" y="T1"/>
                </a:cxn>
                <a:cxn ang="T11">
                  <a:pos x="T2" y="T3"/>
                </a:cxn>
                <a:cxn ang="T12">
                  <a:pos x="T4" y="T5"/>
                </a:cxn>
                <a:cxn ang="T13">
                  <a:pos x="T6" y="T7"/>
                </a:cxn>
                <a:cxn ang="T14">
                  <a:pos x="T8" y="T9"/>
                </a:cxn>
              </a:cxnLst>
              <a:rect l="T15" t="T16" r="T17" b="T18"/>
              <a:pathLst>
                <a:path w="130" h="138">
                  <a:moveTo>
                    <a:pt x="84" y="36"/>
                  </a:moveTo>
                  <a:lnTo>
                    <a:pt x="40" y="0"/>
                  </a:lnTo>
                  <a:lnTo>
                    <a:pt x="0" y="137"/>
                  </a:lnTo>
                  <a:lnTo>
                    <a:pt x="129" y="74"/>
                  </a:lnTo>
                  <a:lnTo>
                    <a:pt x="84" y="36"/>
                  </a:lnTo>
                </a:path>
              </a:pathLst>
            </a:custGeom>
            <a:solidFill>
              <a:srgbClr val="D5000A"/>
            </a:solidFill>
            <a:ln w="9525" cap="rnd">
              <a:noFill/>
              <a:round/>
              <a:headEnd type="none" w="sm" len="sm"/>
              <a:tailEnd type="none" w="sm" len="sm"/>
            </a:ln>
          </p:spPr>
          <p:txBody>
            <a:bodyPr/>
            <a:lstStyle/>
            <a:p>
              <a:endParaRPr lang="en-US"/>
            </a:p>
          </p:txBody>
        </p:sp>
      </p:grpSp>
      <p:sp>
        <p:nvSpPr>
          <p:cNvPr id="45078" name="Rectangle 38"/>
          <p:cNvSpPr>
            <a:spLocks noChangeArrowheads="1"/>
          </p:cNvSpPr>
          <p:nvPr/>
        </p:nvSpPr>
        <p:spPr bwMode="auto">
          <a:xfrm>
            <a:off x="2173288" y="2787650"/>
            <a:ext cx="180975" cy="698500"/>
          </a:xfrm>
          <a:prstGeom prst="rect">
            <a:avLst/>
          </a:prstGeom>
          <a:noFill/>
          <a:ln w="9525">
            <a:noFill/>
            <a:miter lim="800000"/>
            <a:headEnd/>
            <a:tailEnd/>
          </a:ln>
        </p:spPr>
        <p:txBody>
          <a:bodyPr wrap="none" lIns="90488" tIns="44450" rIns="90488" bIns="44450">
            <a:spAutoFit/>
          </a:bodyPr>
          <a:lstStyle/>
          <a:p>
            <a:pPr eaLnBrk="0" hangingPunct="0"/>
            <a:endParaRPr lang="en-US" sz="2000" b="1">
              <a:solidFill>
                <a:srgbClr val="292929"/>
              </a:solidFill>
              <a:latin typeface="Optima" charset="0"/>
            </a:endParaRPr>
          </a:p>
          <a:p>
            <a:pPr eaLnBrk="0" hangingPunct="0"/>
            <a:endParaRPr lang="en-US" sz="2000" b="1">
              <a:solidFill>
                <a:srgbClr val="292929"/>
              </a:solidFill>
              <a:latin typeface="Optima" charset="0"/>
            </a:endParaRPr>
          </a:p>
        </p:txBody>
      </p:sp>
      <p:grpSp>
        <p:nvGrpSpPr>
          <p:cNvPr id="6" name="Group 44"/>
          <p:cNvGrpSpPr>
            <a:grpSpLocks/>
          </p:cNvGrpSpPr>
          <p:nvPr/>
        </p:nvGrpSpPr>
        <p:grpSpPr bwMode="auto">
          <a:xfrm>
            <a:off x="179388" y="2787650"/>
            <a:ext cx="3176587" cy="2147888"/>
            <a:chOff x="507" y="1426"/>
            <a:chExt cx="2001" cy="1353"/>
          </a:xfrm>
        </p:grpSpPr>
        <p:sp>
          <p:nvSpPr>
            <p:cNvPr id="45086" name="Line 27"/>
            <p:cNvSpPr>
              <a:spLocks noChangeShapeType="1"/>
            </p:cNvSpPr>
            <p:nvPr/>
          </p:nvSpPr>
          <p:spPr bwMode="auto">
            <a:xfrm>
              <a:off x="1442" y="1932"/>
              <a:ext cx="428" cy="726"/>
            </a:xfrm>
            <a:prstGeom prst="line">
              <a:avLst/>
            </a:prstGeom>
            <a:noFill/>
            <a:ln w="25400">
              <a:solidFill>
                <a:schemeClr val="hlink"/>
              </a:solidFill>
              <a:round/>
              <a:headEnd type="none" w="sm" len="sm"/>
              <a:tailEnd type="none" w="sm" len="sm"/>
            </a:ln>
          </p:spPr>
          <p:txBody>
            <a:bodyPr wrap="none" anchor="ctr"/>
            <a:lstStyle/>
            <a:p>
              <a:endParaRPr lang="en-US"/>
            </a:p>
          </p:txBody>
        </p:sp>
        <p:sp>
          <p:nvSpPr>
            <p:cNvPr id="45087" name="Freeform 28"/>
            <p:cNvSpPr>
              <a:spLocks/>
            </p:cNvSpPr>
            <p:nvPr/>
          </p:nvSpPr>
          <p:spPr bwMode="auto">
            <a:xfrm>
              <a:off x="1825" y="2634"/>
              <a:ext cx="118" cy="145"/>
            </a:xfrm>
            <a:custGeom>
              <a:avLst/>
              <a:gdLst>
                <a:gd name="T0" fmla="*/ 51 w 118"/>
                <a:gd name="T1" fmla="*/ 31 h 145"/>
                <a:gd name="T2" fmla="*/ 0 w 118"/>
                <a:gd name="T3" fmla="*/ 60 h 145"/>
                <a:gd name="T4" fmla="*/ 117 w 118"/>
                <a:gd name="T5" fmla="*/ 144 h 145"/>
                <a:gd name="T6" fmla="*/ 99 w 118"/>
                <a:gd name="T7" fmla="*/ 0 h 145"/>
                <a:gd name="T8" fmla="*/ 51 w 118"/>
                <a:gd name="T9" fmla="*/ 31 h 145"/>
                <a:gd name="T10" fmla="*/ 0 60000 65536"/>
                <a:gd name="T11" fmla="*/ 0 60000 65536"/>
                <a:gd name="T12" fmla="*/ 0 60000 65536"/>
                <a:gd name="T13" fmla="*/ 0 60000 65536"/>
                <a:gd name="T14" fmla="*/ 0 60000 65536"/>
                <a:gd name="T15" fmla="*/ 0 w 118"/>
                <a:gd name="T16" fmla="*/ 0 h 145"/>
                <a:gd name="T17" fmla="*/ 118 w 118"/>
                <a:gd name="T18" fmla="*/ 145 h 145"/>
              </a:gdLst>
              <a:ahLst/>
              <a:cxnLst>
                <a:cxn ang="T10">
                  <a:pos x="T0" y="T1"/>
                </a:cxn>
                <a:cxn ang="T11">
                  <a:pos x="T2" y="T3"/>
                </a:cxn>
                <a:cxn ang="T12">
                  <a:pos x="T4" y="T5"/>
                </a:cxn>
                <a:cxn ang="T13">
                  <a:pos x="T6" y="T7"/>
                </a:cxn>
                <a:cxn ang="T14">
                  <a:pos x="T8" y="T9"/>
                </a:cxn>
              </a:cxnLst>
              <a:rect l="T15" t="T16" r="T17" b="T18"/>
              <a:pathLst>
                <a:path w="118" h="145">
                  <a:moveTo>
                    <a:pt x="51" y="31"/>
                  </a:moveTo>
                  <a:lnTo>
                    <a:pt x="0" y="60"/>
                  </a:lnTo>
                  <a:lnTo>
                    <a:pt x="117" y="144"/>
                  </a:lnTo>
                  <a:lnTo>
                    <a:pt x="99" y="0"/>
                  </a:lnTo>
                  <a:lnTo>
                    <a:pt x="51" y="31"/>
                  </a:lnTo>
                </a:path>
              </a:pathLst>
            </a:custGeom>
            <a:solidFill>
              <a:srgbClr val="D5000A"/>
            </a:solidFill>
            <a:ln w="9525" cap="rnd">
              <a:noFill/>
              <a:round/>
              <a:headEnd type="none" w="sm" len="sm"/>
              <a:tailEnd type="none" w="sm" len="sm"/>
            </a:ln>
          </p:spPr>
          <p:txBody>
            <a:bodyPr/>
            <a:lstStyle/>
            <a:p>
              <a:endParaRPr lang="en-US"/>
            </a:p>
          </p:txBody>
        </p:sp>
        <p:sp>
          <p:nvSpPr>
            <p:cNvPr id="45088" name="Rectangle 37"/>
            <p:cNvSpPr>
              <a:spLocks noChangeArrowheads="1"/>
            </p:cNvSpPr>
            <p:nvPr/>
          </p:nvSpPr>
          <p:spPr bwMode="auto">
            <a:xfrm>
              <a:off x="866" y="1426"/>
              <a:ext cx="1035" cy="289"/>
            </a:xfrm>
            <a:prstGeom prst="rect">
              <a:avLst/>
            </a:prstGeom>
            <a:noFill/>
            <a:ln w="9525">
              <a:noFill/>
              <a:miter lim="800000"/>
              <a:headEnd/>
              <a:tailEnd/>
            </a:ln>
          </p:spPr>
          <p:txBody>
            <a:bodyPr wrap="none" lIns="90488" tIns="44450" rIns="90488" bIns="44450">
              <a:spAutoFit/>
            </a:bodyPr>
            <a:lstStyle/>
            <a:p>
              <a:pPr eaLnBrk="0" hangingPunct="0"/>
              <a:r>
                <a:rPr lang="en-US" b="1">
                  <a:latin typeface="Optima" charset="0"/>
                </a:rPr>
                <a:t>Visionaries</a:t>
              </a:r>
              <a:endParaRPr lang="en-US">
                <a:latin typeface="Optima" charset="0"/>
              </a:endParaRPr>
            </a:p>
          </p:txBody>
        </p:sp>
        <p:sp>
          <p:nvSpPr>
            <p:cNvPr id="45089" name="Rectangle 39"/>
            <p:cNvSpPr>
              <a:spLocks noChangeArrowheads="1"/>
            </p:cNvSpPr>
            <p:nvPr/>
          </p:nvSpPr>
          <p:spPr bwMode="auto">
            <a:xfrm>
              <a:off x="507" y="1618"/>
              <a:ext cx="2001" cy="289"/>
            </a:xfrm>
            <a:prstGeom prst="rect">
              <a:avLst/>
            </a:prstGeom>
            <a:noFill/>
            <a:ln w="9525">
              <a:noFill/>
              <a:miter lim="800000"/>
              <a:headEnd/>
              <a:tailEnd/>
            </a:ln>
          </p:spPr>
          <p:txBody>
            <a:bodyPr wrap="none" lIns="90488" tIns="44450" rIns="90488" bIns="44450">
              <a:spAutoFit/>
            </a:bodyPr>
            <a:lstStyle/>
            <a:p>
              <a:pPr eaLnBrk="0" hangingPunct="0"/>
              <a:r>
                <a:rPr lang="en-US">
                  <a:latin typeface="Optima" charset="0"/>
                </a:rPr>
                <a:t>Get ahead of the herd!</a:t>
              </a:r>
              <a:endParaRPr lang="en-US" sz="2000">
                <a:latin typeface="Optima" charset="0"/>
              </a:endParaRPr>
            </a:p>
          </p:txBody>
        </p:sp>
      </p:grpSp>
      <p:sp>
        <p:nvSpPr>
          <p:cNvPr id="48" name="Date Placeholder 47"/>
          <p:cNvSpPr>
            <a:spLocks noGrp="1"/>
          </p:cNvSpPr>
          <p:nvPr>
            <p:ph type="dt" sz="half" idx="10"/>
          </p:nvPr>
        </p:nvSpPr>
        <p:spPr>
          <a:prstGeom prst="rect">
            <a:avLst/>
          </a:prstGeom>
        </p:spPr>
        <p:txBody>
          <a:bodyPr/>
          <a:lstStyle/>
          <a:p>
            <a:pPr>
              <a:defRPr/>
            </a:pPr>
            <a:r>
              <a:rPr lang="en-US" dirty="0"/>
              <a:t>HyFlex Course Design</a:t>
            </a:r>
          </a:p>
        </p:txBody>
      </p:sp>
      <p:sp>
        <p:nvSpPr>
          <p:cNvPr id="45085" name="Footer Placeholder 48"/>
          <p:cNvSpPr>
            <a:spLocks noGrp="1"/>
          </p:cNvSpPr>
          <p:nvPr>
            <p:ph type="ftr" sz="quarter" idx="11"/>
          </p:nvPr>
        </p:nvSpPr>
        <p:spPr bwMode="auto">
          <a:prstGeom prst="rect">
            <a:avLst/>
          </a:prstGeom>
          <a:noFill/>
          <a:ln>
            <a:miter lim="800000"/>
            <a:headEnd/>
            <a:tailEnd/>
          </a:ln>
        </p:spPr>
        <p:txBody>
          <a:bodyPr/>
          <a:lstStyle/>
          <a:p>
            <a:r>
              <a:rPr lang="en-US">
                <a:ea typeface="ＭＳ Ｐゴシック" charset="-128"/>
              </a:rPr>
              <a:t>Dr. Brian Beatty</a:t>
            </a:r>
          </a:p>
        </p:txBody>
      </p:sp>
      <p:sp>
        <p:nvSpPr>
          <p:cNvPr id="45080" name="Slide Number Placeholder 45"/>
          <p:cNvSpPr>
            <a:spLocks noGrp="1"/>
          </p:cNvSpPr>
          <p:nvPr>
            <p:ph type="sldNum" sz="quarter" idx="12"/>
          </p:nvPr>
        </p:nvSpPr>
        <p:spPr bwMode="auto">
          <a:xfrm>
            <a:off x="4397375" y="5878513"/>
            <a:ext cx="533400" cy="365125"/>
          </a:xfrm>
          <a:prstGeom prst="rect">
            <a:avLst/>
          </a:prstGeom>
          <a:noFill/>
          <a:ln>
            <a:miter lim="800000"/>
            <a:headEnd/>
            <a:tailEnd/>
          </a:ln>
        </p:spPr>
        <p:txBody>
          <a:bodyPr/>
          <a:lstStyle/>
          <a:p>
            <a:fld id="{802E6C46-9085-459F-9B62-C89BDE02EE7D}" type="slidenum">
              <a:rPr lang="en-US"/>
              <a:pPr/>
              <a:t>86</a:t>
            </a:fld>
            <a:endParaRPr lang="en-US"/>
          </a:p>
        </p:txBody>
      </p:sp>
      <p:sp>
        <p:nvSpPr>
          <p:cNvPr id="45081" name="TextBox 44"/>
          <p:cNvSpPr txBox="1">
            <a:spLocks noChangeArrowheads="1"/>
          </p:cNvSpPr>
          <p:nvPr/>
        </p:nvSpPr>
        <p:spPr bwMode="auto">
          <a:xfrm>
            <a:off x="990600" y="990600"/>
            <a:ext cx="7924800" cy="641350"/>
          </a:xfrm>
          <a:prstGeom prst="rect">
            <a:avLst/>
          </a:prstGeom>
          <a:noFill/>
          <a:ln w="9525">
            <a:noFill/>
            <a:miter lim="800000"/>
            <a:headEnd/>
            <a:tailEnd/>
          </a:ln>
        </p:spPr>
        <p:txBody>
          <a:bodyPr>
            <a:spAutoFit/>
          </a:bodyPr>
          <a:lstStyle/>
          <a:p>
            <a:r>
              <a:rPr lang="en-US">
                <a:solidFill>
                  <a:schemeClr val="bg1"/>
                </a:solidFill>
              </a:rPr>
              <a:t>from “the Diffusion of Innovations” by Everett Rogers and “Crossing the Chasm”, by Geoffrey Moore</a:t>
            </a:r>
          </a:p>
        </p:txBody>
      </p:sp>
      <p:sp>
        <p:nvSpPr>
          <p:cNvPr id="46" name="TextBox 44"/>
          <p:cNvSpPr txBox="1">
            <a:spLocks noChangeArrowheads="1"/>
          </p:cNvSpPr>
          <p:nvPr/>
        </p:nvSpPr>
        <p:spPr bwMode="auto">
          <a:xfrm>
            <a:off x="742950" y="1169988"/>
            <a:ext cx="8240713" cy="461962"/>
          </a:xfrm>
          <a:prstGeom prst="rect">
            <a:avLst/>
          </a:prstGeom>
          <a:noFill/>
          <a:ln w="9525">
            <a:noFill/>
            <a:miter lim="800000"/>
            <a:headEnd/>
            <a:tailEnd/>
          </a:ln>
          <a:effectLst>
            <a:outerShdw dist="38100" dir="2700000" rotWithShape="0">
              <a:srgbClr val="808080">
                <a:alpha val="42999"/>
              </a:srgbClr>
            </a:outerShdw>
          </a:effectLst>
        </p:spPr>
        <p:txBody>
          <a:bodyPr>
            <a:spAutoFit/>
          </a:bodyPr>
          <a:lstStyle/>
          <a:p>
            <a:pPr>
              <a:defRPr/>
            </a:pPr>
            <a:r>
              <a:rPr lang="en-US" dirty="0">
                <a:solidFill>
                  <a:srgbClr val="0000FF"/>
                </a:solidFill>
                <a:cs typeface="ＭＳ Ｐゴシック" charset="-128"/>
              </a:rPr>
              <a:t>Where are your faculty, students, and administrators?</a:t>
            </a:r>
          </a:p>
        </p:txBody>
      </p:sp>
      <p:sp>
        <p:nvSpPr>
          <p:cNvPr id="47" name="Title 1"/>
          <p:cNvSpPr txBox="1">
            <a:spLocks/>
          </p:cNvSpPr>
          <p:nvPr/>
        </p:nvSpPr>
        <p:spPr>
          <a:xfrm>
            <a:off x="457200" y="138113"/>
            <a:ext cx="8382000" cy="1143000"/>
          </a:xfrm>
          <a:prstGeom prst="rect">
            <a:avLst/>
          </a:prstGeom>
        </p:spPr>
        <p:txBody>
          <a:bodyPr anchor="ctr">
            <a:normAutofit/>
          </a:bodyPr>
          <a:lstStyle/>
          <a:p>
            <a:pPr eaLnBrk="0" hangingPunct="0">
              <a:defRPr/>
            </a:pPr>
            <a:r>
              <a:rPr lang="en-US" sz="3000" b="1" cap="small" dirty="0">
                <a:latin typeface="Arial"/>
                <a:ea typeface="ＭＳ Ｐゴシック" pitchFamily="48" charset="-128"/>
                <a:cs typeface="Arial"/>
              </a:rPr>
              <a:t>Technology Adoption Lifecycle (typical)</a:t>
            </a:r>
          </a:p>
        </p:txBody>
      </p:sp>
      <p:sp>
        <p:nvSpPr>
          <p:cNvPr id="7" name="Rectangle 6"/>
          <p:cNvSpPr/>
          <p:nvPr/>
        </p:nvSpPr>
        <p:spPr>
          <a:xfrm>
            <a:off x="2151679" y="6300764"/>
            <a:ext cx="4116255" cy="369332"/>
          </a:xfrm>
          <a:prstGeom prst="rect">
            <a:avLst/>
          </a:prstGeom>
        </p:spPr>
        <p:txBody>
          <a:bodyPr wrap="none">
            <a:spAutoFit/>
          </a:bodyPr>
          <a:lstStyle/>
          <a:p>
            <a:r>
              <a:rPr lang="en-US" dirty="0">
                <a:hlinkClick r:id="rId3"/>
              </a:rPr>
              <a:t>https://edtechbooks.org/hyflex/adoption</a:t>
            </a:r>
            <a:r>
              <a:rPr lang="en-US" dirty="0"/>
              <a:t> </a:t>
            </a:r>
            <a:endParaRPr lang="en-US" sz="1600" dirty="0">
              <a:ea typeface="ＭＳ Ｐゴシック" charset="-128"/>
            </a:endParaRPr>
          </a:p>
        </p:txBody>
      </p:sp>
    </p:spTree>
    <p:extLst>
      <p:ext uri="{BB962C8B-B14F-4D97-AF65-F5344CB8AC3E}">
        <p14:creationId xmlns:p14="http://schemas.microsoft.com/office/powerpoint/2010/main" val="6199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0" fill="hold"/>
                                        <p:tgtEl>
                                          <p:spTgt spid="5"/>
                                        </p:tgtEl>
                                        <p:attrNameLst>
                                          <p:attrName>ppt_x</p:attrName>
                                        </p:attrNameLst>
                                      </p:cBhvr>
                                      <p:tavLst>
                                        <p:tav tm="0">
                                          <p:val>
                                            <p:strVal val="1+#ppt_w/2"/>
                                          </p:val>
                                        </p:tav>
                                        <p:tav tm="100000">
                                          <p:val>
                                            <p:strVal val="#ppt_x"/>
                                          </p:val>
                                        </p:tav>
                                      </p:tavLst>
                                    </p:anim>
                                    <p:anim calcmode="lin" valueType="num">
                                      <p:cBhvr additive="base">
                                        <p:cTn id="32"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514283" y="4576247"/>
            <a:ext cx="8334023" cy="879116"/>
          </a:xfrm>
        </p:spPr>
        <p:txBody>
          <a:bodyPr/>
          <a:lstStyle/>
          <a:p>
            <a:r>
              <a:rPr lang="en-US" sz="5175" b="1" spc="113" dirty="0">
                <a:solidFill>
                  <a:schemeClr val="bg2">
                    <a:lumMod val="75000"/>
                  </a:schemeClr>
                </a:solidFill>
              </a:rPr>
              <a:t>Designing </a:t>
            </a:r>
            <a:r>
              <a:rPr lang="en-US" sz="5175" b="1" spc="113" dirty="0" err="1">
                <a:solidFill>
                  <a:schemeClr val="bg1"/>
                </a:solidFill>
              </a:rPr>
              <a:t>HyFlex</a:t>
            </a:r>
            <a:r>
              <a:rPr lang="en-US" sz="5175" b="1" spc="113" dirty="0">
                <a:solidFill>
                  <a:schemeClr val="bg2">
                    <a:lumMod val="75000"/>
                  </a:schemeClr>
                </a:solidFill>
              </a:rPr>
              <a:t> Courses</a:t>
            </a:r>
            <a:endParaRPr lang="en-US" sz="5175" b="1" spc="113" dirty="0">
              <a:solidFill>
                <a:schemeClr val="bg1"/>
              </a:solidFill>
            </a:endParaRPr>
          </a:p>
        </p:txBody>
      </p:sp>
      <p:pic>
        <p:nvPicPr>
          <p:cNvPr id="3" name="Picture 2"/>
          <p:cNvPicPr>
            <a:picLocks noChangeAspect="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844398"/>
            <a:ext cx="9142810" cy="5142830"/>
          </a:xfrm>
          <a:prstGeom prst="rect">
            <a:avLst/>
          </a:prstGeom>
        </p:spPr>
      </p:pic>
      <p:pic>
        <p:nvPicPr>
          <p:cNvPr id="2" name="Picture 1"/>
          <p:cNvPicPr>
            <a:picLocks noChangeAspect="1"/>
          </p:cNvPicPr>
          <p:nvPr/>
        </p:nvPicPr>
        <p:blipFill>
          <a:blip r:embed="rId5" cstate="email">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4039" y="857585"/>
            <a:ext cx="9119366" cy="5129643"/>
          </a:xfrm>
          <a:prstGeom prst="rect">
            <a:avLst/>
          </a:prstGeom>
        </p:spPr>
      </p:pic>
      <p:sp>
        <p:nvSpPr>
          <p:cNvPr id="5" name="Title 1"/>
          <p:cNvSpPr txBox="1">
            <a:spLocks/>
          </p:cNvSpPr>
          <p:nvPr/>
        </p:nvSpPr>
        <p:spPr>
          <a:xfrm>
            <a:off x="24039" y="4884847"/>
            <a:ext cx="9013629" cy="879116"/>
          </a:xfrm>
          <a:prstGeom prst="rect">
            <a:avLst/>
          </a:prstGeom>
          <a:solidFill>
            <a:schemeClr val="accent4">
              <a:alpha val="50000"/>
            </a:schemeClr>
          </a:solidFill>
        </p:spPr>
        <p:txBody>
          <a:bodyPr vert="horz" lIns="34286" tIns="17143" rIns="34286" bIns="17143"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4313" b="1" spc="113" dirty="0">
                <a:solidFill>
                  <a:schemeClr val="bg1"/>
                </a:solidFill>
              </a:rPr>
              <a:t> </a:t>
            </a:r>
            <a:r>
              <a:rPr lang="en-US" sz="3600" b="1" spc="113" dirty="0">
                <a:solidFill>
                  <a:schemeClr val="bg1"/>
                </a:solidFill>
              </a:rPr>
              <a:t>Perspectives from Eight Universities</a:t>
            </a:r>
            <a:endParaRPr lang="en-US" sz="4000" b="1" spc="113" dirty="0">
              <a:solidFill>
                <a:schemeClr val="bg1"/>
              </a:solidFill>
            </a:endParaRPr>
          </a:p>
        </p:txBody>
      </p:sp>
      <p:sp>
        <p:nvSpPr>
          <p:cNvPr id="6" name="TextBox 5"/>
          <p:cNvSpPr txBox="1"/>
          <p:nvPr/>
        </p:nvSpPr>
        <p:spPr>
          <a:xfrm>
            <a:off x="3595827" y="5763963"/>
            <a:ext cx="1950729" cy="196208"/>
          </a:xfrm>
          <a:prstGeom prst="rect">
            <a:avLst/>
          </a:prstGeom>
          <a:noFill/>
        </p:spPr>
        <p:txBody>
          <a:bodyPr wrap="square" rtlCol="0">
            <a:spAutoFit/>
          </a:bodyPr>
          <a:lstStyle/>
          <a:p>
            <a:pPr algn="ctr"/>
            <a:r>
              <a:rPr lang="en-US" sz="675" dirty="0" err="1">
                <a:solidFill>
                  <a:schemeClr val="bg1"/>
                </a:solidFill>
              </a:rPr>
              <a:t>Photogarph</a:t>
            </a:r>
            <a:r>
              <a:rPr lang="en-US" sz="675" dirty="0">
                <a:solidFill>
                  <a:schemeClr val="bg1"/>
                </a:solidFill>
              </a:rPr>
              <a:t> by Andrew </a:t>
            </a:r>
            <a:r>
              <a:rPr lang="en-US" sz="675" dirty="0" err="1">
                <a:solidFill>
                  <a:schemeClr val="bg1"/>
                </a:solidFill>
              </a:rPr>
              <a:t>Corpuz</a:t>
            </a:r>
            <a:endParaRPr lang="en-US" sz="675" dirty="0">
              <a:solidFill>
                <a:schemeClr val="bg1"/>
              </a:solidFill>
            </a:endParaRPr>
          </a:p>
        </p:txBody>
      </p:sp>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23789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Peirce College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3" name="TextBox 12">
            <a:extLst>
              <a:ext uri="{FF2B5EF4-FFF2-40B4-BE49-F238E27FC236}">
                <a16:creationId xmlns:a16="http://schemas.microsoft.com/office/drawing/2014/main" id="{4C7094D7-2C1E-E440-9E2B-2C57FC79F8CF}"/>
              </a:ext>
            </a:extLst>
          </p:cNvPr>
          <p:cNvSpPr txBox="1"/>
          <p:nvPr/>
        </p:nvSpPr>
        <p:spPr>
          <a:xfrm flipH="1">
            <a:off x="2017728" y="5700148"/>
            <a:ext cx="5108545" cy="196208"/>
          </a:xfrm>
          <a:prstGeom prst="rect">
            <a:avLst/>
          </a:prstGeom>
          <a:solidFill>
            <a:schemeClr val="bg1">
              <a:alpha val="50000"/>
            </a:schemeClr>
          </a:solidFill>
        </p:spPr>
        <p:txBody>
          <a:bodyPr wrap="square" rtlCol="0">
            <a:spAutoFit/>
          </a:bodyPr>
          <a:lstStyle/>
          <a:p>
            <a:pPr algn="ctr"/>
            <a:r>
              <a:rPr lang="en-US" sz="675" b="1" dirty="0"/>
              <a:t> Student-Directed Hybrid Design Guidance |  Brian Beatty</a:t>
            </a: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638476" y="1462867"/>
            <a:ext cx="5819475" cy="3263079"/>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1800" b="1" dirty="0"/>
              <a:t>Fitting Flexibility Across the Curriculum </a:t>
            </a:r>
          </a:p>
          <a:p>
            <a:pPr marL="0" indent="0">
              <a:buNone/>
            </a:pPr>
            <a:r>
              <a:rPr lang="en-US" sz="1800" dirty="0"/>
              <a:t>Cathy Littlefield</a:t>
            </a:r>
          </a:p>
          <a:p>
            <a:pPr marL="0" indent="0">
              <a:buNone/>
            </a:pPr>
            <a:r>
              <a:rPr lang="en-US" sz="1800" dirty="0"/>
              <a:t>Stephanie Donovan</a:t>
            </a:r>
          </a:p>
          <a:p>
            <a:pPr marL="0" indent="0">
              <a:buNone/>
            </a:pPr>
            <a:endParaRPr lang="en-US" sz="1800" dirty="0">
              <a:hlinkClick r:id="rId3"/>
            </a:endParaRPr>
          </a:p>
          <a:p>
            <a:pPr marL="0" indent="0">
              <a:lnSpc>
                <a:spcPct val="120000"/>
              </a:lnSpc>
              <a:buNone/>
            </a:pPr>
            <a:r>
              <a:rPr lang="en-US" sz="1800" b="1" dirty="0"/>
              <a:t>Primary goal: </a:t>
            </a:r>
            <a:r>
              <a:rPr lang="en-US" sz="1800" dirty="0"/>
              <a:t>increase enrollment and retention by increasing course access to students who needed flexible attendance options </a:t>
            </a:r>
            <a:endParaRPr lang="en-US" sz="1800" dirty="0">
              <a:hlinkClick r:id="rId3"/>
            </a:endParaRPr>
          </a:p>
          <a:p>
            <a:pPr marL="0" indent="0">
              <a:lnSpc>
                <a:spcPct val="120000"/>
              </a:lnSpc>
              <a:buNone/>
            </a:pPr>
            <a:br>
              <a:rPr lang="en-US" sz="1800" dirty="0"/>
            </a:br>
            <a:r>
              <a:rPr lang="en-US" sz="1800" b="1" dirty="0"/>
              <a:t>Initial pilot 2014 </a:t>
            </a:r>
            <a:r>
              <a:rPr lang="en-US" sz="1800" dirty="0"/>
              <a:t>with a few Business and Health courses, expansion soon after to all Health Programs and Graduate Studies courses; followed by more Business programs</a:t>
            </a:r>
          </a:p>
          <a:p>
            <a:pPr marL="0" indent="0">
              <a:buNone/>
            </a:pPr>
            <a:r>
              <a:rPr lang="en-US" sz="1800" dirty="0"/>
              <a:t> </a:t>
            </a:r>
          </a:p>
        </p:txBody>
      </p:sp>
      <p:pic>
        <p:nvPicPr>
          <p:cNvPr id="8" name="Content Placeholder 10">
            <a:extLst>
              <a:ext uri="{FF2B5EF4-FFF2-40B4-BE49-F238E27FC236}">
                <a16:creationId xmlns:a16="http://schemas.microsoft.com/office/drawing/2014/main" id="{552B48C1-AEC5-B347-A2BE-2BF6C6FCDE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4855" y="301261"/>
            <a:ext cx="869002" cy="1164463"/>
          </a:xfrm>
          <a:prstGeom prst="rect">
            <a:avLst/>
          </a:prstGeom>
        </p:spPr>
      </p:pic>
      <p:sp>
        <p:nvSpPr>
          <p:cNvPr id="9" name="Rectangle 8">
            <a:extLst>
              <a:ext uri="{FF2B5EF4-FFF2-40B4-BE49-F238E27FC236}">
                <a16:creationId xmlns:a16="http://schemas.microsoft.com/office/drawing/2014/main" id="{3B96257A-3DA6-E648-818B-A0C84CFB4383}"/>
              </a:ext>
            </a:extLst>
          </p:cNvPr>
          <p:cNvSpPr/>
          <p:nvPr/>
        </p:nvSpPr>
        <p:spPr>
          <a:xfrm>
            <a:off x="6705600" y="1465724"/>
            <a:ext cx="1687513" cy="276999"/>
          </a:xfrm>
          <a:prstGeom prst="rect">
            <a:avLst/>
          </a:prstGeom>
        </p:spPr>
        <p:txBody>
          <a:bodyPr wrap="none">
            <a:spAutoFit/>
          </a:bodyPr>
          <a:lstStyle/>
          <a:p>
            <a:r>
              <a:rPr lang="en-US" sz="1200" dirty="0">
                <a:hlinkClick r:id="rId3"/>
              </a:rPr>
              <a:t>https://www.peirce.edu</a:t>
            </a:r>
            <a:endParaRPr lang="en-US" sz="1200" dirty="0"/>
          </a:p>
        </p:txBody>
      </p:sp>
      <p:sp>
        <p:nvSpPr>
          <p:cNvPr id="10" name="Rectangle 9">
            <a:extLst>
              <a:ext uri="{FF2B5EF4-FFF2-40B4-BE49-F238E27FC236}">
                <a16:creationId xmlns:a16="http://schemas.microsoft.com/office/drawing/2014/main" id="{A00D0EC9-A321-BC4F-87D0-84B1D6D38726}"/>
              </a:ext>
            </a:extLst>
          </p:cNvPr>
          <p:cNvSpPr/>
          <p:nvPr/>
        </p:nvSpPr>
        <p:spPr>
          <a:xfrm>
            <a:off x="5763632" y="1950954"/>
            <a:ext cx="2591381" cy="1477328"/>
          </a:xfrm>
          <a:prstGeom prst="rect">
            <a:avLst/>
          </a:prstGeom>
        </p:spPr>
        <p:txBody>
          <a:bodyPr wrap="square">
            <a:spAutoFit/>
          </a:bodyPr>
          <a:lstStyle/>
          <a:p>
            <a:pPr algn="r"/>
            <a:r>
              <a:rPr lang="en-US" dirty="0"/>
              <a:t>Private</a:t>
            </a:r>
          </a:p>
          <a:p>
            <a:pPr algn="r"/>
            <a:r>
              <a:rPr lang="en-US" dirty="0"/>
              <a:t>Small</a:t>
            </a:r>
          </a:p>
          <a:p>
            <a:pPr algn="r"/>
            <a:r>
              <a:rPr lang="en-US" dirty="0"/>
              <a:t>Urban</a:t>
            </a:r>
          </a:p>
          <a:p>
            <a:pPr algn="r"/>
            <a:r>
              <a:rPr lang="en-US" dirty="0"/>
              <a:t>Non-traditional Students</a:t>
            </a:r>
          </a:p>
          <a:p>
            <a:pPr algn="r"/>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4655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Peirce College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552993" y="1543121"/>
            <a:ext cx="7886700" cy="3453908"/>
          </a:xfrm>
          <a:prstGeom prst="rect">
            <a:avLst/>
          </a:prstGeom>
        </p:spPr>
        <p:txBody>
          <a:bodyPr vert="horz" lIns="34286" tIns="17143" rIns="34286" bIns="17143"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10000"/>
              </a:lnSpc>
            </a:pPr>
            <a:r>
              <a:rPr lang="en-US" sz="2100" dirty="0"/>
              <a:t>Strategic initiative supported by both faculty and senior leadership</a:t>
            </a:r>
          </a:p>
          <a:p>
            <a:pPr>
              <a:lnSpc>
                <a:spcPct val="110000"/>
              </a:lnSpc>
            </a:pPr>
            <a:r>
              <a:rPr lang="en-US" sz="2100" dirty="0"/>
              <a:t>Pilot governed by steering committee: dean, program chair(s), ID, student learning assessment</a:t>
            </a:r>
          </a:p>
          <a:p>
            <a:pPr>
              <a:lnSpc>
                <a:spcPct val="110000"/>
              </a:lnSpc>
            </a:pPr>
            <a:r>
              <a:rPr lang="en-US" sz="2100" dirty="0"/>
              <a:t>Program implementation team: Marketing &amp; Communications, Instruction, Faculty &amp; Student Support, and Assessment</a:t>
            </a:r>
          </a:p>
          <a:p>
            <a:pPr>
              <a:lnSpc>
                <a:spcPct val="110000"/>
              </a:lnSpc>
            </a:pPr>
            <a:r>
              <a:rPr lang="en-US" sz="2100" dirty="0"/>
              <a:t>Faculty focus groups engaged as part of program evaluation after two years; six areas of “opportunity” identified</a:t>
            </a:r>
          </a:p>
        </p:txBody>
      </p:sp>
      <p:sp>
        <p:nvSpPr>
          <p:cNvPr id="12" name="TextBox 11"/>
          <p:cNvSpPr txBox="1"/>
          <p:nvPr/>
        </p:nvSpPr>
        <p:spPr>
          <a:xfrm>
            <a:off x="206372" y="5089614"/>
            <a:ext cx="8186741" cy="1200329"/>
          </a:xfrm>
          <a:prstGeom prst="rect">
            <a:avLst/>
          </a:prstGeom>
          <a:solidFill>
            <a:schemeClr val="bg1">
              <a:lumMod val="85000"/>
              <a:alpha val="75000"/>
            </a:schemeClr>
          </a:solidFill>
        </p:spPr>
        <p:txBody>
          <a:bodyPr wrap="square" rtlCol="0">
            <a:spAutoFit/>
          </a:bodyPr>
          <a:lstStyle/>
          <a:p>
            <a:r>
              <a:rPr lang="en-US" dirty="0"/>
              <a:t>Littlefield, C. M. &amp; Donovan, S. (2019). Fitting Flexibility Across the Curriculum: Peirce College. In B. J. Beatty, </a:t>
            </a:r>
            <a:r>
              <a:rPr lang="en-US" i="1" dirty="0"/>
              <a:t>Hybrid-Flexible Course Design: Implementing student-directed hybrid classes</a:t>
            </a:r>
            <a:r>
              <a:rPr lang="en-US" dirty="0"/>
              <a:t>. </a:t>
            </a:r>
            <a:r>
              <a:rPr lang="en-US" dirty="0" err="1"/>
              <a:t>EdTech</a:t>
            </a:r>
            <a:r>
              <a:rPr lang="en-US" dirty="0"/>
              <a:t> Books. Retrieved from </a:t>
            </a:r>
            <a:r>
              <a:rPr lang="en-US" dirty="0">
                <a:hlinkClick r:id="rId3"/>
              </a:rPr>
              <a:t>https://</a:t>
            </a:r>
            <a:r>
              <a:rPr lang="en-US" dirty="0" err="1">
                <a:hlinkClick r:id="rId3"/>
              </a:rPr>
              <a:t>edtechbooks.org</a:t>
            </a:r>
            <a:r>
              <a:rPr lang="en-US" dirty="0">
                <a:hlinkClick r:id="rId3"/>
              </a:rPr>
              <a:t>/</a:t>
            </a:r>
            <a:r>
              <a:rPr lang="en-US" dirty="0" err="1">
                <a:hlinkClick r:id="rId3"/>
              </a:rPr>
              <a:t>hyflex</a:t>
            </a:r>
            <a:r>
              <a:rPr lang="en-US" dirty="0">
                <a:hlinkClick r:id="rId3"/>
              </a:rPr>
              <a:t>/</a:t>
            </a:r>
            <a:r>
              <a:rPr lang="en-US" dirty="0" err="1">
                <a:hlinkClick r:id="rId3"/>
              </a:rPr>
              <a:t>fitting_flexibility</a:t>
            </a:r>
            <a:endParaRPr lang="en-US" dirty="0"/>
          </a:p>
        </p:txBody>
      </p:sp>
      <p:pic>
        <p:nvPicPr>
          <p:cNvPr id="11" name="Content Placeholder 10">
            <a:extLst>
              <a:ext uri="{FF2B5EF4-FFF2-40B4-BE49-F238E27FC236}">
                <a16:creationId xmlns:a16="http://schemas.microsoft.com/office/drawing/2014/main" id="{552B48C1-AEC5-B347-A2BE-2BF6C6FCDE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4855" y="301261"/>
            <a:ext cx="869002" cy="1164463"/>
          </a:xfrm>
          <a:prstGeom prst="rect">
            <a:avLst/>
          </a:prstGeom>
        </p:spPr>
      </p:pic>
      <p:sp>
        <p:nvSpPr>
          <p:cNvPr id="14" name="Rectangle 13">
            <a:extLst>
              <a:ext uri="{FF2B5EF4-FFF2-40B4-BE49-F238E27FC236}">
                <a16:creationId xmlns:a16="http://schemas.microsoft.com/office/drawing/2014/main" id="{3B96257A-3DA6-E648-818B-A0C84CFB4383}"/>
              </a:ext>
            </a:extLst>
          </p:cNvPr>
          <p:cNvSpPr/>
          <p:nvPr/>
        </p:nvSpPr>
        <p:spPr>
          <a:xfrm>
            <a:off x="6705600" y="1465724"/>
            <a:ext cx="1687513" cy="276999"/>
          </a:xfrm>
          <a:prstGeom prst="rect">
            <a:avLst/>
          </a:prstGeom>
        </p:spPr>
        <p:txBody>
          <a:bodyPr wrap="none">
            <a:spAutoFit/>
          </a:bodyPr>
          <a:lstStyle/>
          <a:p>
            <a:r>
              <a:rPr lang="en-US" sz="1200" dirty="0">
                <a:hlinkClick r:id="rId5"/>
              </a:rPr>
              <a:t>https://www.peirce.edu</a:t>
            </a:r>
            <a:endParaRPr lang="en-US" sz="1200" dirty="0"/>
          </a:p>
        </p:txBody>
      </p:sp>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9026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6" y="838200"/>
            <a:ext cx="8505524" cy="553998"/>
          </a:xfrm>
          <a:prstGeom prst="rect">
            <a:avLst/>
          </a:prstGeom>
          <a:noFill/>
        </p:spPr>
        <p:txBody>
          <a:bodyPr wrap="square" rtlCol="0">
            <a:spAutoFit/>
          </a:bodyPr>
          <a:lstStyle/>
          <a:p>
            <a:r>
              <a:rPr lang="en-US" sz="3000" b="1" dirty="0">
                <a:solidFill>
                  <a:schemeClr val="accent2"/>
                </a:solidFill>
                <a:latin typeface="+mj-lt"/>
              </a:rPr>
              <a:t>Alternatives</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6" name="Content Placeholder 2"/>
          <p:cNvSpPr txBox="1">
            <a:spLocks/>
          </p:cNvSpPr>
          <p:nvPr/>
        </p:nvSpPr>
        <p:spPr>
          <a:xfrm>
            <a:off x="628650" y="1843791"/>
            <a:ext cx="7886700" cy="3263079"/>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100" i="1" dirty="0" err="1"/>
              <a:t>HyFlex</a:t>
            </a:r>
            <a:r>
              <a:rPr lang="en-US" sz="2100" i="1" dirty="0"/>
              <a:t> courses must have fully developed participation alternatives: classroom (face to face) and online (distance).</a:t>
            </a:r>
          </a:p>
          <a:p>
            <a:pPr marL="0" indent="0" algn="ctr">
              <a:buNone/>
            </a:pPr>
            <a:endParaRPr lang="en-US" sz="2100" i="1" dirty="0"/>
          </a:p>
          <a:p>
            <a:r>
              <a:rPr lang="en-US" sz="2100" dirty="0"/>
              <a:t>Online participation may include synchronous (same time) and asynchronous (time independent).</a:t>
            </a:r>
          </a:p>
          <a:p>
            <a:r>
              <a:rPr lang="en-US" sz="2100" dirty="0"/>
              <a:t>Determine how much flexibility students need to adequately participate; most situations require some level of time independence in addition to location independence, requiring an asynchronous online alternative.</a:t>
            </a:r>
          </a:p>
        </p:txBody>
      </p:sp>
      <p:pic>
        <p:nvPicPr>
          <p:cNvPr id="7" name="Picture 6" descr="hyflex_logo.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5768183"/>
            <a:ext cx="2146525" cy="108981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94871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Delgado Community College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668322" y="1578127"/>
            <a:ext cx="6646878" cy="3515510"/>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70000"/>
              </a:lnSpc>
              <a:buNone/>
            </a:pPr>
            <a:r>
              <a:rPr lang="en-US" sz="1800" b="1" dirty="0"/>
              <a:t>One Size Fits None </a:t>
            </a:r>
            <a:br>
              <a:rPr lang="en-US" sz="1800" b="1" dirty="0"/>
            </a:br>
            <a:endParaRPr lang="en-US" sz="1800" b="1" dirty="0"/>
          </a:p>
          <a:p>
            <a:pPr marL="0" indent="0">
              <a:lnSpc>
                <a:spcPct val="70000"/>
              </a:lnSpc>
              <a:buNone/>
            </a:pPr>
            <a:r>
              <a:rPr lang="en-US" sz="1800" dirty="0"/>
              <a:t>Jeanne C. Samuel</a:t>
            </a:r>
          </a:p>
          <a:p>
            <a:pPr marL="0" indent="0">
              <a:lnSpc>
                <a:spcPct val="70000"/>
              </a:lnSpc>
              <a:buNone/>
            </a:pPr>
            <a:r>
              <a:rPr lang="en-US" sz="1800" dirty="0"/>
              <a:t>Amanda H. Rosenzweig</a:t>
            </a:r>
          </a:p>
          <a:p>
            <a:pPr marL="0" indent="0">
              <a:lnSpc>
                <a:spcPct val="70000"/>
              </a:lnSpc>
              <a:buNone/>
            </a:pPr>
            <a:r>
              <a:rPr lang="en-US" sz="1800" dirty="0"/>
              <a:t>Mark McLean</a:t>
            </a:r>
          </a:p>
          <a:p>
            <a:pPr marL="0" indent="0">
              <a:lnSpc>
                <a:spcPct val="70000"/>
              </a:lnSpc>
              <a:buNone/>
            </a:pPr>
            <a:r>
              <a:rPr lang="en-US" sz="1800" dirty="0"/>
              <a:t>René </a:t>
            </a:r>
            <a:r>
              <a:rPr lang="en-US" sz="1800" dirty="0" err="1"/>
              <a:t>Cintrón</a:t>
            </a:r>
            <a:endParaRPr lang="en-US" sz="1800" dirty="0">
              <a:hlinkClick r:id="rId3"/>
            </a:endParaRPr>
          </a:p>
          <a:p>
            <a:pPr marL="0" indent="0">
              <a:lnSpc>
                <a:spcPct val="110000"/>
              </a:lnSpc>
              <a:buNone/>
            </a:pPr>
            <a:br>
              <a:rPr lang="en-US" sz="1800" dirty="0"/>
            </a:br>
            <a:r>
              <a:rPr lang="en-US" sz="1800" dirty="0"/>
              <a:t>Initial </a:t>
            </a:r>
            <a:r>
              <a:rPr lang="en-US" sz="1800" dirty="0" err="1"/>
              <a:t>HyFlex</a:t>
            </a:r>
            <a:r>
              <a:rPr lang="en-US" sz="1800" dirty="0"/>
              <a:t> effort: 2014, as a form of personalized learning in Business courses</a:t>
            </a:r>
          </a:p>
          <a:p>
            <a:pPr marL="0" indent="0">
              <a:lnSpc>
                <a:spcPct val="110000"/>
              </a:lnSpc>
              <a:buNone/>
            </a:pPr>
            <a:r>
              <a:rPr lang="en-US" sz="1800" dirty="0"/>
              <a:t>Goals: 1) serve more students in same space, 2) increase enrollment, 3) increase retention, 4) prepare for business continuity</a:t>
            </a:r>
          </a:p>
        </p:txBody>
      </p:sp>
      <p:sp>
        <p:nvSpPr>
          <p:cNvPr id="10" name="Rectangle 9">
            <a:extLst>
              <a:ext uri="{FF2B5EF4-FFF2-40B4-BE49-F238E27FC236}">
                <a16:creationId xmlns:a16="http://schemas.microsoft.com/office/drawing/2014/main" id="{A00D0EC9-A321-BC4F-87D0-84B1D6D38726}"/>
              </a:ext>
            </a:extLst>
          </p:cNvPr>
          <p:cNvSpPr/>
          <p:nvPr/>
        </p:nvSpPr>
        <p:spPr>
          <a:xfrm>
            <a:off x="5249538" y="1716942"/>
            <a:ext cx="2961665" cy="2585323"/>
          </a:xfrm>
          <a:prstGeom prst="rect">
            <a:avLst/>
          </a:prstGeom>
        </p:spPr>
        <p:txBody>
          <a:bodyPr wrap="square">
            <a:spAutoFit/>
          </a:bodyPr>
          <a:lstStyle/>
          <a:p>
            <a:pPr algn="r"/>
            <a:r>
              <a:rPr lang="en-US" dirty="0"/>
              <a:t>Public</a:t>
            </a:r>
          </a:p>
          <a:p>
            <a:pPr algn="r"/>
            <a:r>
              <a:rPr lang="en-US" dirty="0"/>
              <a:t>13,586 students</a:t>
            </a:r>
          </a:p>
          <a:p>
            <a:pPr algn="r"/>
            <a:r>
              <a:rPr lang="en-US" dirty="0"/>
              <a:t>Urban</a:t>
            </a:r>
          </a:p>
          <a:p>
            <a:pPr algn="r"/>
            <a:r>
              <a:rPr lang="en-US" dirty="0"/>
              <a:t>Non-traditional Students</a:t>
            </a:r>
          </a:p>
          <a:p>
            <a:pPr algn="r"/>
            <a:r>
              <a:rPr lang="en-US" dirty="0"/>
              <a:t>largest and oldest community college in Louisiana</a:t>
            </a:r>
          </a:p>
          <a:p>
            <a:pPr algn="r"/>
            <a:r>
              <a:rPr lang="en-US" dirty="0"/>
              <a:t>Louisiana Community and Technical College System </a:t>
            </a:r>
          </a:p>
          <a:p>
            <a:pPr algn="r"/>
            <a:endParaRPr lang="en-US" dirty="0"/>
          </a:p>
        </p:txBody>
      </p:sp>
      <p:sp>
        <p:nvSpPr>
          <p:cNvPr id="11" name="Rectangle 10">
            <a:extLst>
              <a:ext uri="{FF2B5EF4-FFF2-40B4-BE49-F238E27FC236}">
                <a16:creationId xmlns:a16="http://schemas.microsoft.com/office/drawing/2014/main" id="{CBA1AAAF-AFC2-9C43-85F3-C603385990A3}"/>
              </a:ext>
            </a:extLst>
          </p:cNvPr>
          <p:cNvSpPr/>
          <p:nvPr/>
        </p:nvSpPr>
        <p:spPr>
          <a:xfrm>
            <a:off x="6550346" y="1035105"/>
            <a:ext cx="1151854" cy="276999"/>
          </a:xfrm>
          <a:prstGeom prst="rect">
            <a:avLst/>
          </a:prstGeom>
        </p:spPr>
        <p:txBody>
          <a:bodyPr wrap="none">
            <a:spAutoFit/>
          </a:bodyPr>
          <a:lstStyle/>
          <a:p>
            <a:r>
              <a:rPr lang="en-US" sz="1200" dirty="0">
                <a:hlinkClick r:id="rId4"/>
              </a:rPr>
              <a:t>https://dcc.edu</a:t>
            </a:r>
            <a:endParaRPr lang="en-US" sz="1200" dirty="0"/>
          </a:p>
        </p:txBody>
      </p:sp>
      <p:pic>
        <p:nvPicPr>
          <p:cNvPr id="12" name="Picture 11">
            <a:extLst>
              <a:ext uri="{FF2B5EF4-FFF2-40B4-BE49-F238E27FC236}">
                <a16:creationId xmlns:a16="http://schemas.microsoft.com/office/drawing/2014/main" id="{FCF6C65C-BDF6-9147-A69A-249E740838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0499" y="205438"/>
            <a:ext cx="2260704" cy="74232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203931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Delgado Community College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628650" y="1722745"/>
            <a:ext cx="7886700" cy="3380821"/>
          </a:xfrm>
          <a:prstGeom prst="rect">
            <a:avLst/>
          </a:prstGeom>
        </p:spPr>
        <p:txBody>
          <a:bodyPr vert="horz" lIns="34286" tIns="17143" rIns="34286" bIns="17143"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1800" dirty="0"/>
              <a:t>System-level development support ($)</a:t>
            </a:r>
          </a:p>
          <a:p>
            <a:pPr marL="0" indent="0">
              <a:lnSpc>
                <a:spcPct val="100000"/>
              </a:lnSpc>
              <a:buNone/>
            </a:pPr>
            <a:r>
              <a:rPr lang="en-US" sz="1800" dirty="0"/>
              <a:t>Ongoing faculty support: </a:t>
            </a:r>
          </a:p>
          <a:p>
            <a:pPr>
              <a:lnSpc>
                <a:spcPct val="100000"/>
              </a:lnSpc>
            </a:pPr>
            <a:r>
              <a:rPr lang="en-US" sz="1800" dirty="0" err="1"/>
              <a:t>HyFlex</a:t>
            </a:r>
            <a:r>
              <a:rPr lang="en-US" sz="1800" dirty="0"/>
              <a:t> Faculty Professional Development Course</a:t>
            </a:r>
          </a:p>
          <a:p>
            <a:pPr>
              <a:lnSpc>
                <a:spcPct val="100000"/>
              </a:lnSpc>
            </a:pPr>
            <a:r>
              <a:rPr lang="en-US" sz="1800" dirty="0"/>
              <a:t>Course Planning Resources: design template, lesson plan template, media tools</a:t>
            </a:r>
          </a:p>
          <a:p>
            <a:pPr marL="0" indent="0">
              <a:lnSpc>
                <a:spcPct val="100000"/>
              </a:lnSpc>
              <a:buNone/>
            </a:pPr>
            <a:r>
              <a:rPr lang="en-US" sz="1800" dirty="0" err="1"/>
              <a:t>HyFlex</a:t>
            </a:r>
            <a:r>
              <a:rPr lang="en-US" sz="1800" dirty="0"/>
              <a:t> video explanation: </a:t>
            </a:r>
            <a:r>
              <a:rPr lang="en-US" sz="1800" dirty="0">
                <a:hlinkClick r:id="rId3"/>
              </a:rPr>
              <a:t>https://youtu.be/Bu4aVBxf760</a:t>
            </a:r>
            <a:endParaRPr lang="en-US" sz="1800" dirty="0"/>
          </a:p>
          <a:p>
            <a:pPr marL="0" indent="0">
              <a:lnSpc>
                <a:spcPct val="100000"/>
              </a:lnSpc>
              <a:buNone/>
            </a:pPr>
            <a:r>
              <a:rPr lang="en-US" sz="1800" dirty="0"/>
              <a:t>Starting with Business faculty, extending to History and English in 2019, exploring for use in Criminal Justice program</a:t>
            </a:r>
          </a:p>
          <a:p>
            <a:pPr marL="0" indent="0">
              <a:buNone/>
            </a:pPr>
            <a:endParaRPr lang="en-US" sz="2100" dirty="0"/>
          </a:p>
        </p:txBody>
      </p:sp>
      <p:sp>
        <p:nvSpPr>
          <p:cNvPr id="12" name="TextBox 11"/>
          <p:cNvSpPr txBox="1"/>
          <p:nvPr/>
        </p:nvSpPr>
        <p:spPr>
          <a:xfrm>
            <a:off x="276497" y="5171182"/>
            <a:ext cx="8105503" cy="1077218"/>
          </a:xfrm>
          <a:prstGeom prst="rect">
            <a:avLst/>
          </a:prstGeom>
          <a:solidFill>
            <a:schemeClr val="bg1">
              <a:lumMod val="85000"/>
              <a:alpha val="75000"/>
            </a:schemeClr>
          </a:solidFill>
        </p:spPr>
        <p:txBody>
          <a:bodyPr wrap="square" rtlCol="0">
            <a:spAutoFit/>
          </a:bodyPr>
          <a:lstStyle/>
          <a:p>
            <a:r>
              <a:rPr lang="en-US" sz="1600" dirty="0"/>
              <a:t>Samuel, J. C., Rosenzweig, A. H., McLean, M., &amp; </a:t>
            </a:r>
            <a:r>
              <a:rPr lang="en-US" sz="1600" dirty="0" err="1"/>
              <a:t>Cintrón</a:t>
            </a:r>
            <a:r>
              <a:rPr lang="en-US" sz="1600" dirty="0"/>
              <a:t>, R. (2019). One Size Fits None: Delgado Community College and Louisiana Community &amp; Technical College System. In B. J. Beatty, </a:t>
            </a:r>
            <a:r>
              <a:rPr lang="en-US" sz="1600" i="1" dirty="0"/>
              <a:t>Hybrid-Flexible Course Design: Implementing student-directed hybrid classes</a:t>
            </a:r>
            <a:r>
              <a:rPr lang="en-US" sz="1600" dirty="0"/>
              <a:t>. EdTech Books. Retrieved from </a:t>
            </a:r>
            <a:r>
              <a:rPr lang="en-US" sz="1600" dirty="0">
                <a:hlinkClick r:id="rId4"/>
              </a:rPr>
              <a:t>https://edtechbooks.org/hyflex/one-size_fits_none</a:t>
            </a:r>
            <a:r>
              <a:rPr lang="en-US" sz="1600" dirty="0"/>
              <a:t> </a:t>
            </a:r>
          </a:p>
        </p:txBody>
      </p:sp>
      <p:sp>
        <p:nvSpPr>
          <p:cNvPr id="11" name="Rectangle 10">
            <a:extLst>
              <a:ext uri="{FF2B5EF4-FFF2-40B4-BE49-F238E27FC236}">
                <a16:creationId xmlns:a16="http://schemas.microsoft.com/office/drawing/2014/main" id="{CBA1AAAF-AFC2-9C43-85F3-C603385990A3}"/>
              </a:ext>
            </a:extLst>
          </p:cNvPr>
          <p:cNvSpPr/>
          <p:nvPr/>
        </p:nvSpPr>
        <p:spPr>
          <a:xfrm>
            <a:off x="6550346" y="1035105"/>
            <a:ext cx="1151854" cy="276999"/>
          </a:xfrm>
          <a:prstGeom prst="rect">
            <a:avLst/>
          </a:prstGeom>
        </p:spPr>
        <p:txBody>
          <a:bodyPr wrap="none">
            <a:spAutoFit/>
          </a:bodyPr>
          <a:lstStyle/>
          <a:p>
            <a:r>
              <a:rPr lang="en-US" sz="1200" dirty="0">
                <a:hlinkClick r:id="rId5"/>
              </a:rPr>
              <a:t>https://dcc.edu</a:t>
            </a:r>
            <a:endParaRPr lang="en-US" sz="1200" dirty="0"/>
          </a:p>
        </p:txBody>
      </p:sp>
      <p:pic>
        <p:nvPicPr>
          <p:cNvPr id="14" name="Picture 13">
            <a:extLst>
              <a:ext uri="{FF2B5EF4-FFF2-40B4-BE49-F238E27FC236}">
                <a16:creationId xmlns:a16="http://schemas.microsoft.com/office/drawing/2014/main" id="{FCF6C65C-BDF6-9147-A69A-249E740838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0499" y="205438"/>
            <a:ext cx="2260704" cy="742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53854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University of St. Thomas</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628650" y="1503738"/>
            <a:ext cx="6534150" cy="4361828"/>
          </a:xfrm>
          <a:prstGeom prst="rect">
            <a:avLst/>
          </a:prstGeom>
        </p:spPr>
        <p:txBody>
          <a:bodyPr vert="horz" lIns="34286" tIns="17143" rIns="34286" bIns="17143" rtlCol="0">
            <a:normAutofit fontScale="925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1800" b="1" dirty="0"/>
              <a:t>New Technologies Deliver on the Promise of </a:t>
            </a:r>
            <a:r>
              <a:rPr lang="en-US" sz="1800" b="1" dirty="0" err="1"/>
              <a:t>HyFlex</a:t>
            </a:r>
            <a:endParaRPr lang="en-US" sz="1800" b="1" dirty="0"/>
          </a:p>
          <a:p>
            <a:pPr marL="0" indent="0">
              <a:lnSpc>
                <a:spcPct val="100000"/>
              </a:lnSpc>
              <a:buNone/>
            </a:pPr>
            <a:r>
              <a:rPr lang="en-US" sz="1800" dirty="0" err="1"/>
              <a:t>Glori</a:t>
            </a:r>
            <a:r>
              <a:rPr lang="en-US" sz="1800" dirty="0"/>
              <a:t> </a:t>
            </a:r>
            <a:r>
              <a:rPr lang="en-US" sz="1800" dirty="0" err="1"/>
              <a:t>Hinck</a:t>
            </a:r>
            <a:endParaRPr lang="en-US" sz="1800" dirty="0"/>
          </a:p>
          <a:p>
            <a:pPr marL="0" indent="0">
              <a:lnSpc>
                <a:spcPct val="100000"/>
              </a:lnSpc>
              <a:buNone/>
            </a:pPr>
            <a:r>
              <a:rPr lang="en-US" sz="1800" dirty="0"/>
              <a:t>Lisa Burke</a:t>
            </a:r>
          </a:p>
          <a:p>
            <a:pPr marL="0" indent="0">
              <a:lnSpc>
                <a:spcPct val="100000"/>
              </a:lnSpc>
              <a:buNone/>
            </a:pPr>
            <a:endParaRPr lang="en-US" sz="1800" dirty="0">
              <a:hlinkClick r:id="rId3"/>
            </a:endParaRPr>
          </a:p>
          <a:p>
            <a:pPr marL="0" indent="0">
              <a:lnSpc>
                <a:spcPct val="100000"/>
              </a:lnSpc>
              <a:buNone/>
            </a:pPr>
            <a:br>
              <a:rPr lang="en-US" sz="1800" dirty="0"/>
            </a:br>
            <a:r>
              <a:rPr lang="en-US" sz="1800" dirty="0"/>
              <a:t>First </a:t>
            </a:r>
            <a:r>
              <a:rPr lang="en-US" sz="1800" dirty="0" err="1"/>
              <a:t>HyFlex</a:t>
            </a:r>
            <a:r>
              <a:rPr lang="en-US" sz="1800" dirty="0"/>
              <a:t> course: 2016-2017, more each term</a:t>
            </a:r>
          </a:p>
          <a:p>
            <a:pPr marL="0" indent="0">
              <a:lnSpc>
                <a:spcPct val="100000"/>
              </a:lnSpc>
              <a:buNone/>
            </a:pPr>
            <a:r>
              <a:rPr lang="en-US" sz="1800" dirty="0"/>
              <a:t>Business faculty the first adopters</a:t>
            </a:r>
          </a:p>
          <a:p>
            <a:pPr marL="0" indent="0">
              <a:lnSpc>
                <a:spcPct val="120000"/>
              </a:lnSpc>
              <a:buNone/>
            </a:pPr>
            <a:r>
              <a:rPr lang="en-US" sz="1800" dirty="0"/>
              <a:t>Goals: </a:t>
            </a:r>
          </a:p>
          <a:p>
            <a:pPr marL="342900" indent="-342900">
              <a:lnSpc>
                <a:spcPct val="120000"/>
              </a:lnSpc>
              <a:buAutoNum type="arabicParenR"/>
            </a:pPr>
            <a:r>
              <a:rPr lang="en-US" sz="1800" dirty="0"/>
              <a:t>increase </a:t>
            </a:r>
            <a:r>
              <a:rPr lang="en-US" sz="1900" dirty="0"/>
              <a:t>student</a:t>
            </a:r>
            <a:r>
              <a:rPr lang="en-US" sz="1800" dirty="0"/>
              <a:t> choice in attendance, and </a:t>
            </a:r>
          </a:p>
          <a:p>
            <a:pPr marL="342900" indent="-342900">
              <a:lnSpc>
                <a:spcPct val="120000"/>
              </a:lnSpc>
              <a:buAutoNum type="arabicParenR"/>
            </a:pPr>
            <a:r>
              <a:rPr lang="en-US" sz="1800" dirty="0"/>
              <a:t>2) recapture “lost” summer enrollments</a:t>
            </a:r>
          </a:p>
        </p:txBody>
      </p:sp>
      <p:sp>
        <p:nvSpPr>
          <p:cNvPr id="10" name="Rectangle 9">
            <a:extLst>
              <a:ext uri="{FF2B5EF4-FFF2-40B4-BE49-F238E27FC236}">
                <a16:creationId xmlns:a16="http://schemas.microsoft.com/office/drawing/2014/main" id="{A00D0EC9-A321-BC4F-87D0-84B1D6D38726}"/>
              </a:ext>
            </a:extLst>
          </p:cNvPr>
          <p:cNvSpPr/>
          <p:nvPr/>
        </p:nvSpPr>
        <p:spPr>
          <a:xfrm>
            <a:off x="3429000" y="1981200"/>
            <a:ext cx="4535648" cy="1200329"/>
          </a:xfrm>
          <a:prstGeom prst="rect">
            <a:avLst/>
          </a:prstGeom>
        </p:spPr>
        <p:txBody>
          <a:bodyPr wrap="square">
            <a:spAutoFit/>
          </a:bodyPr>
          <a:lstStyle/>
          <a:p>
            <a:pPr algn="r"/>
            <a:r>
              <a:rPr lang="en-US" dirty="0"/>
              <a:t>Private</a:t>
            </a:r>
          </a:p>
          <a:p>
            <a:pPr algn="r"/>
            <a:r>
              <a:rPr lang="en-US" dirty="0"/>
              <a:t>Small</a:t>
            </a:r>
          </a:p>
          <a:p>
            <a:pPr algn="r"/>
            <a:r>
              <a:rPr lang="en-US" dirty="0"/>
              <a:t>Urban</a:t>
            </a:r>
          </a:p>
          <a:p>
            <a:pPr algn="r"/>
            <a:r>
              <a:rPr lang="en-US" dirty="0"/>
              <a:t>Mix of traditional and non-traditional students</a:t>
            </a:r>
          </a:p>
        </p:txBody>
      </p:sp>
      <p:sp>
        <p:nvSpPr>
          <p:cNvPr id="11" name="Rectangle 10">
            <a:extLst>
              <a:ext uri="{FF2B5EF4-FFF2-40B4-BE49-F238E27FC236}">
                <a16:creationId xmlns:a16="http://schemas.microsoft.com/office/drawing/2014/main" id="{CA73FED9-EF8C-CC4B-825F-80594ED6FE67}"/>
              </a:ext>
            </a:extLst>
          </p:cNvPr>
          <p:cNvSpPr/>
          <p:nvPr/>
        </p:nvSpPr>
        <p:spPr>
          <a:xfrm>
            <a:off x="6047969" y="880002"/>
            <a:ext cx="1916679" cy="276999"/>
          </a:xfrm>
          <a:prstGeom prst="rect">
            <a:avLst/>
          </a:prstGeom>
        </p:spPr>
        <p:txBody>
          <a:bodyPr wrap="none">
            <a:spAutoFit/>
          </a:bodyPr>
          <a:lstStyle/>
          <a:p>
            <a:r>
              <a:rPr lang="en-US" sz="1200" dirty="0">
                <a:hlinkClick r:id="rId4"/>
              </a:rPr>
              <a:t>https://www.stthomas.edu</a:t>
            </a:r>
            <a:r>
              <a:rPr lang="en-US" sz="1200" dirty="0"/>
              <a:t> </a:t>
            </a:r>
          </a:p>
        </p:txBody>
      </p:sp>
      <p:pic>
        <p:nvPicPr>
          <p:cNvPr id="12" name="Picture 11">
            <a:extLst>
              <a:ext uri="{FF2B5EF4-FFF2-40B4-BE49-F238E27FC236}">
                <a16:creationId xmlns:a16="http://schemas.microsoft.com/office/drawing/2014/main" id="{6C862A4B-1982-8448-B620-20EBD62FE8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226" y="141291"/>
            <a:ext cx="2653152" cy="76533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20114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University of St. Thomas</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552993" y="1774433"/>
            <a:ext cx="7886700" cy="3098253"/>
          </a:xfrm>
          <a:prstGeom prst="rect">
            <a:avLst/>
          </a:prstGeom>
        </p:spPr>
        <p:txBody>
          <a:bodyPr vert="horz" lIns="34286" tIns="17143" rIns="34286" bIns="17143" rtlCol="0">
            <a:normAutofit fontScale="925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sz="2100" dirty="0"/>
              <a:t>St. Thomas eLearning and Research group (STELAR) supports efforts with instructional design and development services. </a:t>
            </a:r>
          </a:p>
          <a:p>
            <a:pPr>
              <a:lnSpc>
                <a:spcPct val="100000"/>
              </a:lnSpc>
            </a:pPr>
            <a:r>
              <a:rPr lang="en-US" sz="2100" dirty="0" err="1"/>
              <a:t>HyFlex</a:t>
            </a:r>
            <a:r>
              <a:rPr lang="en-US" sz="2100" dirty="0"/>
              <a:t> PD integrated into online teaching PD programs</a:t>
            </a:r>
          </a:p>
          <a:p>
            <a:pPr>
              <a:lnSpc>
                <a:spcPct val="100000"/>
              </a:lnSpc>
            </a:pPr>
            <a:r>
              <a:rPr lang="en-US" sz="2100" dirty="0"/>
              <a:t>Course development grants funded by institution (Provost) to individual faculty; no overarching university strategic goals for </a:t>
            </a:r>
            <a:r>
              <a:rPr lang="en-US" sz="2100" dirty="0" err="1"/>
              <a:t>HyFlex</a:t>
            </a:r>
            <a:endParaRPr lang="en-US" sz="2100" dirty="0"/>
          </a:p>
          <a:p>
            <a:pPr>
              <a:lnSpc>
                <a:spcPct val="100000"/>
              </a:lnSpc>
            </a:pPr>
            <a:r>
              <a:rPr lang="en-US" sz="2100" dirty="0"/>
              <a:t>Two Hybrid-Flexible course design definition: two (synchronous) mode (co-location) and three mode (</a:t>
            </a:r>
            <a:r>
              <a:rPr lang="en-US" sz="2100" dirty="0" err="1"/>
              <a:t>HyFlex</a:t>
            </a:r>
            <a:r>
              <a:rPr lang="en-US" sz="2100" dirty="0"/>
              <a:t>) </a:t>
            </a:r>
          </a:p>
        </p:txBody>
      </p:sp>
      <p:sp>
        <p:nvSpPr>
          <p:cNvPr id="12" name="TextBox 11"/>
          <p:cNvSpPr txBox="1"/>
          <p:nvPr/>
        </p:nvSpPr>
        <p:spPr>
          <a:xfrm>
            <a:off x="206373" y="5029200"/>
            <a:ext cx="8161006" cy="1200329"/>
          </a:xfrm>
          <a:prstGeom prst="rect">
            <a:avLst/>
          </a:prstGeom>
          <a:solidFill>
            <a:schemeClr val="bg1">
              <a:lumMod val="85000"/>
              <a:alpha val="75000"/>
            </a:schemeClr>
          </a:solidFill>
        </p:spPr>
        <p:txBody>
          <a:bodyPr wrap="square" rtlCol="0">
            <a:spAutoFit/>
          </a:bodyPr>
          <a:lstStyle/>
          <a:p>
            <a:r>
              <a:rPr lang="en-US" dirty="0" err="1"/>
              <a:t>Hinck</a:t>
            </a:r>
            <a:r>
              <a:rPr lang="en-US" dirty="0"/>
              <a:t>, G. &amp; Burke, L. (2019). New Technologies Deliver on the Promise of </a:t>
            </a:r>
            <a:r>
              <a:rPr lang="en-US" dirty="0" err="1"/>
              <a:t>HyFlex</a:t>
            </a:r>
            <a:r>
              <a:rPr lang="en-US" dirty="0"/>
              <a:t>: University of St. Thomas. In B. J. Beatty, </a:t>
            </a:r>
            <a:r>
              <a:rPr lang="en-US" i="1" dirty="0"/>
              <a:t>Hybrid-Flexible Course Design: Implementing student-directed hybrid classes</a:t>
            </a:r>
            <a:r>
              <a:rPr lang="en-US" dirty="0"/>
              <a:t>. EdTech Books. Retrieved from </a:t>
            </a:r>
            <a:r>
              <a:rPr lang="en-US" dirty="0">
                <a:hlinkClick r:id="rId3"/>
              </a:rPr>
              <a:t>https://edtechbooks.org/hyflex/hyflex-UST</a:t>
            </a:r>
            <a:r>
              <a:rPr lang="en-US" dirty="0"/>
              <a:t> </a:t>
            </a:r>
          </a:p>
        </p:txBody>
      </p:sp>
      <p:sp>
        <p:nvSpPr>
          <p:cNvPr id="11" name="Rectangle 10">
            <a:extLst>
              <a:ext uri="{FF2B5EF4-FFF2-40B4-BE49-F238E27FC236}">
                <a16:creationId xmlns:a16="http://schemas.microsoft.com/office/drawing/2014/main" id="{CA73FED9-EF8C-CC4B-825F-80594ED6FE67}"/>
              </a:ext>
            </a:extLst>
          </p:cNvPr>
          <p:cNvSpPr/>
          <p:nvPr/>
        </p:nvSpPr>
        <p:spPr>
          <a:xfrm>
            <a:off x="6047969" y="880002"/>
            <a:ext cx="1916679" cy="276999"/>
          </a:xfrm>
          <a:prstGeom prst="rect">
            <a:avLst/>
          </a:prstGeom>
        </p:spPr>
        <p:txBody>
          <a:bodyPr wrap="none">
            <a:spAutoFit/>
          </a:bodyPr>
          <a:lstStyle/>
          <a:p>
            <a:r>
              <a:rPr lang="en-US" sz="1200" dirty="0">
                <a:hlinkClick r:id="rId4"/>
              </a:rPr>
              <a:t>https://www.stthomas.edu</a:t>
            </a:r>
            <a:r>
              <a:rPr lang="en-US" sz="1200" dirty="0"/>
              <a:t> </a:t>
            </a:r>
          </a:p>
        </p:txBody>
      </p:sp>
      <p:pic>
        <p:nvPicPr>
          <p:cNvPr id="14" name="Picture 13">
            <a:extLst>
              <a:ext uri="{FF2B5EF4-FFF2-40B4-BE49-F238E27FC236}">
                <a16:creationId xmlns:a16="http://schemas.microsoft.com/office/drawing/2014/main" id="{6C862A4B-1982-8448-B620-20EBD62FE8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226" y="141291"/>
            <a:ext cx="2653152" cy="76533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04657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University of Michigan</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700647" y="1803837"/>
            <a:ext cx="6242174" cy="3263079"/>
          </a:xfrm>
          <a:prstGeom prst="rect">
            <a:avLst/>
          </a:prstGeom>
        </p:spPr>
        <p:txBody>
          <a:bodyPr vert="horz" lIns="34286" tIns="17143" rIns="34286" bIns="17143" rtlCol="0">
            <a:normAutofit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1800" b="1" dirty="0"/>
              <a:t>Using </a:t>
            </a:r>
            <a:r>
              <a:rPr lang="en-US" sz="1800" b="1" dirty="0" err="1"/>
              <a:t>HyFlex</a:t>
            </a:r>
            <a:r>
              <a:rPr lang="en-US" sz="1800" b="1" dirty="0"/>
              <a:t> in Statistics for Engineers and (Data) Scientists </a:t>
            </a:r>
          </a:p>
          <a:p>
            <a:pPr marL="0" indent="0">
              <a:buNone/>
            </a:pPr>
            <a:r>
              <a:rPr lang="en-US" sz="1800" dirty="0"/>
              <a:t>Jackie Bryce Miller</a:t>
            </a:r>
          </a:p>
          <a:p>
            <a:pPr marL="0" indent="0">
              <a:buNone/>
            </a:pPr>
            <a:r>
              <a:rPr lang="en-US" sz="1800" dirty="0"/>
              <a:t>Melinda E. </a:t>
            </a:r>
            <a:r>
              <a:rPr lang="en-US" sz="1800" dirty="0" err="1"/>
              <a:t>Baham</a:t>
            </a:r>
            <a:endParaRPr lang="en-US" sz="1800" dirty="0"/>
          </a:p>
          <a:p>
            <a:pPr marL="0" indent="0">
              <a:buNone/>
            </a:pPr>
            <a:endParaRPr lang="en-US" sz="1800" dirty="0">
              <a:hlinkClick r:id="rId3"/>
            </a:endParaRPr>
          </a:p>
          <a:p>
            <a:pPr marL="0" indent="0">
              <a:buNone/>
            </a:pPr>
            <a:r>
              <a:rPr lang="en-US" sz="1800" dirty="0"/>
              <a:t>Goal: increase student access (enrollment) and success (learning/grades) in required Statistics courses</a:t>
            </a:r>
            <a:endParaRPr lang="en-US" sz="1800" dirty="0">
              <a:hlinkClick r:id="rId3"/>
            </a:endParaRPr>
          </a:p>
          <a:p>
            <a:pPr marL="0" indent="0">
              <a:buNone/>
            </a:pPr>
            <a:r>
              <a:rPr lang="en-US" sz="1800" dirty="0" err="1"/>
              <a:t>HyFlex</a:t>
            </a:r>
            <a:r>
              <a:rPr lang="en-US" sz="1800" dirty="0"/>
              <a:t> since 2011 (Jackie at OSU); 2014 at </a:t>
            </a:r>
            <a:r>
              <a:rPr lang="en-US" sz="1800" dirty="0" err="1"/>
              <a:t>UMich</a:t>
            </a:r>
            <a:br>
              <a:rPr lang="en-US" sz="1800" dirty="0"/>
            </a:br>
            <a:r>
              <a:rPr lang="en-US" sz="1800" dirty="0"/>
              <a:t>Courses: Introductory Statistics, Probability and Statistics</a:t>
            </a:r>
          </a:p>
        </p:txBody>
      </p:sp>
      <p:sp>
        <p:nvSpPr>
          <p:cNvPr id="10" name="Rectangle 9">
            <a:extLst>
              <a:ext uri="{FF2B5EF4-FFF2-40B4-BE49-F238E27FC236}">
                <a16:creationId xmlns:a16="http://schemas.microsoft.com/office/drawing/2014/main" id="{A00D0EC9-A321-BC4F-87D0-84B1D6D38726}"/>
              </a:ext>
            </a:extLst>
          </p:cNvPr>
          <p:cNvSpPr/>
          <p:nvPr/>
        </p:nvSpPr>
        <p:spPr>
          <a:xfrm>
            <a:off x="5638800" y="2230868"/>
            <a:ext cx="2346502" cy="1200329"/>
          </a:xfrm>
          <a:prstGeom prst="rect">
            <a:avLst/>
          </a:prstGeom>
        </p:spPr>
        <p:txBody>
          <a:bodyPr wrap="square">
            <a:spAutoFit/>
          </a:bodyPr>
          <a:lstStyle/>
          <a:p>
            <a:pPr algn="r"/>
            <a:r>
              <a:rPr lang="en-US" dirty="0"/>
              <a:t>Public</a:t>
            </a:r>
          </a:p>
          <a:p>
            <a:pPr algn="r"/>
            <a:r>
              <a:rPr lang="en-US" dirty="0"/>
              <a:t>Huge</a:t>
            </a:r>
          </a:p>
          <a:p>
            <a:pPr algn="r"/>
            <a:r>
              <a:rPr lang="en-US" dirty="0"/>
              <a:t>Urban</a:t>
            </a:r>
          </a:p>
          <a:p>
            <a:pPr algn="r"/>
            <a:r>
              <a:rPr lang="en-US" dirty="0"/>
              <a:t>Traditional Students</a:t>
            </a:r>
          </a:p>
        </p:txBody>
      </p:sp>
      <p:sp>
        <p:nvSpPr>
          <p:cNvPr id="11" name="Rectangle 10">
            <a:extLst>
              <a:ext uri="{FF2B5EF4-FFF2-40B4-BE49-F238E27FC236}">
                <a16:creationId xmlns:a16="http://schemas.microsoft.com/office/drawing/2014/main" id="{68A26475-32E0-4D4E-953D-5528DDD3F86B}"/>
              </a:ext>
            </a:extLst>
          </p:cNvPr>
          <p:cNvSpPr/>
          <p:nvPr/>
        </p:nvSpPr>
        <p:spPr>
          <a:xfrm>
            <a:off x="6917421" y="1315669"/>
            <a:ext cx="1324978" cy="276999"/>
          </a:xfrm>
          <a:prstGeom prst="rect">
            <a:avLst/>
          </a:prstGeom>
        </p:spPr>
        <p:txBody>
          <a:bodyPr wrap="none">
            <a:spAutoFit/>
          </a:bodyPr>
          <a:lstStyle/>
          <a:p>
            <a:r>
              <a:rPr lang="en-US" sz="1200" dirty="0">
                <a:hlinkClick r:id="rId4"/>
              </a:rPr>
              <a:t>https://umich.edu</a:t>
            </a:r>
            <a:endParaRPr lang="en-US" sz="1200" dirty="0"/>
          </a:p>
        </p:txBody>
      </p:sp>
      <p:pic>
        <p:nvPicPr>
          <p:cNvPr id="12" name="Picture 11">
            <a:extLst>
              <a:ext uri="{FF2B5EF4-FFF2-40B4-BE49-F238E27FC236}">
                <a16:creationId xmlns:a16="http://schemas.microsoft.com/office/drawing/2014/main" id="{BC3B163B-D01D-664D-B598-A4813967F5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938" r="-10499"/>
          <a:stretch/>
        </p:blipFill>
        <p:spPr>
          <a:xfrm>
            <a:off x="7018506" y="111234"/>
            <a:ext cx="1189491" cy="112797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2187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University of Michigan</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478366" y="1743859"/>
            <a:ext cx="7531308" cy="3098253"/>
          </a:xfrm>
          <a:prstGeom prst="rect">
            <a:avLst/>
          </a:prstGeom>
        </p:spPr>
        <p:txBody>
          <a:bodyPr vert="horz" lIns="34286" tIns="17143" rIns="34286" bIns="17143"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800" dirty="0"/>
              <a:t>Serving larger enrollments than class seating capacity; workload compromises</a:t>
            </a:r>
          </a:p>
          <a:p>
            <a:r>
              <a:rPr lang="en-US" sz="1800" dirty="0"/>
              <a:t>Supported by Instructional Support Services unit: lecture capture and live streaming</a:t>
            </a:r>
          </a:p>
          <a:p>
            <a:r>
              <a:rPr lang="en-US" sz="1800" dirty="0"/>
              <a:t>Synchronous backchannel connects live streaming students to the live class</a:t>
            </a:r>
          </a:p>
          <a:p>
            <a:r>
              <a:rPr lang="en-US" sz="1800" dirty="0"/>
              <a:t>Managing student access to recordings to encourage active engagement; ongoing design debate</a:t>
            </a:r>
          </a:p>
          <a:p>
            <a:pPr marL="0" indent="0">
              <a:buNone/>
            </a:pPr>
            <a:endParaRPr lang="en-US" sz="1800" dirty="0"/>
          </a:p>
        </p:txBody>
      </p:sp>
      <p:sp>
        <p:nvSpPr>
          <p:cNvPr id="12" name="TextBox 11"/>
          <p:cNvSpPr txBox="1"/>
          <p:nvPr/>
        </p:nvSpPr>
        <p:spPr>
          <a:xfrm>
            <a:off x="276497" y="5029200"/>
            <a:ext cx="8105503" cy="1200329"/>
          </a:xfrm>
          <a:prstGeom prst="rect">
            <a:avLst/>
          </a:prstGeom>
          <a:solidFill>
            <a:schemeClr val="bg1">
              <a:lumMod val="85000"/>
              <a:alpha val="75000"/>
            </a:schemeClr>
          </a:solidFill>
        </p:spPr>
        <p:txBody>
          <a:bodyPr wrap="square" rtlCol="0">
            <a:spAutoFit/>
          </a:bodyPr>
          <a:lstStyle/>
          <a:p>
            <a:r>
              <a:rPr lang="en-US" dirty="0"/>
              <a:t>Miller, J. B. &amp; </a:t>
            </a:r>
            <a:r>
              <a:rPr lang="en-US" dirty="0" err="1"/>
              <a:t>Baham</a:t>
            </a:r>
            <a:r>
              <a:rPr lang="en-US" dirty="0"/>
              <a:t>, M. E. (2019). Using </a:t>
            </a:r>
            <a:r>
              <a:rPr lang="en-US" dirty="0" err="1"/>
              <a:t>HyFlex</a:t>
            </a:r>
            <a:r>
              <a:rPr lang="en-US" dirty="0"/>
              <a:t> in Statistics for Engineers and (Data) Scientists: University of Michigan. In B. J. Beatty, </a:t>
            </a:r>
            <a:r>
              <a:rPr lang="en-US" i="1" dirty="0"/>
              <a:t>Hybrid-Flexible Course Design: Implementing student-directed hybrid classes</a:t>
            </a:r>
            <a:r>
              <a:rPr lang="en-US" dirty="0"/>
              <a:t>. EdTech Books. Retrieved from </a:t>
            </a:r>
            <a:r>
              <a:rPr lang="en-US" dirty="0">
                <a:hlinkClick r:id="rId3"/>
              </a:rPr>
              <a:t>https://edtechbooks.org/hyflex/umich</a:t>
            </a:r>
            <a:r>
              <a:rPr lang="en-US" dirty="0"/>
              <a:t> </a:t>
            </a:r>
          </a:p>
        </p:txBody>
      </p:sp>
      <p:sp>
        <p:nvSpPr>
          <p:cNvPr id="11" name="Rectangle 10">
            <a:extLst>
              <a:ext uri="{FF2B5EF4-FFF2-40B4-BE49-F238E27FC236}">
                <a16:creationId xmlns:a16="http://schemas.microsoft.com/office/drawing/2014/main" id="{68A26475-32E0-4D4E-953D-5528DDD3F86B}"/>
              </a:ext>
            </a:extLst>
          </p:cNvPr>
          <p:cNvSpPr/>
          <p:nvPr/>
        </p:nvSpPr>
        <p:spPr>
          <a:xfrm>
            <a:off x="6917421" y="1315669"/>
            <a:ext cx="1324978" cy="276999"/>
          </a:xfrm>
          <a:prstGeom prst="rect">
            <a:avLst/>
          </a:prstGeom>
        </p:spPr>
        <p:txBody>
          <a:bodyPr wrap="none">
            <a:spAutoFit/>
          </a:bodyPr>
          <a:lstStyle/>
          <a:p>
            <a:r>
              <a:rPr lang="en-US" sz="1200" dirty="0">
                <a:hlinkClick r:id="rId4"/>
              </a:rPr>
              <a:t>https://umich.edu</a:t>
            </a:r>
            <a:endParaRPr lang="en-US" sz="1200" dirty="0"/>
          </a:p>
        </p:txBody>
      </p:sp>
      <p:pic>
        <p:nvPicPr>
          <p:cNvPr id="14" name="Picture 13">
            <a:extLst>
              <a:ext uri="{FF2B5EF4-FFF2-40B4-BE49-F238E27FC236}">
                <a16:creationId xmlns:a16="http://schemas.microsoft.com/office/drawing/2014/main" id="{BC3B163B-D01D-664D-B598-A4813967F5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938" r="-10499"/>
          <a:stretch/>
        </p:blipFill>
        <p:spPr>
          <a:xfrm>
            <a:off x="7018506" y="111234"/>
            <a:ext cx="1189491" cy="112797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91235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Cambrian College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628650" y="1618409"/>
            <a:ext cx="4954994" cy="3263079"/>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1800" b="1" dirty="0" err="1"/>
              <a:t>HyFlex</a:t>
            </a:r>
            <a:r>
              <a:rPr lang="en-US" sz="1800" b="1" dirty="0"/>
              <a:t> in Northern Ontario</a:t>
            </a:r>
          </a:p>
          <a:p>
            <a:pPr marL="0" indent="0">
              <a:buNone/>
            </a:pPr>
            <a:r>
              <a:rPr lang="en-US" sz="1800" dirty="0"/>
              <a:t>Melanie Lefebvre</a:t>
            </a:r>
          </a:p>
          <a:p>
            <a:pPr marL="0" indent="0">
              <a:lnSpc>
                <a:spcPct val="100000"/>
              </a:lnSpc>
              <a:buNone/>
            </a:pPr>
            <a:br>
              <a:rPr lang="en-US" sz="1650" dirty="0"/>
            </a:br>
            <a:r>
              <a:rPr lang="en-US" sz="1650" dirty="0"/>
              <a:t>Initial pilot of Flex Learning: 2018</a:t>
            </a:r>
          </a:p>
          <a:p>
            <a:pPr marL="0" indent="0">
              <a:lnSpc>
                <a:spcPct val="100000"/>
              </a:lnSpc>
              <a:buNone/>
            </a:pPr>
            <a:r>
              <a:rPr lang="en-US" sz="1650" dirty="0"/>
              <a:t>Multiple post-graduate certificate programs: Business and IT, Community Services, Health Sciences, Skills and Trades, Law and Justice</a:t>
            </a:r>
          </a:p>
          <a:p>
            <a:pPr marL="0" indent="0">
              <a:buNone/>
            </a:pPr>
            <a:r>
              <a:rPr lang="en-US" sz="1650" dirty="0">
                <a:hlinkClick r:id="rId3"/>
              </a:rPr>
              <a:t>https://cambriancollege.ca/flex-learning/</a:t>
            </a:r>
            <a:r>
              <a:rPr lang="en-US" sz="1650" dirty="0"/>
              <a:t> </a:t>
            </a:r>
          </a:p>
          <a:p>
            <a:pPr marL="0" indent="0">
              <a:buNone/>
            </a:pPr>
            <a:r>
              <a:rPr lang="en-US" sz="1650" dirty="0"/>
              <a:t>Goal: Develop a teaching and learning framework to advance and sustain innovative approaches in flexible, customizable learning experiences.</a:t>
            </a:r>
          </a:p>
        </p:txBody>
      </p:sp>
      <p:sp>
        <p:nvSpPr>
          <p:cNvPr id="10" name="Rectangle 9">
            <a:extLst>
              <a:ext uri="{FF2B5EF4-FFF2-40B4-BE49-F238E27FC236}">
                <a16:creationId xmlns:a16="http://schemas.microsoft.com/office/drawing/2014/main" id="{A00D0EC9-A321-BC4F-87D0-84B1D6D38726}"/>
              </a:ext>
            </a:extLst>
          </p:cNvPr>
          <p:cNvSpPr/>
          <p:nvPr/>
        </p:nvSpPr>
        <p:spPr>
          <a:xfrm>
            <a:off x="4433462" y="2013943"/>
            <a:ext cx="3749782" cy="1477328"/>
          </a:xfrm>
          <a:prstGeom prst="rect">
            <a:avLst/>
          </a:prstGeom>
        </p:spPr>
        <p:txBody>
          <a:bodyPr wrap="square">
            <a:spAutoFit/>
          </a:bodyPr>
          <a:lstStyle/>
          <a:p>
            <a:pPr algn="r"/>
            <a:r>
              <a:rPr lang="en-US" dirty="0"/>
              <a:t>Public</a:t>
            </a:r>
          </a:p>
          <a:p>
            <a:pPr algn="r"/>
            <a:r>
              <a:rPr lang="en-US" dirty="0"/>
              <a:t>11,000 students</a:t>
            </a:r>
          </a:p>
          <a:p>
            <a:pPr algn="r"/>
            <a:r>
              <a:rPr lang="en-US" dirty="0"/>
              <a:t>Three campuses in Ontario, Canada</a:t>
            </a:r>
          </a:p>
          <a:p>
            <a:pPr algn="r"/>
            <a:r>
              <a:rPr lang="en-US" dirty="0"/>
              <a:t>Mix of traditional and non-traditional Students</a:t>
            </a:r>
          </a:p>
        </p:txBody>
      </p:sp>
      <p:sp>
        <p:nvSpPr>
          <p:cNvPr id="11" name="Rectangle 10">
            <a:extLst>
              <a:ext uri="{FF2B5EF4-FFF2-40B4-BE49-F238E27FC236}">
                <a16:creationId xmlns:a16="http://schemas.microsoft.com/office/drawing/2014/main" id="{DB2B953C-1FD9-F24E-9F8E-0A6190D5A274}"/>
              </a:ext>
            </a:extLst>
          </p:cNvPr>
          <p:cNvSpPr/>
          <p:nvPr/>
        </p:nvSpPr>
        <p:spPr>
          <a:xfrm>
            <a:off x="6532903" y="1599930"/>
            <a:ext cx="1899238" cy="276999"/>
          </a:xfrm>
          <a:prstGeom prst="rect">
            <a:avLst/>
          </a:prstGeom>
        </p:spPr>
        <p:txBody>
          <a:bodyPr wrap="none">
            <a:spAutoFit/>
          </a:bodyPr>
          <a:lstStyle/>
          <a:p>
            <a:r>
              <a:rPr lang="en-US" sz="1200" dirty="0">
                <a:hlinkClick r:id="rId4"/>
              </a:rPr>
              <a:t>https://cambriancollege.ca</a:t>
            </a:r>
            <a:r>
              <a:rPr lang="en-US" sz="1200" dirty="0"/>
              <a:t> </a:t>
            </a:r>
          </a:p>
        </p:txBody>
      </p:sp>
      <p:pic>
        <p:nvPicPr>
          <p:cNvPr id="12" name="Picture 11">
            <a:extLst>
              <a:ext uri="{FF2B5EF4-FFF2-40B4-BE49-F238E27FC236}">
                <a16:creationId xmlns:a16="http://schemas.microsoft.com/office/drawing/2014/main" id="{369B8C20-34FD-554B-BB76-FBED5773F3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1800" y="145428"/>
            <a:ext cx="1401444" cy="139070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4095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5" y="838200"/>
            <a:ext cx="7896743" cy="553998"/>
          </a:xfrm>
          <a:prstGeom prst="rect">
            <a:avLst/>
          </a:prstGeom>
          <a:noFill/>
        </p:spPr>
        <p:txBody>
          <a:bodyPr wrap="square" rtlCol="0">
            <a:spAutoFit/>
          </a:bodyPr>
          <a:lstStyle/>
          <a:p>
            <a:r>
              <a:rPr lang="en-US" sz="3000" b="1" dirty="0">
                <a:solidFill>
                  <a:schemeClr val="accent2"/>
                </a:solidFill>
                <a:latin typeface="+mj-lt"/>
              </a:rPr>
              <a:t>Cambrian College</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628650" y="1599317"/>
            <a:ext cx="6922333" cy="3507553"/>
          </a:xfrm>
          <a:prstGeom prst="rect">
            <a:avLst/>
          </a:prstGeom>
        </p:spPr>
        <p:txBody>
          <a:bodyPr vert="horz" lIns="34286" tIns="17143" rIns="34286" bIns="17143" rtlCol="0">
            <a:normAutofit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800" dirty="0"/>
              <a:t>College strategic plan from 2015 called for the development of  </a:t>
            </a:r>
            <a:br>
              <a:rPr lang="en-US" sz="1800" dirty="0"/>
            </a:br>
            <a:r>
              <a:rPr lang="en-US" sz="1800" dirty="0"/>
              <a:t>“a teaching and learning framework to advance and sustain innovative approaches in flexible, customizable learning experiences.”</a:t>
            </a:r>
          </a:p>
          <a:p>
            <a:r>
              <a:rPr lang="en-US" sz="1800" dirty="0" err="1"/>
              <a:t>HyFlex</a:t>
            </a:r>
            <a:r>
              <a:rPr lang="en-US" sz="1800" dirty="0"/>
              <a:t> was a natural outgrowth of this direction.</a:t>
            </a:r>
          </a:p>
          <a:p>
            <a:r>
              <a:rPr lang="en-US" sz="1800" dirty="0"/>
              <a:t>Faculty reports their personal journey starting a position where </a:t>
            </a:r>
            <a:r>
              <a:rPr lang="en-US" sz="1800" dirty="0" err="1"/>
              <a:t>HyFlex</a:t>
            </a:r>
            <a:r>
              <a:rPr lang="en-US" sz="1800" dirty="0"/>
              <a:t> was already being implemented and describes the process used by faculty to produce content for their online students, leveraging classroom instruction</a:t>
            </a:r>
          </a:p>
          <a:p>
            <a:r>
              <a:rPr lang="en-US" sz="1800" dirty="0"/>
              <a:t>Faculty Support Hub: </a:t>
            </a:r>
            <a:r>
              <a:rPr lang="en-US" sz="1800" dirty="0">
                <a:hlinkClick r:id="rId3"/>
              </a:rPr>
              <a:t>https://teaching.cambriancollege.ca/plan/planning-your-hyflex-course/</a:t>
            </a:r>
            <a:r>
              <a:rPr lang="en-US" sz="1800" dirty="0"/>
              <a:t> </a:t>
            </a:r>
          </a:p>
        </p:txBody>
      </p:sp>
      <p:sp>
        <p:nvSpPr>
          <p:cNvPr id="12" name="TextBox 11"/>
          <p:cNvSpPr txBox="1"/>
          <p:nvPr/>
        </p:nvSpPr>
        <p:spPr>
          <a:xfrm>
            <a:off x="276497" y="5325070"/>
            <a:ext cx="8009824" cy="923330"/>
          </a:xfrm>
          <a:prstGeom prst="rect">
            <a:avLst/>
          </a:prstGeom>
          <a:solidFill>
            <a:schemeClr val="bg1">
              <a:lumMod val="85000"/>
              <a:alpha val="75000"/>
            </a:schemeClr>
          </a:solidFill>
        </p:spPr>
        <p:txBody>
          <a:bodyPr wrap="square" rtlCol="0">
            <a:spAutoFit/>
          </a:bodyPr>
          <a:lstStyle/>
          <a:p>
            <a:r>
              <a:rPr lang="en-US" dirty="0"/>
              <a:t>Lefebvre, M. (2019). </a:t>
            </a:r>
            <a:r>
              <a:rPr lang="en-US" dirty="0" err="1"/>
              <a:t>HyFlex</a:t>
            </a:r>
            <a:r>
              <a:rPr lang="en-US" dirty="0"/>
              <a:t> in Northern Ontario: Cambrian College. In B. J. Beatty, </a:t>
            </a:r>
            <a:r>
              <a:rPr lang="en-US" i="1" dirty="0"/>
              <a:t>Hybrid-Flexible Course Design: Implementing student-directed hybrid classes</a:t>
            </a:r>
            <a:r>
              <a:rPr lang="en-US" dirty="0"/>
              <a:t>. EdTech Books. Retrieved from </a:t>
            </a:r>
            <a:r>
              <a:rPr lang="en-US" dirty="0">
                <a:hlinkClick r:id="rId4"/>
              </a:rPr>
              <a:t>https://edtechbooks.org/hyflex/northernontario</a:t>
            </a:r>
            <a:r>
              <a:rPr lang="en-US" dirty="0"/>
              <a:t> </a:t>
            </a:r>
          </a:p>
        </p:txBody>
      </p:sp>
      <p:sp>
        <p:nvSpPr>
          <p:cNvPr id="11" name="Rectangle 10">
            <a:extLst>
              <a:ext uri="{FF2B5EF4-FFF2-40B4-BE49-F238E27FC236}">
                <a16:creationId xmlns:a16="http://schemas.microsoft.com/office/drawing/2014/main" id="{DB2B953C-1FD9-F24E-9F8E-0A6190D5A274}"/>
              </a:ext>
            </a:extLst>
          </p:cNvPr>
          <p:cNvSpPr/>
          <p:nvPr/>
        </p:nvSpPr>
        <p:spPr>
          <a:xfrm>
            <a:off x="6532903" y="1599930"/>
            <a:ext cx="1899238" cy="276999"/>
          </a:xfrm>
          <a:prstGeom prst="rect">
            <a:avLst/>
          </a:prstGeom>
        </p:spPr>
        <p:txBody>
          <a:bodyPr wrap="none">
            <a:spAutoFit/>
          </a:bodyPr>
          <a:lstStyle/>
          <a:p>
            <a:r>
              <a:rPr lang="en-US" sz="1200" dirty="0">
                <a:hlinkClick r:id="rId5"/>
              </a:rPr>
              <a:t>https://cambriancollege.ca</a:t>
            </a:r>
            <a:r>
              <a:rPr lang="en-US" sz="1200" dirty="0"/>
              <a:t> </a:t>
            </a:r>
          </a:p>
        </p:txBody>
      </p:sp>
      <p:pic>
        <p:nvPicPr>
          <p:cNvPr id="14" name="Picture 13">
            <a:extLst>
              <a:ext uri="{FF2B5EF4-FFF2-40B4-BE49-F238E27FC236}">
                <a16:creationId xmlns:a16="http://schemas.microsoft.com/office/drawing/2014/main" id="{369B8C20-34FD-554B-BB76-FBED5773F3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1800" y="145428"/>
            <a:ext cx="1401444" cy="139070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169332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6" y="860905"/>
            <a:ext cx="5628920" cy="523220"/>
          </a:xfrm>
          <a:prstGeom prst="rect">
            <a:avLst/>
          </a:prstGeom>
          <a:noFill/>
        </p:spPr>
        <p:txBody>
          <a:bodyPr wrap="square" rtlCol="0">
            <a:spAutoFit/>
          </a:bodyPr>
          <a:lstStyle/>
          <a:p>
            <a:r>
              <a:rPr lang="en-US" sz="2800" b="1" dirty="0">
                <a:solidFill>
                  <a:schemeClr val="accent2"/>
                </a:solidFill>
                <a:latin typeface="+mj-lt"/>
              </a:rPr>
              <a:t>Montana State University Billings</a:t>
            </a:r>
          </a:p>
        </p:txBody>
      </p:sp>
      <p:sp>
        <p:nvSpPr>
          <p:cNvPr id="18" name="Rectangle 17"/>
          <p:cNvSpPr/>
          <p:nvPr/>
        </p:nvSpPr>
        <p:spPr>
          <a:xfrm rot="16200000">
            <a:off x="128564" y="846833"/>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2" name="Slide Number Placeholder 1">
            <a:extLst>
              <a:ext uri="{FF2B5EF4-FFF2-40B4-BE49-F238E27FC236}">
                <a16:creationId xmlns:a16="http://schemas.microsoft.com/office/drawing/2014/main" id="{194CF58C-4B80-9E47-AF7B-C684553A837E}"/>
              </a:ext>
            </a:extLst>
          </p:cNvPr>
          <p:cNvSpPr>
            <a:spLocks noGrp="1"/>
          </p:cNvSpPr>
          <p:nvPr>
            <p:ph type="sldNum" sz="quarter" idx="12"/>
          </p:nvPr>
        </p:nvSpPr>
        <p:spPr/>
        <p:txBody>
          <a:bodyPr/>
          <a:lstStyle/>
          <a:p>
            <a:fld id="{C9468CE9-3F3D-1446-A027-4B4CDD3883B0}" type="slidenum">
              <a:rPr lang="en-US" smtClean="0"/>
              <a:t>98</a:t>
            </a:fld>
            <a:endParaRPr lang="en-US"/>
          </a:p>
        </p:txBody>
      </p:sp>
      <p:sp>
        <p:nvSpPr>
          <p:cNvPr id="7" name="Content Placeholder 2">
            <a:extLst>
              <a:ext uri="{FF2B5EF4-FFF2-40B4-BE49-F238E27FC236}">
                <a16:creationId xmlns:a16="http://schemas.microsoft.com/office/drawing/2014/main" id="{741CB6BE-AC4D-6543-80BF-477DFEAC6950}"/>
              </a:ext>
            </a:extLst>
          </p:cNvPr>
          <p:cNvSpPr txBox="1">
            <a:spLocks/>
          </p:cNvSpPr>
          <p:nvPr/>
        </p:nvSpPr>
        <p:spPr>
          <a:xfrm>
            <a:off x="457140" y="1994721"/>
            <a:ext cx="6248460" cy="3263079"/>
          </a:xfrm>
          <a:prstGeom prst="rect">
            <a:avLst/>
          </a:prstGeom>
        </p:spPr>
        <p:txBody>
          <a:bodyPr vert="horz" lIns="34286" tIns="17143" rIns="34286" bIns="17143"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1800" b="1" dirty="0" err="1"/>
              <a:t>HyFlex</a:t>
            </a:r>
            <a:r>
              <a:rPr lang="en-US" sz="1800" b="1" dirty="0"/>
              <a:t> at Montana State University Billings</a:t>
            </a:r>
          </a:p>
          <a:p>
            <a:pPr marL="0" indent="0">
              <a:lnSpc>
                <a:spcPct val="100000"/>
              </a:lnSpc>
              <a:buNone/>
            </a:pPr>
            <a:r>
              <a:rPr lang="en-US" sz="1800" dirty="0"/>
              <a:t>Susan  </a:t>
            </a:r>
            <a:r>
              <a:rPr lang="en-US" sz="1800" dirty="0" err="1"/>
              <a:t>Balter</a:t>
            </a:r>
            <a:r>
              <a:rPr lang="en-US" sz="1800" dirty="0"/>
              <a:t>-Reitz </a:t>
            </a:r>
            <a:br>
              <a:rPr lang="en-US" sz="1800" dirty="0"/>
            </a:br>
            <a:r>
              <a:rPr lang="en-US" sz="1800" dirty="0"/>
              <a:t>Samuel </a:t>
            </a:r>
            <a:r>
              <a:rPr lang="en-US" sz="1800" dirty="0" err="1"/>
              <a:t>Boerboom</a:t>
            </a:r>
            <a:endParaRPr lang="en-US" sz="1800" dirty="0"/>
          </a:p>
          <a:p>
            <a:pPr marL="0" indent="0">
              <a:lnSpc>
                <a:spcPct val="100000"/>
              </a:lnSpc>
              <a:buNone/>
            </a:pPr>
            <a:br>
              <a:rPr lang="en-US" sz="1800" dirty="0"/>
            </a:br>
            <a:r>
              <a:rPr lang="en-US" sz="1800" dirty="0"/>
              <a:t>Initial pilot of </a:t>
            </a:r>
            <a:r>
              <a:rPr lang="en-US" sz="1800" dirty="0" err="1"/>
              <a:t>HyFlex</a:t>
            </a:r>
            <a:r>
              <a:rPr lang="en-US" sz="1800" dirty="0"/>
              <a:t>: 2018</a:t>
            </a:r>
          </a:p>
          <a:p>
            <a:pPr marL="0" indent="0">
              <a:lnSpc>
                <a:spcPct val="100000"/>
              </a:lnSpc>
              <a:buNone/>
            </a:pPr>
            <a:r>
              <a:rPr lang="en-US" sz="1800" dirty="0"/>
              <a:t>Multiple programs: business, sociology, communications</a:t>
            </a:r>
          </a:p>
          <a:p>
            <a:pPr marL="0" indent="0">
              <a:lnSpc>
                <a:spcPct val="100000"/>
              </a:lnSpc>
              <a:buNone/>
            </a:pPr>
            <a:r>
              <a:rPr lang="en-US" sz="1800" dirty="0"/>
              <a:t>Goals: maintain classroom learning option as low-enrolled sections are cancelled, provide better access to classes for students who need both classroom and online options</a:t>
            </a:r>
          </a:p>
        </p:txBody>
      </p:sp>
      <p:sp>
        <p:nvSpPr>
          <p:cNvPr id="10" name="Rectangle 9">
            <a:extLst>
              <a:ext uri="{FF2B5EF4-FFF2-40B4-BE49-F238E27FC236}">
                <a16:creationId xmlns:a16="http://schemas.microsoft.com/office/drawing/2014/main" id="{A00D0EC9-A321-BC4F-87D0-84B1D6D38726}"/>
              </a:ext>
            </a:extLst>
          </p:cNvPr>
          <p:cNvSpPr/>
          <p:nvPr/>
        </p:nvSpPr>
        <p:spPr>
          <a:xfrm>
            <a:off x="4146783" y="2221492"/>
            <a:ext cx="3990391" cy="1477328"/>
          </a:xfrm>
          <a:prstGeom prst="rect">
            <a:avLst/>
          </a:prstGeom>
        </p:spPr>
        <p:txBody>
          <a:bodyPr wrap="square">
            <a:spAutoFit/>
          </a:bodyPr>
          <a:lstStyle/>
          <a:p>
            <a:pPr algn="r"/>
            <a:r>
              <a:rPr lang="en-US" dirty="0"/>
              <a:t>Public</a:t>
            </a:r>
          </a:p>
          <a:p>
            <a:pPr algn="r"/>
            <a:r>
              <a:rPr lang="en-US" dirty="0"/>
              <a:t>5,000 students</a:t>
            </a:r>
          </a:p>
          <a:p>
            <a:pPr algn="r"/>
            <a:r>
              <a:rPr lang="en-US" dirty="0"/>
              <a:t>Large # of online programs and courses</a:t>
            </a:r>
          </a:p>
          <a:p>
            <a:pPr algn="r"/>
            <a:r>
              <a:rPr lang="en-US" dirty="0"/>
              <a:t>Mix of traditional and non-traditional Students</a:t>
            </a:r>
          </a:p>
        </p:txBody>
      </p:sp>
      <p:sp>
        <p:nvSpPr>
          <p:cNvPr id="14" name="Rectangle 13">
            <a:extLst>
              <a:ext uri="{FF2B5EF4-FFF2-40B4-BE49-F238E27FC236}">
                <a16:creationId xmlns:a16="http://schemas.microsoft.com/office/drawing/2014/main" id="{DB2B953C-1FD9-F24E-9F8E-0A6190D5A274}"/>
              </a:ext>
            </a:extLst>
          </p:cNvPr>
          <p:cNvSpPr/>
          <p:nvPr/>
        </p:nvSpPr>
        <p:spPr>
          <a:xfrm>
            <a:off x="6268812" y="1197024"/>
            <a:ext cx="1975669" cy="276999"/>
          </a:xfrm>
          <a:prstGeom prst="rect">
            <a:avLst/>
          </a:prstGeom>
        </p:spPr>
        <p:txBody>
          <a:bodyPr wrap="none">
            <a:spAutoFit/>
          </a:bodyPr>
          <a:lstStyle/>
          <a:p>
            <a:r>
              <a:rPr lang="en-US" sz="1200" dirty="0">
                <a:hlinkClick r:id="rId3"/>
              </a:rPr>
              <a:t>http://www.msubillings.edu</a:t>
            </a:r>
            <a:r>
              <a:rPr lang="en-US" sz="1200" dirty="0"/>
              <a:t> </a:t>
            </a:r>
          </a:p>
        </p:txBody>
      </p:sp>
      <p:pic>
        <p:nvPicPr>
          <p:cNvPr id="15" name="Picture 14">
            <a:extLst>
              <a:ext uri="{FF2B5EF4-FFF2-40B4-BE49-F238E27FC236}">
                <a16:creationId xmlns:a16="http://schemas.microsoft.com/office/drawing/2014/main" id="{BB09D1C5-A884-D14F-9B12-DBBF30811A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8064" y="354279"/>
            <a:ext cx="2236417" cy="767836"/>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78276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38476" y="838200"/>
            <a:ext cx="5670063" cy="523220"/>
          </a:xfrm>
          <a:prstGeom prst="rect">
            <a:avLst/>
          </a:prstGeom>
          <a:noFill/>
        </p:spPr>
        <p:txBody>
          <a:bodyPr wrap="square" rtlCol="0">
            <a:spAutoFit/>
          </a:bodyPr>
          <a:lstStyle/>
          <a:p>
            <a:r>
              <a:rPr lang="en-US" sz="2800" b="1" dirty="0">
                <a:solidFill>
                  <a:schemeClr val="accent2"/>
                </a:solidFill>
                <a:latin typeface="+mj-lt"/>
              </a:rPr>
              <a:t>Montana State University Billings</a:t>
            </a:r>
          </a:p>
        </p:txBody>
      </p:sp>
      <p:sp>
        <p:nvSpPr>
          <p:cNvPr id="18" name="Rectangle 17"/>
          <p:cNvSpPr/>
          <p:nvPr/>
        </p:nvSpPr>
        <p:spPr>
          <a:xfrm rot="16200000">
            <a:off x="128564" y="824128"/>
            <a:ext cx="295866" cy="55299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48" tIns="17125" rIns="34248" bIns="17125" rtlCol="0" anchor="ctr"/>
          <a:lstStyle/>
          <a:p>
            <a:pPr algn="ctr"/>
            <a:endParaRPr lang="en-US" sz="675" dirty="0">
              <a:solidFill>
                <a:schemeClr val="accent2"/>
              </a:solidFill>
              <a:latin typeface="Open Sans Light"/>
            </a:endParaRPr>
          </a:p>
        </p:txBody>
      </p:sp>
      <p:sp>
        <p:nvSpPr>
          <p:cNvPr id="10" name="Content Placeholder 2">
            <a:extLst>
              <a:ext uri="{FF2B5EF4-FFF2-40B4-BE49-F238E27FC236}">
                <a16:creationId xmlns:a16="http://schemas.microsoft.com/office/drawing/2014/main" id="{741CB6BE-AC4D-6543-80BF-477DFEAC6950}"/>
              </a:ext>
            </a:extLst>
          </p:cNvPr>
          <p:cNvSpPr txBox="1">
            <a:spLocks/>
          </p:cNvSpPr>
          <p:nvPr/>
        </p:nvSpPr>
        <p:spPr>
          <a:xfrm>
            <a:off x="628650" y="1623319"/>
            <a:ext cx="7886700" cy="3332694"/>
          </a:xfrm>
          <a:prstGeom prst="rect">
            <a:avLst/>
          </a:prstGeom>
        </p:spPr>
        <p:txBody>
          <a:bodyPr vert="horz" lIns="34286" tIns="17143" rIns="34286" bIns="17143"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1800" dirty="0"/>
              <a:t>Faculty leaders (within two unions, among peers) were engaged from the beginning as the university explored </a:t>
            </a:r>
            <a:r>
              <a:rPr lang="en-US" sz="1800" dirty="0" err="1"/>
              <a:t>HyFlex</a:t>
            </a:r>
            <a:r>
              <a:rPr lang="en-US" sz="1800" dirty="0"/>
              <a:t> as a strategic option</a:t>
            </a:r>
          </a:p>
          <a:p>
            <a:pPr>
              <a:lnSpc>
                <a:spcPct val="100000"/>
              </a:lnSpc>
            </a:pPr>
            <a:r>
              <a:rPr lang="en-US" sz="1800" dirty="0"/>
              <a:t>Faculty, unions, and campus administration agreed on compensation before pilot development; for course development and for professional development (teaching online, teaching hybrid)</a:t>
            </a:r>
          </a:p>
          <a:p>
            <a:pPr>
              <a:lnSpc>
                <a:spcPct val="100000"/>
              </a:lnSpc>
            </a:pPr>
            <a:r>
              <a:rPr lang="en-US" sz="1800" dirty="0"/>
              <a:t>Pilot included three courses from three distinct disciplines (business, sociology, and communication) with very different students</a:t>
            </a:r>
          </a:p>
          <a:p>
            <a:pPr>
              <a:lnSpc>
                <a:spcPct val="100000"/>
              </a:lnSpc>
            </a:pPr>
            <a:r>
              <a:rPr lang="en-US" sz="1800" dirty="0"/>
              <a:t>Planning for scale in 2020; challenges include formal class schedule identification and managing “over-enthusiastic” faculty</a:t>
            </a:r>
          </a:p>
          <a:p>
            <a:pPr marL="0" indent="0">
              <a:buNone/>
            </a:pPr>
            <a:endParaRPr lang="en-US" sz="1800" dirty="0"/>
          </a:p>
        </p:txBody>
      </p:sp>
      <p:sp>
        <p:nvSpPr>
          <p:cNvPr id="12" name="TextBox 11"/>
          <p:cNvSpPr txBox="1"/>
          <p:nvPr/>
        </p:nvSpPr>
        <p:spPr>
          <a:xfrm>
            <a:off x="152400" y="5062201"/>
            <a:ext cx="8258721" cy="1200329"/>
          </a:xfrm>
          <a:prstGeom prst="rect">
            <a:avLst/>
          </a:prstGeom>
          <a:solidFill>
            <a:schemeClr val="bg1">
              <a:lumMod val="85000"/>
              <a:alpha val="75000"/>
            </a:schemeClr>
          </a:solidFill>
        </p:spPr>
        <p:txBody>
          <a:bodyPr wrap="square" rtlCol="0">
            <a:spAutoFit/>
          </a:bodyPr>
          <a:lstStyle/>
          <a:p>
            <a:r>
              <a:rPr lang="en-US" dirty="0" err="1"/>
              <a:t>Balter</a:t>
            </a:r>
            <a:r>
              <a:rPr lang="en-US" dirty="0"/>
              <a:t>-Reitz, S. &amp; </a:t>
            </a:r>
            <a:r>
              <a:rPr lang="en-US" dirty="0" err="1"/>
              <a:t>Boerboom</a:t>
            </a:r>
            <a:r>
              <a:rPr lang="en-US" dirty="0"/>
              <a:t>, S. (2019). </a:t>
            </a:r>
            <a:r>
              <a:rPr lang="en-US" dirty="0" err="1"/>
              <a:t>HyFlex</a:t>
            </a:r>
            <a:r>
              <a:rPr lang="en-US" dirty="0"/>
              <a:t> at Montana State University Billings: Montana State University Billings. In B. J. Beatty, </a:t>
            </a:r>
            <a:r>
              <a:rPr lang="en-US" i="1" dirty="0"/>
              <a:t>Hybrid-Flexible Course Design: Implementing student-directed hybrid classes</a:t>
            </a:r>
            <a:r>
              <a:rPr lang="en-US" dirty="0"/>
              <a:t>. EdTech Books. Retrieved from </a:t>
            </a:r>
            <a:r>
              <a:rPr lang="en-US" dirty="0">
                <a:hlinkClick r:id="rId3"/>
              </a:rPr>
              <a:t>https://edtechbooks.org/hyflex/msub</a:t>
            </a:r>
            <a:r>
              <a:rPr lang="en-US" dirty="0"/>
              <a:t> </a:t>
            </a:r>
          </a:p>
        </p:txBody>
      </p:sp>
      <p:sp>
        <p:nvSpPr>
          <p:cNvPr id="11" name="Rectangle 10">
            <a:extLst>
              <a:ext uri="{FF2B5EF4-FFF2-40B4-BE49-F238E27FC236}">
                <a16:creationId xmlns:a16="http://schemas.microsoft.com/office/drawing/2014/main" id="{DB2B953C-1FD9-F24E-9F8E-0A6190D5A274}"/>
              </a:ext>
            </a:extLst>
          </p:cNvPr>
          <p:cNvSpPr/>
          <p:nvPr/>
        </p:nvSpPr>
        <p:spPr>
          <a:xfrm>
            <a:off x="6268812" y="1197024"/>
            <a:ext cx="1975669" cy="276999"/>
          </a:xfrm>
          <a:prstGeom prst="rect">
            <a:avLst/>
          </a:prstGeom>
        </p:spPr>
        <p:txBody>
          <a:bodyPr wrap="none">
            <a:spAutoFit/>
          </a:bodyPr>
          <a:lstStyle/>
          <a:p>
            <a:r>
              <a:rPr lang="en-US" sz="1200" dirty="0">
                <a:hlinkClick r:id="rId4"/>
              </a:rPr>
              <a:t>http://www.msubillings.edu</a:t>
            </a:r>
            <a:r>
              <a:rPr lang="en-US" sz="1200" dirty="0"/>
              <a:t> </a:t>
            </a:r>
          </a:p>
        </p:txBody>
      </p:sp>
      <p:pic>
        <p:nvPicPr>
          <p:cNvPr id="4" name="Picture 3">
            <a:extLst>
              <a:ext uri="{FF2B5EF4-FFF2-40B4-BE49-F238E27FC236}">
                <a16:creationId xmlns:a16="http://schemas.microsoft.com/office/drawing/2014/main" id="{BB09D1C5-A884-D14F-9B12-DBBF30811A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8064" y="354279"/>
            <a:ext cx="2236417" cy="76783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8906" y="6313091"/>
            <a:ext cx="1117600" cy="393700"/>
          </a:xfrm>
          <a:prstGeom prst="rect">
            <a:avLst/>
          </a:prstGeom>
        </p:spPr>
      </p:pic>
    </p:spTree>
    <p:extLst>
      <p:ext uri="{BB962C8B-B14F-4D97-AF65-F5344CB8AC3E}">
        <p14:creationId xmlns:p14="http://schemas.microsoft.com/office/powerpoint/2010/main" val="9751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3750</TotalTime>
  <Words>12013</Words>
  <Application>Microsoft Office PowerPoint</Application>
  <PresentationFormat>On-screen Show (4:3)</PresentationFormat>
  <Paragraphs>1305</Paragraphs>
  <Slides>108</Slides>
  <Notes>81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108</vt:i4>
      </vt:variant>
    </vt:vector>
  </HeadingPairs>
  <TitlesOfParts>
    <vt:vector size="118" baseType="lpstr">
      <vt:lpstr>Arial</vt:lpstr>
      <vt:lpstr>Calibri</vt:lpstr>
      <vt:lpstr>Cambria</vt:lpstr>
      <vt:lpstr>Helvetica Neue</vt:lpstr>
      <vt:lpstr>Open Sans Light</vt:lpstr>
      <vt:lpstr>Optima</vt:lpstr>
      <vt:lpstr>Roboto</vt:lpstr>
      <vt:lpstr>Times New Roman</vt:lpstr>
      <vt:lpstr>Wingdings</vt:lpstr>
      <vt:lpstr>Adjacency</vt:lpstr>
      <vt:lpstr>HyFlex Course Design  Transitioning Excellence Online to Support Students and Faculty Preparing for  Instructional Continuity   </vt:lpstr>
      <vt:lpstr>Brief Bio…</vt:lpstr>
      <vt:lpstr>Agenda </vt:lpstr>
      <vt:lpstr>What is HyFlex?</vt:lpstr>
      <vt:lpstr>PowerPoint Presentation</vt:lpstr>
      <vt:lpstr>Previous Experience - HyFlex?</vt:lpstr>
      <vt:lpstr>Policy Definition</vt:lpstr>
      <vt:lpstr>HyFlex Key Principles</vt:lpstr>
      <vt:lpstr>PowerPoint Presentation</vt:lpstr>
      <vt:lpstr>PowerPoint Presentation</vt:lpstr>
      <vt:lpstr>PowerPoint Presentation</vt:lpstr>
      <vt:lpstr>PowerPoint Presentation</vt:lpstr>
      <vt:lpstr>PowerPoint Presentation</vt:lpstr>
      <vt:lpstr>Who is using a form of HyFlex?</vt:lpstr>
      <vt:lpstr>PowerPoint Presentation</vt:lpstr>
      <vt:lpstr>PowerPoint Presentation</vt:lpstr>
      <vt:lpstr>PowerPoint Presentation</vt:lpstr>
      <vt:lpstr>PowerPoint Presentation</vt:lpstr>
      <vt:lpstr>PowerPoint Presentation</vt:lpstr>
      <vt:lpstr>What do students say?</vt:lpstr>
      <vt:lpstr>Guidance from Students to Students (CSU Chico)</vt:lpstr>
      <vt:lpstr>What do faculty say?</vt:lpstr>
      <vt:lpstr>Fall 2020 Classrooms?</vt:lpstr>
      <vt:lpstr>What will teaching in-person be like?</vt:lpstr>
      <vt:lpstr>Interactive Ideas for Hybrid and in-class</vt:lpstr>
      <vt:lpstr>Needs and Opportunities</vt:lpstr>
      <vt:lpstr>Institutions Value</vt:lpstr>
      <vt:lpstr>Students Value (benefits)</vt:lpstr>
      <vt:lpstr>Faculty Value</vt:lpstr>
      <vt:lpstr>For AY 20-21 (CV-19 situation)</vt:lpstr>
      <vt:lpstr>Your Specific Needs and Opportunities</vt:lpstr>
      <vt:lpstr>Design and Implementation</vt:lpstr>
      <vt:lpstr>Choose a Strategic Approach</vt:lpstr>
      <vt:lpstr>Steps to HyFlex</vt:lpstr>
      <vt:lpstr>PowerPoint Presentation</vt:lpstr>
      <vt:lpstr>Getting Started with Design</vt:lpstr>
      <vt:lpstr>Design Alternatives</vt:lpstr>
      <vt:lpstr>PowerPoint Presentation</vt:lpstr>
      <vt:lpstr>Continue [re-]designing</vt:lpstr>
      <vt:lpstr>PowerPoint Presentation</vt:lpstr>
      <vt:lpstr>Example – Discussion Activity</vt:lpstr>
      <vt:lpstr>Example – Peer Review</vt:lpstr>
      <vt:lpstr>Examples – No Difference</vt:lpstr>
      <vt:lpstr>PowerPoint Presentation</vt:lpstr>
      <vt:lpstr>PowerPoint Presentation</vt:lpstr>
      <vt:lpstr>Student Engagement/Interaction</vt:lpstr>
      <vt:lpstr>Who is Present?</vt:lpstr>
      <vt:lpstr>Connections among Students</vt:lpstr>
      <vt:lpstr>PowerPoint Presentation</vt:lpstr>
      <vt:lpstr>Assessing Learning</vt:lpstr>
      <vt:lpstr>PowerPoint Presentation</vt:lpstr>
      <vt:lpstr>PowerPoint Presentation</vt:lpstr>
      <vt:lpstr>PowerPoint Presentation</vt:lpstr>
      <vt:lpstr>Faculty Development</vt:lpstr>
      <vt:lpstr>Where are faculty starting?</vt:lpstr>
      <vt:lpstr>Where do faculty want to go?</vt:lpstr>
      <vt:lpstr>What type of support fits?</vt:lpstr>
      <vt:lpstr>Multi-day Workshop</vt:lpstr>
      <vt:lpstr>Workshop Sessions</vt:lpstr>
      <vt:lpstr>Impact Research</vt:lpstr>
      <vt:lpstr>Evaluating Impact</vt:lpstr>
      <vt:lpstr>PowerPoint Presentation</vt:lpstr>
      <vt:lpstr>Student Participation Patterns</vt:lpstr>
      <vt:lpstr>Overall Average Participation by Mode</vt:lpstr>
      <vt:lpstr>Overall Participation with Flex</vt:lpstr>
      <vt:lpstr>Participation in Large Lecture Section</vt:lpstr>
      <vt:lpstr>Student Performance</vt:lpstr>
      <vt:lpstr>PowerPoint Presentation</vt:lpstr>
      <vt:lpstr>What do Students Talk About?</vt:lpstr>
      <vt:lpstr>HyFlex Tips from Students</vt:lpstr>
      <vt:lpstr> Faculty Survey: Online teaching (hybrid/hyflex)  </vt:lpstr>
      <vt:lpstr> Faculty Survey: Online teaching (hybrid/hyflex)  </vt:lpstr>
      <vt:lpstr> Faculty Survey: Online teaching (hybrid/hyflex)  </vt:lpstr>
      <vt:lpstr>PowerPoint Presentation</vt:lpstr>
      <vt:lpstr>Research Summaries</vt:lpstr>
      <vt:lpstr>Research Summaries (cont.)</vt:lpstr>
      <vt:lpstr>Research Summaries (cont.)</vt:lpstr>
      <vt:lpstr>PowerPoint Presentation</vt:lpstr>
      <vt:lpstr>Planning for Resilience</vt:lpstr>
      <vt:lpstr>Deciding to “HyFlex”</vt:lpstr>
      <vt:lpstr>Student Schedule Flexibility</vt:lpstr>
      <vt:lpstr>Manage Faculty Workload</vt:lpstr>
      <vt:lpstr>Align Student Support</vt:lpstr>
      <vt:lpstr>Align Faculty Support</vt:lpstr>
      <vt:lpstr>Common Faculty Perspectives</vt:lpstr>
      <vt:lpstr>PowerPoint Presentation</vt:lpstr>
      <vt:lpstr>Designing HyFlex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Shemyakin, Alison - San Francisco</dc:creator>
  <cp:lastModifiedBy>Reichart, Jennifer</cp:lastModifiedBy>
  <cp:revision>237</cp:revision>
  <cp:lastPrinted>2020-07-23T17:01:32Z</cp:lastPrinted>
  <dcterms:created xsi:type="dcterms:W3CDTF">2012-01-13T19:18:35Z</dcterms:created>
  <dcterms:modified xsi:type="dcterms:W3CDTF">2020-07-23T17:15:22Z</dcterms:modified>
</cp:coreProperties>
</file>