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58" r:id="rId2"/>
    <p:sldId id="324" r:id="rId3"/>
    <p:sldId id="259" r:id="rId4"/>
    <p:sldId id="264" r:id="rId5"/>
    <p:sldId id="267" r:id="rId6"/>
    <p:sldId id="268" r:id="rId7"/>
    <p:sldId id="269" r:id="rId8"/>
    <p:sldId id="263" r:id="rId9"/>
    <p:sldId id="262" r:id="rId10"/>
    <p:sldId id="265" r:id="rId11"/>
    <p:sldId id="266" r:id="rId12"/>
    <p:sldId id="260" r:id="rId13"/>
    <p:sldId id="261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08" r:id="rId64"/>
    <p:sldId id="309" r:id="rId65"/>
    <p:sldId id="310" r:id="rId66"/>
    <p:sldId id="311" r:id="rId67"/>
    <p:sldId id="312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5" autoAdjust="0"/>
    <p:restoredTop sz="82024" autoAdjust="0"/>
  </p:normalViewPr>
  <p:slideViewPr>
    <p:cSldViewPr snapToGrid="0">
      <p:cViewPr varScale="1">
        <p:scale>
          <a:sx n="93" d="100"/>
          <a:sy n="93" d="100"/>
        </p:scale>
        <p:origin x="21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5C821-A843-4A0B-8C55-D5BFC6D078A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AAD44-752F-4A66-90B3-083C19293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1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d.edu/academics/ttada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d.edu/academics/ttada/academic-technologies/interacting-online.html#blogjournal" TargetMode="External"/><Relationship Id="rId5" Type="http://schemas.openxmlformats.org/officeDocument/2006/relationships/hyperlink" Target="https://und.edu/academics/ttada/alternative-assessments.html" TargetMode="External"/><Relationship Id="rId4" Type="http://schemas.openxmlformats.org/officeDocument/2006/relationships/hyperlink" Target="https://und.edu/academics/ttada/academic-planning.html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AD44-752F-4A66-90B3-083C19293B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78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fb42d63e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fb42d63e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973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fb42d63e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fb42d63e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282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fb42d63e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fb42d63e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545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fb42d63e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fb42d63e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7407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fb42d63e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fb42d63e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326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fb42d63e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8fb42d63e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3401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fb42d63e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fb42d63e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6861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fb42d63ee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fb42d63ee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517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fb42d63e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fb42d63e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052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fb42d63ee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fb42d63ee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13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AD44-752F-4A66-90B3-083C19293B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30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fb42d63e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fb42d63e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789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fb42d63ee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fb42d63ee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81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fb42d63e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8fb42d63e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857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fb42d63e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8fb42d63e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522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fb42d63ee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fb42d63ee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223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fb42d63e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fb42d63ee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656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fb42d63e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fb42d63e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603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fb42d63ee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fb42d63ee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6419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fb42d63e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fb42d63e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3948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fb42d63e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fb42d63e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574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AD44-752F-4A66-90B3-083C19293B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988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fb42d63e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fb42d63e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2471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8fb42d63ee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8fb42d63ee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582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8fb42d63ee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8fb42d63ee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313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fb42d63e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8fb42d63e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3746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8fb42d63e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8fb42d63ee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120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fb42d63e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fb42d63e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4931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8fb42d63ee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8fb42d63ee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3613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fb42d63ee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8fb42d63ee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6008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fb42d63ee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fb42d63ee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8199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fb42d63ee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fb42d63ee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999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delivery format are you thinking for your course?</a:t>
            </a:r>
          </a:p>
          <a:p>
            <a:r>
              <a:rPr lang="en-US" dirty="0"/>
              <a:t>Asynchronous</a:t>
            </a:r>
          </a:p>
          <a:p>
            <a:r>
              <a:rPr lang="en-US" dirty="0"/>
              <a:t>Synchronous</a:t>
            </a:r>
          </a:p>
          <a:p>
            <a:r>
              <a:rPr lang="en-US" dirty="0"/>
              <a:t>Undecided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AD44-752F-4A66-90B3-083C19293B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04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fb42d63e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fb42d63e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5142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fb42d63ee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fb42d63ee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1889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8fb42d63ee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8fb42d63ee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9723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fb42d63ee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fb42d63ee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8226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9206132608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9206132608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916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TTaDA’s</a:t>
            </a:r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Website ~20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to find it: </a:t>
            </a:r>
            <a:r>
              <a:rPr lang="en-US" sz="11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https://und.edu/academics/ttada/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 overview &amp; services offered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Upcoming workshops and previews recordings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Fall 2020 Course Planning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syllabus &amp; matrix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/>
              </a:rPr>
              <a:t>Alternative Assessment Strategies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Proctoring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6"/>
              </a:rPr>
              <a:t>Interacting Online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AD44-752F-4A66-90B3-083C19293B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73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Blackboard ~10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Logging in - 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firstname.lastname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Creating announcements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Chunking up content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Grade book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AD44-752F-4A66-90B3-083C19293B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04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Login into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YuJa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Recording a video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Linking a video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AD44-752F-4A66-90B3-083C19293B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5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221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fb42d63e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fb42d63e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75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0E939D-4F15-6042-B168-3B3197D9D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00"/>
            <a:ext cx="7772400" cy="206375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057775"/>
            <a:ext cx="7772400" cy="109537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10E0668-AA7B-46A4-8EE3-611071A19A61}" type="datetimeFigureOut">
              <a:rPr lang="en-US" smtClean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DA1A43-5AFA-4D4E-9023-524B1DAC06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21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3BE716-7EF3-41A8-8831-2181E9B066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701"/>
            <a:ext cx="7886700" cy="15112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459" y="1524000"/>
            <a:ext cx="3868340" cy="4953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19300"/>
            <a:ext cx="3868340" cy="46101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49" y="1519237"/>
            <a:ext cx="3887391" cy="495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19300"/>
            <a:ext cx="3887391" cy="46101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64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AE1CAA8-6A03-47C8-BDB4-3446981A2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66" y="1069972"/>
            <a:ext cx="2949178" cy="987427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69972"/>
            <a:ext cx="5018484" cy="50260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866" y="2057399"/>
            <a:ext cx="2949178" cy="403860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006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6D94B53-C2B4-4C23-A982-13BC1B3A4B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1069972"/>
            <a:ext cx="5018485" cy="502602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8707D8-F450-4F0A-A897-843407409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66" y="1069972"/>
            <a:ext cx="2949178" cy="987427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9CF5CCF-2B54-42D5-8E97-7A79649A4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866" y="2057399"/>
            <a:ext cx="2949178" cy="403860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179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FA5CED-510F-4980-B55C-F9E05AB872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7300"/>
            <a:ext cx="7886700" cy="5153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678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76FB258-3B8E-4AF7-8442-AD2B6FB395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73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C79AF3-7854-4859-9C72-FE2E7B56AA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11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EFEC9-FE35-4363-B624-176D59FDC2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7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315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C38AEF-7BEE-E946-8A41-922E308FE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9750"/>
            <a:ext cx="7772400" cy="192405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33801"/>
            <a:ext cx="7772400" cy="1924050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0E0668-AA7B-46A4-8EE3-611071A19A61}" type="datetimeFigureOut">
              <a:rPr lang="en-US" smtClean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DA1A43-5AFA-4D4E-9023-524B1DAC0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6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D0BFFD-5A36-487C-BF25-653D61D1DD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4737100"/>
            <a:ext cx="7886700" cy="132080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6301"/>
            <a:ext cx="7886700" cy="1320799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681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C79AF3-7854-4859-9C72-FE2E7B56AA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5EC5A86-B0C8-504D-A233-F0204A34A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737100"/>
            <a:ext cx="7886700" cy="132080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A93A705-3E16-ED4D-88D9-7F5B94CC2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16301"/>
            <a:ext cx="7886700" cy="1320799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5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421D2-344D-4C4C-BC04-4564A7B41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097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5925"/>
            <a:ext cx="78867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1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9C2C29-6F94-47BA-B79A-C300B6CA5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097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5925"/>
            <a:ext cx="78867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442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D28FF7-D208-4520-A506-62E036028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097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5925"/>
            <a:ext cx="78867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65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C79AF3-7854-4859-9C72-FE2E7B56AA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097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5925"/>
            <a:ext cx="78867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637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EFEC9-FE35-4363-B624-176D59FDC2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097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5925"/>
            <a:ext cx="78867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942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0E0668-AA7B-46A4-8EE3-611071A19A61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DA1A43-5AFA-4D4E-9023-524B1DAC06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7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3" r:id="rId3"/>
    <p:sldLayoutId id="2147483679" r:id="rId4"/>
    <p:sldLayoutId id="2147483673" r:id="rId5"/>
    <p:sldLayoutId id="2147483675" r:id="rId6"/>
    <p:sldLayoutId id="2147483674" r:id="rId7"/>
    <p:sldLayoutId id="2147483676" r:id="rId8"/>
    <p:sldLayoutId id="2147483677" r:id="rId9"/>
    <p:sldLayoutId id="2147483665" r:id="rId10"/>
    <p:sldLayoutId id="2147483668" r:id="rId11"/>
    <p:sldLayoutId id="2147483669" r:id="rId12"/>
    <p:sldLayoutId id="2147483678" r:id="rId13"/>
    <p:sldLayoutId id="2147483667" r:id="rId14"/>
    <p:sldLayoutId id="2147483680" r:id="rId15"/>
    <p:sldLayoutId id="2147483681" r:id="rId16"/>
    <p:sldLayoutId id="21474836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halifa.alshaya@und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izito.mukuni@und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d.edu/academics/ttada/academic-planning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und.edu/academics/ttada/academic-technologies/interacting-online.html#blogjournal" TargetMode="External"/><Relationship Id="rId4" Type="http://schemas.openxmlformats.org/officeDocument/2006/relationships/hyperlink" Target="https://und.edu/academics/ttada/alternative-assessment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lackboard.und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und.yuja.com/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und.zoom.us/" TargetMode="Externa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2CAD0-5461-1A49-890C-15B7C09346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Practical Tips for Teaching Online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63B92-589B-6E44-9CAE-AB7EA94A7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962409"/>
            <a:ext cx="7772400" cy="19240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Dr. Khalifa Alshaya</a:t>
            </a:r>
          </a:p>
          <a:p>
            <a:r>
              <a:rPr lang="en-US" dirty="0">
                <a:hlinkClick r:id="rId3"/>
              </a:rPr>
              <a:t>khalifa.alshaya@und.edu</a:t>
            </a:r>
            <a:r>
              <a:rPr lang="en-US" dirty="0"/>
              <a:t> </a:t>
            </a:r>
          </a:p>
          <a:p>
            <a:r>
              <a:rPr lang="en-US" dirty="0"/>
              <a:t>Dr. Kizito Mukuni</a:t>
            </a:r>
          </a:p>
          <a:p>
            <a:r>
              <a:rPr lang="en-US" dirty="0">
                <a:hlinkClick r:id="rId4"/>
              </a:rPr>
              <a:t>kizito.mukuni@und.edu</a:t>
            </a:r>
            <a:r>
              <a:rPr lang="en-US" dirty="0"/>
              <a:t> </a:t>
            </a:r>
          </a:p>
          <a:p>
            <a:r>
              <a:rPr lang="en-US" dirty="0"/>
              <a:t>Teaching Transformation and Development Academy (TTaDA)</a:t>
            </a:r>
          </a:p>
        </p:txBody>
      </p:sp>
    </p:spTree>
    <p:extLst>
      <p:ext uri="{BB962C8B-B14F-4D97-AF65-F5344CB8AC3E}">
        <p14:creationId xmlns:p14="http://schemas.microsoft.com/office/powerpoint/2010/main" val="55528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F8249-9253-4354-9A4F-9C9505A5F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vs  Asynchronous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34758B8-F23F-4023-9E85-28DF5F3470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262495"/>
              </p:ext>
            </p:extLst>
          </p:nvPr>
        </p:nvGraphicFramePr>
        <p:xfrm>
          <a:off x="1079749" y="2075771"/>
          <a:ext cx="698450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251">
                  <a:extLst>
                    <a:ext uri="{9D8B030D-6E8A-4147-A177-3AD203B41FA5}">
                      <a16:colId xmlns:a16="http://schemas.microsoft.com/office/drawing/2014/main" val="888498070"/>
                    </a:ext>
                  </a:extLst>
                </a:gridCol>
                <a:gridCol w="3492251">
                  <a:extLst>
                    <a:ext uri="{9D8B030D-6E8A-4147-A177-3AD203B41FA5}">
                      <a16:colId xmlns:a16="http://schemas.microsoft.com/office/drawing/2014/main" val="2272333438"/>
                    </a:ext>
                  </a:extLst>
                </a:gridCol>
              </a:tblGrid>
              <a:tr h="3577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Asynchronous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Synchronous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655483"/>
                  </a:ext>
                </a:extLst>
              </a:tr>
              <a:tr h="357779">
                <a:tc>
                  <a:txBody>
                    <a:bodyPr/>
                    <a:lstStyle/>
                    <a:p>
                      <a:r>
                        <a:rPr lang="en-US" dirty="0"/>
                        <a:t>Flexibility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Live interactions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611754"/>
                  </a:ext>
                </a:extLst>
              </a:tr>
              <a:tr h="357149">
                <a:tc>
                  <a:txBody>
                    <a:bodyPr/>
                    <a:lstStyle/>
                    <a:p>
                      <a:r>
                        <a:rPr lang="en-US" dirty="0"/>
                        <a:t>Delayed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Immediate feedback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02378"/>
                  </a:ext>
                </a:extLst>
              </a:tr>
              <a:tr h="357779">
                <a:tc>
                  <a:txBody>
                    <a:bodyPr/>
                    <a:lstStyle/>
                    <a:p>
                      <a:r>
                        <a:rPr lang="en-US" dirty="0"/>
                        <a:t>Recorded lectures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Live lectures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744361"/>
                  </a:ext>
                </a:extLst>
              </a:tr>
              <a:tr h="357779">
                <a:tc>
                  <a:txBody>
                    <a:bodyPr/>
                    <a:lstStyle/>
                    <a:p>
                      <a:r>
                        <a:rPr lang="en-US" dirty="0"/>
                        <a:t>Self-paced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Group-paced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395971"/>
                  </a:ext>
                </a:extLst>
              </a:tr>
              <a:tr h="357779">
                <a:tc>
                  <a:txBody>
                    <a:bodyPr/>
                    <a:lstStyle/>
                    <a:p>
                      <a:r>
                        <a:rPr lang="en-US" dirty="0"/>
                        <a:t>Same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Different times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772419"/>
                  </a:ext>
                </a:extLst>
              </a:tr>
              <a:tr h="357779">
                <a:tc>
                  <a:txBody>
                    <a:bodyPr/>
                    <a:lstStyle/>
                    <a:p>
                      <a:r>
                        <a:rPr lang="en-US" dirty="0"/>
                        <a:t>Fixed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Dynamic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48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40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8D2B0-6330-444F-ABAF-404A0912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9B33D-CCCE-4118-816F-EB741A362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Synchronous</a:t>
            </a:r>
            <a:endParaRPr lang="en-US" dirty="0"/>
          </a:p>
          <a:p>
            <a:pPr lvl="1"/>
            <a:r>
              <a:rPr lang="en-US" dirty="0"/>
              <a:t>Zoom Polling</a:t>
            </a:r>
          </a:p>
          <a:p>
            <a:pPr lvl="1"/>
            <a:r>
              <a:rPr lang="en-US" dirty="0"/>
              <a:t>Poll Everywhere</a:t>
            </a:r>
          </a:p>
          <a:p>
            <a:pPr lvl="1"/>
            <a:r>
              <a:rPr lang="en-US" dirty="0"/>
              <a:t>Kahoot!</a:t>
            </a:r>
          </a:p>
          <a:p>
            <a:r>
              <a:rPr lang="en-US" b="1" dirty="0"/>
              <a:t>Asynchronous</a:t>
            </a:r>
          </a:p>
          <a:p>
            <a:pPr lvl="1"/>
            <a:r>
              <a:rPr lang="en-US" dirty="0" err="1"/>
              <a:t>YuJa</a:t>
            </a:r>
            <a:r>
              <a:rPr lang="en-US" dirty="0"/>
              <a:t> In-Video Quizzing</a:t>
            </a:r>
          </a:p>
          <a:p>
            <a:pPr lvl="1"/>
            <a:r>
              <a:rPr lang="en-US" dirty="0"/>
              <a:t>Discussion boards</a:t>
            </a:r>
          </a:p>
          <a:p>
            <a:pPr lvl="1"/>
            <a:r>
              <a:rPr lang="en-US" dirty="0"/>
              <a:t>Wiki, Blogs, Journals </a:t>
            </a:r>
          </a:p>
          <a:p>
            <a:pPr lvl="1"/>
            <a:endParaRPr lang="en-US" dirty="0"/>
          </a:p>
        </p:txBody>
      </p:sp>
      <p:pic>
        <p:nvPicPr>
          <p:cNvPr id="2050" name="Picture 2" descr="6 Interactive Classroom Activities for College Students | Top Hat">
            <a:extLst>
              <a:ext uri="{FF2B5EF4-FFF2-40B4-BE49-F238E27FC236}">
                <a16:creationId xmlns:a16="http://schemas.microsoft.com/office/drawing/2014/main" id="{BE0F0038-FF49-40A6-B5E6-AF30F61E9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89" y="4311817"/>
            <a:ext cx="3441032" cy="172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895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0F33-FA24-4E9E-82CE-6F9575BE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TTaDA’s</a:t>
            </a:r>
            <a:r>
              <a:rPr lang="en-US" dirty="0"/>
              <a:t> Resources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A8513-FF0B-470B-9470-2AAC5FAE9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1155CC"/>
                </a:solidFill>
              </a:rPr>
              <a:t>und.edu/academics/</a:t>
            </a:r>
            <a:r>
              <a:rPr lang="en-US" u="sng" dirty="0" err="1">
                <a:solidFill>
                  <a:srgbClr val="1155CC"/>
                </a:solidFill>
              </a:rPr>
              <a:t>ttada</a:t>
            </a:r>
            <a:endParaRPr lang="en-US" u="sng" dirty="0">
              <a:solidFill>
                <a:srgbClr val="1155CC"/>
              </a:solidFill>
            </a:endParaRPr>
          </a:p>
          <a:p>
            <a:r>
              <a:rPr lang="en-US" dirty="0"/>
              <a:t>An overview &amp; services offered</a:t>
            </a:r>
          </a:p>
          <a:p>
            <a:r>
              <a:rPr lang="en-US" dirty="0"/>
              <a:t>Upcoming workshops and previews recordings</a:t>
            </a:r>
          </a:p>
          <a:p>
            <a:pPr marL="285750" indent="-285750" fontAlgn="base">
              <a:spcBef>
                <a:spcPts val="0"/>
              </a:spcBef>
            </a:pPr>
            <a:r>
              <a:rPr lang="en-US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Fall 2020 Course Planning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syllabus &amp; matrix</a:t>
            </a:r>
          </a:p>
          <a:p>
            <a:pPr marL="285750" indent="-285750" fontAlgn="base">
              <a:spcBef>
                <a:spcPts val="0"/>
              </a:spcBef>
            </a:pPr>
            <a:r>
              <a:rPr lang="en-US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Alternative Assessment Strategies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fontAlgn="base">
              <a:spcBef>
                <a:spcPts val="0"/>
              </a:spcBef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Proctoring</a:t>
            </a:r>
          </a:p>
          <a:p>
            <a:pPr marL="285750" indent="-285750" fontAlgn="base">
              <a:spcBef>
                <a:spcPts val="0"/>
              </a:spcBef>
            </a:pPr>
            <a:r>
              <a:rPr lang="en-US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/>
              </a:rPr>
              <a:t>Interacting Online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07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5AB95-205B-4CC6-9E95-FBD9ECF6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C98E-8323-4D64-894F-F9EF5240C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hlinkClick r:id="rId3"/>
              </a:rPr>
              <a:t>blackboard.und.edu</a:t>
            </a:r>
            <a:endParaRPr lang="en-US" dirty="0"/>
          </a:p>
          <a:p>
            <a:r>
              <a:rPr lang="en-US" dirty="0"/>
              <a:t>Creating announcements</a:t>
            </a:r>
          </a:p>
          <a:p>
            <a:pPr lvl="1"/>
            <a:r>
              <a:rPr lang="en-US" dirty="0"/>
              <a:t>Welcoming students</a:t>
            </a:r>
          </a:p>
          <a:p>
            <a:pPr lvl="1"/>
            <a:r>
              <a:rPr lang="en-US" dirty="0"/>
              <a:t>Reminders </a:t>
            </a:r>
          </a:p>
          <a:p>
            <a:pPr lvl="1"/>
            <a:r>
              <a:rPr lang="en-US" dirty="0"/>
              <a:t>Course communication</a:t>
            </a:r>
          </a:p>
          <a:p>
            <a:pPr lvl="1"/>
            <a:r>
              <a:rPr lang="en-US" dirty="0"/>
              <a:t>Resources </a:t>
            </a:r>
          </a:p>
          <a:p>
            <a:r>
              <a:rPr lang="en-US" dirty="0"/>
              <a:t>Chunking up content</a:t>
            </a:r>
          </a:p>
          <a:p>
            <a:r>
              <a:rPr lang="en-US" dirty="0"/>
              <a:t>Grade book</a:t>
            </a:r>
          </a:p>
          <a:p>
            <a:endParaRPr lang="en-US" dirty="0"/>
          </a:p>
        </p:txBody>
      </p:sp>
      <p:pic>
        <p:nvPicPr>
          <p:cNvPr id="3074" name="Picture 2" descr="Blackboard Learning Management System: Accessibility | Paths to ...">
            <a:extLst>
              <a:ext uri="{FF2B5EF4-FFF2-40B4-BE49-F238E27FC236}">
                <a16:creationId xmlns:a16="http://schemas.microsoft.com/office/drawing/2014/main" id="{26CE5BA7-E93A-42F6-B491-DD0DDD73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86" y="3755318"/>
            <a:ext cx="2289103" cy="220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10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9072-B39F-416E-9A64-6E35189A8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6FE6F-176A-4B10-8371-CB3BFA802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Before you record:</a:t>
            </a:r>
          </a:p>
          <a:p>
            <a:r>
              <a:rPr lang="en-US" dirty="0"/>
              <a:t>Rehearse once </a:t>
            </a:r>
          </a:p>
          <a:p>
            <a:r>
              <a:rPr lang="en-US" dirty="0"/>
              <a:t>Minimize your hand movement </a:t>
            </a:r>
          </a:p>
          <a:p>
            <a:r>
              <a:rPr lang="en-US" dirty="0"/>
              <a:t>Use a dedicated microphone</a:t>
            </a:r>
          </a:p>
          <a:p>
            <a:r>
              <a:rPr lang="en-US" dirty="0"/>
              <a:t>Minimize background noise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01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E3DF-E17A-475A-AF34-0F4AE62A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YuJa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FAF3-F1AF-458D-A4EC-D7FC048A3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UND.yuja.com</a:t>
            </a:r>
            <a:endParaRPr lang="en-US" dirty="0"/>
          </a:p>
          <a:p>
            <a:r>
              <a:rPr lang="en-US" dirty="0"/>
              <a:t>Login into </a:t>
            </a:r>
            <a:r>
              <a:rPr lang="en-US" dirty="0" err="1"/>
              <a:t>YuJa</a:t>
            </a:r>
            <a:endParaRPr lang="en-US" dirty="0"/>
          </a:p>
          <a:p>
            <a:r>
              <a:rPr lang="en-US" dirty="0"/>
              <a:t>Recording a video</a:t>
            </a:r>
          </a:p>
          <a:p>
            <a:r>
              <a:rPr lang="en-US" dirty="0"/>
              <a:t>Deploying your video to blackboard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83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002D-A45B-1243-BE80-26E712498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00" y="2768600"/>
            <a:ext cx="7886700" cy="1320800"/>
          </a:xfrm>
        </p:spPr>
        <p:txBody>
          <a:bodyPr/>
          <a:lstStyle/>
          <a:p>
            <a:pPr algn="ctr"/>
            <a:r>
              <a:rPr lang="en-US" dirty="0"/>
              <a:t>Pedagogical Considerations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332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23C15-D7AE-6640-8BA4-DC1FAD8EE8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b="1" dirty="0"/>
              <a:t>Your Role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27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74424C-93F9-F24B-8C86-9B71BC9C1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688" y="3507756"/>
            <a:ext cx="8168268" cy="192405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Prepare your content, materials and the technology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Ensure that your speakers, microphone and camera are fully functional before the class</a:t>
            </a:r>
          </a:p>
        </p:txBody>
      </p:sp>
    </p:spTree>
    <p:extLst>
      <p:ext uri="{BB962C8B-B14F-4D97-AF65-F5344CB8AC3E}">
        <p14:creationId xmlns:p14="http://schemas.microsoft.com/office/powerpoint/2010/main" val="4183056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74424C-93F9-F24B-8C86-9B71BC9C1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629" y="2466975"/>
            <a:ext cx="8168268" cy="1924050"/>
          </a:xfrm>
        </p:spPr>
        <p:txBody>
          <a:bodyPr>
            <a:noAutofit/>
          </a:bodyPr>
          <a:lstStyle/>
          <a:p>
            <a:pPr algn="l"/>
            <a:r>
              <a:rPr lang="en" sz="3600" dirty="0"/>
              <a:t>If you will use video, remember to turn on your camera so that students can see your face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497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4299F-13D1-4077-B7DB-65424D9B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968E1-9207-41CF-87C8-991E5D110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to mute your mic</a:t>
            </a:r>
          </a:p>
          <a:p>
            <a:r>
              <a:rPr lang="en-US" dirty="0"/>
              <a:t>Turn off your video if you’re experiencing slow connection</a:t>
            </a:r>
          </a:p>
          <a:p>
            <a:r>
              <a:rPr lang="en-US" dirty="0"/>
              <a:t>Post your questions in the chat or unmute your mic to share them</a:t>
            </a:r>
          </a:p>
        </p:txBody>
      </p:sp>
      <p:pic>
        <p:nvPicPr>
          <p:cNvPr id="1026" name="Picture 2" descr="Zoom Chat - First Unitarian Universalist Society of Exeter">
            <a:extLst>
              <a:ext uri="{FF2B5EF4-FFF2-40B4-BE49-F238E27FC236}">
                <a16:creationId xmlns:a16="http://schemas.microsoft.com/office/drawing/2014/main" id="{1D3515FB-C73A-480B-9F76-2CC0E5127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0"/>
          <a:stretch/>
        </p:blipFill>
        <p:spPr bwMode="auto">
          <a:xfrm>
            <a:off x="5311739" y="4048125"/>
            <a:ext cx="3586965" cy="13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5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74424C-93F9-F24B-8C86-9B71BC9C1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629" y="2582205"/>
            <a:ext cx="8168268" cy="1924050"/>
          </a:xfrm>
        </p:spPr>
        <p:txBody>
          <a:bodyPr>
            <a:noAutofit/>
          </a:bodyPr>
          <a:lstStyle/>
          <a:p>
            <a:pPr algn="l"/>
            <a:r>
              <a:rPr lang="en" sz="3600" dirty="0"/>
              <a:t>Introduce yourself to your students at the beginning of the class (you could provide a fun fact about yourself)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437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74424C-93F9-F24B-8C86-9B71BC9C1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39" y="2950196"/>
            <a:ext cx="8168268" cy="1924050"/>
          </a:xfrm>
        </p:spPr>
        <p:txBody>
          <a:bodyPr>
            <a:noAutofit/>
          </a:bodyPr>
          <a:lstStyle/>
          <a:p>
            <a:pPr algn="l"/>
            <a:r>
              <a:rPr lang="en" sz="3600" dirty="0"/>
              <a:t>Provide your contact information to the students e.g. email, office phone, Zoom Office Link, etc. </a:t>
            </a:r>
            <a:br>
              <a:rPr lang="en" sz="3600" dirty="0"/>
            </a:br>
            <a:br>
              <a:rPr lang="en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7881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74424C-93F9-F24B-8C86-9B71BC9C1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866" y="3251278"/>
            <a:ext cx="8168268" cy="1924050"/>
          </a:xfrm>
        </p:spPr>
        <p:txBody>
          <a:bodyPr>
            <a:noAutofit/>
          </a:bodyPr>
          <a:lstStyle/>
          <a:p>
            <a:pPr lvl="0" algn="l"/>
            <a:r>
              <a:rPr lang="en-US" sz="3600" dirty="0"/>
              <a:t>Provide opportunities for learner-leaner interactions such as group work or discussions 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You can use Zoom breakout room feature to create and monitor group work</a:t>
            </a:r>
          </a:p>
        </p:txBody>
      </p:sp>
    </p:spTree>
    <p:extLst>
      <p:ext uri="{BB962C8B-B14F-4D97-AF65-F5344CB8AC3E}">
        <p14:creationId xmlns:p14="http://schemas.microsoft.com/office/powerpoint/2010/main" val="3684043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74424C-93F9-F24B-8C86-9B71BC9C1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204" y="1884374"/>
            <a:ext cx="8597591" cy="1924050"/>
          </a:xfrm>
        </p:spPr>
        <p:txBody>
          <a:bodyPr>
            <a:noAutofit/>
          </a:bodyPr>
          <a:lstStyle/>
          <a:p>
            <a:pPr algn="l"/>
            <a:r>
              <a:rPr lang="en" sz="3600" dirty="0"/>
              <a:t>Provide opportunities for learner participation. You can use tools such as Kahoot, Zoom polling,</a:t>
            </a:r>
            <a:r>
              <a:rPr lang="en-US" sz="3600" dirty="0"/>
              <a:t> </a:t>
            </a:r>
            <a:r>
              <a:rPr lang="en-US" sz="3600" dirty="0" err="1"/>
              <a:t>AnswerGarden,etc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048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74424C-93F9-F24B-8C86-9B71BC9C1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396" y="1747331"/>
            <a:ext cx="8168268" cy="1924050"/>
          </a:xfrm>
        </p:spPr>
        <p:txBody>
          <a:bodyPr>
            <a:noAutofit/>
          </a:bodyPr>
          <a:lstStyle/>
          <a:p>
            <a:pPr algn="l"/>
            <a:r>
              <a:rPr lang="en" sz="3600" dirty="0"/>
              <a:t>Variate the strategies you use to engage your learners​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80547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074A-1F41-EB45-B0F6-3F3E4BCA1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76193"/>
            <a:ext cx="7772400" cy="2063750"/>
          </a:xfrm>
        </p:spPr>
        <p:txBody>
          <a:bodyPr>
            <a:normAutofit/>
          </a:bodyPr>
          <a:lstStyle/>
          <a:p>
            <a:r>
              <a:rPr lang="en" b="1" dirty="0"/>
              <a:t>Best Practices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34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2E71-C87B-E64A-BEA8-35419FBF64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dirty="0"/>
              <a:t>Consistency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6584F-8C20-F34D-8442-99375EE267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Ensure that all the lessons are designed consistently</a:t>
            </a:r>
          </a:p>
        </p:txBody>
      </p:sp>
    </p:spTree>
    <p:extLst>
      <p:ext uri="{BB962C8B-B14F-4D97-AF65-F5344CB8AC3E}">
        <p14:creationId xmlns:p14="http://schemas.microsoft.com/office/powerpoint/2010/main" val="3878202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A5B3B-B95E-A24C-B4D1-998FEB32D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63950"/>
            <a:ext cx="7772400" cy="1924050"/>
          </a:xfrm>
        </p:spPr>
        <p:txBody>
          <a:bodyPr/>
          <a:lstStyle/>
          <a:p>
            <a:r>
              <a:rPr lang="en" dirty="0"/>
              <a:t>Chunking up content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656D7-7E1F-7949-AFF1-CC9437C3D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03703"/>
            <a:ext cx="7772400" cy="1924050"/>
          </a:xfrm>
        </p:spPr>
        <p:txBody>
          <a:bodyPr>
            <a:noAutofit/>
          </a:bodyPr>
          <a:lstStyle/>
          <a:p>
            <a:pPr marL="457200" lvl="0" indent="-381000" algn="l">
              <a:spcBef>
                <a:spcPts val="0"/>
              </a:spcBef>
              <a:buSzPts val="2400"/>
              <a:buChar char="●"/>
            </a:pPr>
            <a:r>
              <a:rPr lang="en-US" sz="3200" dirty="0"/>
              <a:t>Videos more than 20 minutes could be segmented to reduce cognitive overload</a:t>
            </a:r>
          </a:p>
          <a:p>
            <a:pPr marL="457200" lvl="0" algn="l">
              <a:spcBef>
                <a:spcPts val="0"/>
              </a:spcBef>
            </a:pPr>
            <a:endParaRPr lang="en-US" sz="3200" dirty="0"/>
          </a:p>
          <a:p>
            <a:pPr marL="457200" lvl="0" indent="-381000" algn="l">
              <a:spcBef>
                <a:spcPts val="0"/>
              </a:spcBef>
              <a:buSzPts val="2400"/>
              <a:buChar char="●"/>
            </a:pPr>
            <a:r>
              <a:rPr lang="en-US" sz="3200" dirty="0"/>
              <a:t>Consider using folders</a:t>
            </a:r>
          </a:p>
        </p:txBody>
      </p:sp>
    </p:spTree>
    <p:extLst>
      <p:ext uri="{BB962C8B-B14F-4D97-AF65-F5344CB8AC3E}">
        <p14:creationId xmlns:p14="http://schemas.microsoft.com/office/powerpoint/2010/main" val="532762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CD665-EC2F-3C4B-87F6-AD5085AC5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494" y="458105"/>
            <a:ext cx="7772400" cy="1924050"/>
          </a:xfrm>
        </p:spPr>
        <p:txBody>
          <a:bodyPr/>
          <a:lstStyle/>
          <a:p>
            <a:r>
              <a:rPr lang="en" dirty="0"/>
              <a:t>Clear instructions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C9B84-9095-4446-A469-FC27CE9B9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987" y="3072161"/>
            <a:ext cx="8224025" cy="1924050"/>
          </a:xfrm>
        </p:spPr>
        <p:txBody>
          <a:bodyPr>
            <a:noAutofit/>
          </a:bodyPr>
          <a:lstStyle/>
          <a:p>
            <a:pPr marL="457200" lvl="0" indent="-381000" algn="l">
              <a:spcBef>
                <a:spcPts val="0"/>
              </a:spcBef>
              <a:buSzPts val="2400"/>
              <a:buChar char="●"/>
            </a:pPr>
            <a:r>
              <a:rPr lang="en-US" sz="2800" dirty="0"/>
              <a:t>Present clear instructions in writing or through video or audio</a:t>
            </a:r>
          </a:p>
          <a:p>
            <a:pPr marL="457200" lvl="0" algn="l">
              <a:spcBef>
                <a:spcPts val="0"/>
              </a:spcBef>
            </a:pPr>
            <a:r>
              <a:rPr lang="en-US" sz="2800" dirty="0"/>
              <a:t> </a:t>
            </a:r>
          </a:p>
          <a:p>
            <a:pPr marL="457200" lvl="0" indent="-381000" algn="l">
              <a:spcBef>
                <a:spcPts val="0"/>
              </a:spcBef>
              <a:buSzPts val="2400"/>
              <a:buChar char="●"/>
            </a:pPr>
            <a:r>
              <a:rPr lang="en-US" sz="2800" dirty="0"/>
              <a:t>All classroom activities and exams should have clear instructions and should also align with your lesson objectives and goals</a:t>
            </a:r>
          </a:p>
          <a:p>
            <a:pPr marL="457200" lvl="0" algn="l">
              <a:spcBef>
                <a:spcPts val="0"/>
              </a:spcBef>
            </a:pPr>
            <a:endParaRPr lang="en-US" sz="2800" dirty="0"/>
          </a:p>
          <a:p>
            <a:pPr marL="457200" lvl="0" indent="-381000" algn="l">
              <a:spcBef>
                <a:spcPts val="0"/>
              </a:spcBef>
              <a:buSzPts val="2400"/>
              <a:buChar char="●"/>
            </a:pPr>
            <a:r>
              <a:rPr lang="en-US" sz="2800" dirty="0"/>
              <a:t>Use repetition</a:t>
            </a:r>
          </a:p>
        </p:txBody>
      </p:sp>
    </p:spTree>
    <p:extLst>
      <p:ext uri="{BB962C8B-B14F-4D97-AF65-F5344CB8AC3E}">
        <p14:creationId xmlns:p14="http://schemas.microsoft.com/office/powerpoint/2010/main" val="1849094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6CAEE-9BCE-CD43-AC3D-450157D9C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864" y="851233"/>
            <a:ext cx="7772400" cy="1924050"/>
          </a:xfrm>
        </p:spPr>
        <p:txBody>
          <a:bodyPr/>
          <a:lstStyle/>
          <a:p>
            <a:r>
              <a:rPr lang="en" dirty="0"/>
              <a:t>Objectives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22A2A8-F62F-B742-84C2-292222758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7772400" cy="1924050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Your lesson level objectives should be measurable and clear and should tell students what they will be able to do at the end of the lesson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They should align with your activities and assessments</a:t>
            </a:r>
          </a:p>
        </p:txBody>
      </p:sp>
    </p:spTree>
    <p:extLst>
      <p:ext uri="{BB962C8B-B14F-4D97-AF65-F5344CB8AC3E}">
        <p14:creationId xmlns:p14="http://schemas.microsoft.com/office/powerpoint/2010/main" val="885482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225447-10EA-49B8-8CFD-076C81FE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be covering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450D1D-C28C-4347-A689-DD28E337E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Practices for Online Course Design</a:t>
            </a:r>
          </a:p>
          <a:p>
            <a:r>
              <a:rPr lang="en-US" dirty="0"/>
              <a:t>Synchronous vs Asynchronous</a:t>
            </a:r>
          </a:p>
          <a:p>
            <a:r>
              <a:rPr lang="en-US" dirty="0" err="1"/>
              <a:t>TTaDA’s</a:t>
            </a:r>
            <a:r>
              <a:rPr lang="en-US" dirty="0"/>
              <a:t> resources </a:t>
            </a:r>
          </a:p>
          <a:p>
            <a:r>
              <a:rPr lang="en-US" dirty="0"/>
              <a:t>Pedagogical consideration</a:t>
            </a:r>
          </a:p>
          <a:p>
            <a:r>
              <a:rPr lang="en-US" dirty="0"/>
              <a:t>Blackboard</a:t>
            </a:r>
          </a:p>
          <a:p>
            <a:r>
              <a:rPr lang="en-US" dirty="0"/>
              <a:t>Zoom</a:t>
            </a:r>
          </a:p>
          <a:p>
            <a:r>
              <a:rPr lang="en-US" dirty="0" err="1"/>
              <a:t>YuJa</a:t>
            </a:r>
            <a:endParaRPr lang="en-US" dirty="0"/>
          </a:p>
          <a:p>
            <a:r>
              <a:rPr lang="en-US" dirty="0"/>
              <a:t>Questions and open the floor for discussion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65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ctrTitle" idx="4294967295"/>
          </p:nvPr>
        </p:nvSpPr>
        <p:spPr>
          <a:xfrm>
            <a:off x="0" y="1601788"/>
            <a:ext cx="8521700" cy="205263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>
              <a:lnSpc>
                <a:spcPct val="115000"/>
              </a:lnSpc>
              <a:spcBef>
                <a:spcPts val="0"/>
              </a:spcBef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720" y="2713697"/>
            <a:ext cx="4480560" cy="1234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571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5196-94C4-DE42-9B2F-A234FCB3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u="sng" dirty="0">
                <a:solidFill>
                  <a:schemeClr val="hlink"/>
                </a:solidFill>
                <a:hlinkClick r:id="rId2"/>
              </a:rPr>
              <a:t>https://und.zoom.us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46529E-4EDD-FF4B-8C84-2B34C5BFA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38477"/>
            <a:ext cx="7886700" cy="4019296"/>
          </a:xfrm>
        </p:spPr>
      </p:pic>
    </p:spTree>
    <p:extLst>
      <p:ext uri="{BB962C8B-B14F-4D97-AF65-F5344CB8AC3E}">
        <p14:creationId xmlns:p14="http://schemas.microsoft.com/office/powerpoint/2010/main" val="3546713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body" idx="1"/>
          </p:nvPr>
        </p:nvSpPr>
        <p:spPr>
          <a:xfrm>
            <a:off x="311700" y="5087825"/>
            <a:ext cx="7280226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To open Zoom client, click on the Zoom Icon </a:t>
            </a:r>
            <a:endParaRPr dirty="0"/>
          </a:p>
        </p:txBody>
      </p:sp>
      <p:pic>
        <p:nvPicPr>
          <p:cNvPr id="138" name="Google Shape;1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26445"/>
            <a:ext cx="8839198" cy="6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9"/>
          <p:cNvSpPr/>
          <p:nvPr/>
        </p:nvSpPr>
        <p:spPr>
          <a:xfrm>
            <a:off x="4794250" y="1762125"/>
            <a:ext cx="571500" cy="150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7745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>
            <a:spLocks noGrp="1"/>
          </p:cNvSpPr>
          <p:nvPr>
            <p:ph type="body" idx="1"/>
          </p:nvPr>
        </p:nvSpPr>
        <p:spPr>
          <a:xfrm>
            <a:off x="311700" y="5087825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Select ‘Sign In’</a:t>
            </a:r>
            <a:endParaRPr dirty="0"/>
          </a:p>
        </p:txBody>
      </p:sp>
      <p:pic>
        <p:nvPicPr>
          <p:cNvPr id="145" name="Google Shape;14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526" y="993775"/>
            <a:ext cx="6017537" cy="392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0"/>
          <p:cNvSpPr/>
          <p:nvPr/>
        </p:nvSpPr>
        <p:spPr>
          <a:xfrm>
            <a:off x="904875" y="2968500"/>
            <a:ext cx="2730600" cy="46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115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>
            <a:spLocks noGrp="1"/>
          </p:cNvSpPr>
          <p:nvPr>
            <p:ph type="body" idx="1"/>
          </p:nvPr>
        </p:nvSpPr>
        <p:spPr>
          <a:xfrm>
            <a:off x="334001" y="5243249"/>
            <a:ext cx="7103861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Select ‘Sign In with SSO’ (Single Sign On) </a:t>
            </a:r>
            <a:endParaRPr dirty="0"/>
          </a:p>
        </p:txBody>
      </p:sp>
      <p:pic>
        <p:nvPicPr>
          <p:cNvPr id="152" name="Google Shape;1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009651"/>
            <a:ext cx="5908097" cy="39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1"/>
          <p:cNvSpPr/>
          <p:nvPr/>
        </p:nvSpPr>
        <p:spPr>
          <a:xfrm>
            <a:off x="5699125" y="2143125"/>
            <a:ext cx="2651100" cy="555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844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>
            <a:spLocks noGrp="1"/>
          </p:cNvSpPr>
          <p:nvPr>
            <p:ph type="body" idx="1"/>
          </p:nvPr>
        </p:nvSpPr>
        <p:spPr>
          <a:xfrm>
            <a:off x="541675" y="5570850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114300" indent="0"/>
            <a:r>
              <a:rPr lang="en" dirty="0"/>
              <a:t>(1) Use ‘und’ for company domain</a:t>
            </a:r>
          </a:p>
          <a:p>
            <a:pPr marL="114300" indent="0"/>
            <a:r>
              <a:rPr lang="en" dirty="0"/>
              <a:t>(2) Select ‘Continue’</a:t>
            </a:r>
            <a:endParaRPr dirty="0"/>
          </a:p>
        </p:txBody>
      </p:sp>
      <p:pic>
        <p:nvPicPr>
          <p:cNvPr id="159" name="Google Shape;1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51" y="1025526"/>
            <a:ext cx="5888663" cy="39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2"/>
          <p:cNvSpPr/>
          <p:nvPr/>
        </p:nvSpPr>
        <p:spPr>
          <a:xfrm>
            <a:off x="4572000" y="3524250"/>
            <a:ext cx="2809800" cy="444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1" name="Google Shape;161;p32"/>
          <p:cNvSpPr txBox="1"/>
          <p:nvPr/>
        </p:nvSpPr>
        <p:spPr>
          <a:xfrm>
            <a:off x="6175375" y="3857625"/>
            <a:ext cx="7302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700" b="1"/>
              <a:t>2</a:t>
            </a:r>
            <a:endParaRPr sz="2700" b="1"/>
          </a:p>
        </p:txBody>
      </p:sp>
      <p:sp>
        <p:nvSpPr>
          <p:cNvPr id="162" name="Google Shape;162;p32"/>
          <p:cNvSpPr/>
          <p:nvPr/>
        </p:nvSpPr>
        <p:spPr>
          <a:xfrm rot="1621">
            <a:off x="4683125" y="2698625"/>
            <a:ext cx="2545500" cy="372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3" name="Google Shape;163;p32"/>
          <p:cNvSpPr txBox="1"/>
          <p:nvPr/>
        </p:nvSpPr>
        <p:spPr>
          <a:xfrm>
            <a:off x="6310500" y="2279650"/>
            <a:ext cx="7302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700" b="1"/>
              <a:t>1</a:t>
            </a:r>
            <a:endParaRPr sz="2700" b="1"/>
          </a:p>
        </p:txBody>
      </p:sp>
    </p:spTree>
    <p:extLst>
      <p:ext uri="{BB962C8B-B14F-4D97-AF65-F5344CB8AC3E}">
        <p14:creationId xmlns:p14="http://schemas.microsoft.com/office/powerpoint/2010/main" val="354348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>
            <a:spLocks noGrp="1"/>
          </p:cNvSpPr>
          <p:nvPr>
            <p:ph type="body" idx="1"/>
          </p:nvPr>
        </p:nvSpPr>
        <p:spPr>
          <a:xfrm>
            <a:off x="490119" y="5545800"/>
            <a:ext cx="7181919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(1) Log in using your und credentials </a:t>
            </a:r>
            <a:endParaRPr dirty="0"/>
          </a:p>
          <a:p>
            <a:pPr marL="0" indent="0"/>
            <a:r>
              <a:rPr lang="en" dirty="0"/>
              <a:t>(2) Select ‘Sign in’</a:t>
            </a:r>
            <a:endParaRPr dirty="0"/>
          </a:p>
        </p:txBody>
      </p:sp>
      <p:pic>
        <p:nvPicPr>
          <p:cNvPr id="169" name="Google Shape;1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009650"/>
            <a:ext cx="6418787" cy="39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3"/>
          <p:cNvSpPr/>
          <p:nvPr/>
        </p:nvSpPr>
        <p:spPr>
          <a:xfrm>
            <a:off x="4286250" y="2841625"/>
            <a:ext cx="904800" cy="79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1" name="Google Shape;171;p33"/>
          <p:cNvSpPr/>
          <p:nvPr/>
        </p:nvSpPr>
        <p:spPr>
          <a:xfrm>
            <a:off x="2437950" y="2748448"/>
            <a:ext cx="1746300" cy="60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2" name="Google Shape;172;p33"/>
          <p:cNvSpPr txBox="1"/>
          <p:nvPr/>
        </p:nvSpPr>
        <p:spPr>
          <a:xfrm>
            <a:off x="2105700" y="2817925"/>
            <a:ext cx="460500" cy="2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b="1" dirty="0"/>
              <a:t>1</a:t>
            </a:r>
            <a:endParaRPr sz="2400" b="1" dirty="0"/>
          </a:p>
        </p:txBody>
      </p:sp>
      <p:sp>
        <p:nvSpPr>
          <p:cNvPr id="173" name="Google Shape;173;p33"/>
          <p:cNvSpPr/>
          <p:nvPr/>
        </p:nvSpPr>
        <p:spPr>
          <a:xfrm>
            <a:off x="4857750" y="3353550"/>
            <a:ext cx="2143200" cy="329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4" name="Google Shape;174;p33"/>
          <p:cNvSpPr txBox="1"/>
          <p:nvPr/>
        </p:nvSpPr>
        <p:spPr>
          <a:xfrm>
            <a:off x="7000950" y="3264236"/>
            <a:ext cx="571500" cy="2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/>
              <a:t>2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327634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>
            <a:spLocks noGrp="1"/>
          </p:cNvSpPr>
          <p:nvPr>
            <p:ph type="body" idx="1"/>
          </p:nvPr>
        </p:nvSpPr>
        <p:spPr>
          <a:xfrm>
            <a:off x="356305" y="5545800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You will then be signed in to your Zoom client</a:t>
            </a:r>
            <a:endParaRPr dirty="0"/>
          </a:p>
        </p:txBody>
      </p:sp>
      <p:pic>
        <p:nvPicPr>
          <p:cNvPr id="180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009650"/>
            <a:ext cx="5201065" cy="3925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668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>
            <a:spLocks noGrp="1"/>
          </p:cNvSpPr>
          <p:nvPr>
            <p:ph type="title" idx="4294967295"/>
          </p:nvPr>
        </p:nvSpPr>
        <p:spPr>
          <a:xfrm>
            <a:off x="0" y="3008313"/>
            <a:ext cx="8939463" cy="841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914400" algn="l">
              <a:lnSpc>
                <a:spcPct val="115000"/>
              </a:lnSpc>
            </a:pPr>
            <a:r>
              <a:rPr lang="en" sz="4000" b="1" dirty="0">
                <a:latin typeface="Calibri"/>
                <a:ea typeface="Calibri"/>
                <a:cs typeface="Calibri"/>
                <a:sym typeface="Calibri"/>
              </a:rPr>
              <a:t>                            Scheduling a Meeting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3691319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244793" y="5333152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Click on ‘Schedule’</a:t>
            </a:r>
            <a:endParaRPr dirty="0"/>
          </a:p>
        </p:txBody>
      </p:sp>
      <p:pic>
        <p:nvPicPr>
          <p:cNvPr id="191" name="Google Shape;1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009650"/>
            <a:ext cx="5201065" cy="39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6"/>
          <p:cNvSpPr/>
          <p:nvPr/>
        </p:nvSpPr>
        <p:spPr>
          <a:xfrm>
            <a:off x="1278000" y="3429000"/>
            <a:ext cx="6588000" cy="4128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88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F5D-98F2-4E1E-8BAB-BFA988BD3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for Online Course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983B6-FAB5-4A5B-B57C-A82BFFD22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Instructor Presence and Humanizing</a:t>
            </a:r>
          </a:p>
          <a:p>
            <a:r>
              <a:rPr lang="en-US" dirty="0"/>
              <a:t>Course Design</a:t>
            </a:r>
          </a:p>
          <a:p>
            <a:r>
              <a:rPr lang="en-US" dirty="0"/>
              <a:t>Universal Design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8" name="Picture 4" descr="Best Practices - St. Anthony's High School">
            <a:extLst>
              <a:ext uri="{FF2B5EF4-FFF2-40B4-BE49-F238E27FC236}">
                <a16:creationId xmlns:a16="http://schemas.microsoft.com/office/drawing/2014/main" id="{D4ABB862-E788-4F86-9ED3-F48792BC9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508" y="4387066"/>
            <a:ext cx="2322654" cy="170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50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>
            <a:spLocks noGrp="1"/>
          </p:cNvSpPr>
          <p:nvPr>
            <p:ph type="body" idx="1"/>
          </p:nvPr>
        </p:nvSpPr>
        <p:spPr>
          <a:xfrm>
            <a:off x="0" y="5087825"/>
            <a:ext cx="9144000" cy="801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dirty="0"/>
              <a:t>Select a topic for your meeting</a:t>
            </a:r>
            <a:endParaRPr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dirty="0"/>
              <a:t>Choose date and time or select recurring meeting</a:t>
            </a:r>
            <a:endParaRPr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dirty="0"/>
              <a:t>Check ‘Waiting Room’ if you want (Best for Zoom office Hours)</a:t>
            </a:r>
            <a:endParaRPr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400" dirty="0"/>
              <a:t>Select save</a:t>
            </a:r>
            <a:endParaRPr sz="2400" dirty="0"/>
          </a:p>
        </p:txBody>
      </p:sp>
      <p:pic>
        <p:nvPicPr>
          <p:cNvPr id="198" name="Google Shape;1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8091" y="210479"/>
            <a:ext cx="3133881" cy="3925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537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>
            <a:spLocks noGrp="1"/>
          </p:cNvSpPr>
          <p:nvPr>
            <p:ph type="body" idx="1"/>
          </p:nvPr>
        </p:nvSpPr>
        <p:spPr>
          <a:xfrm>
            <a:off x="122519" y="5423513"/>
            <a:ext cx="8905800" cy="422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To obtain the Zoom link, click on the </a:t>
            </a:r>
            <a:r>
              <a:rPr lang="en" b="1" dirty="0"/>
              <a:t>...</a:t>
            </a:r>
            <a:r>
              <a:rPr lang="en" dirty="0"/>
              <a:t>icon and select ‘Copy invitation’</a:t>
            </a:r>
            <a:endParaRPr dirty="0"/>
          </a:p>
        </p:txBody>
      </p:sp>
      <p:pic>
        <p:nvPicPr>
          <p:cNvPr id="204" name="Google Shape;20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19" y="380998"/>
            <a:ext cx="5244404" cy="392577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8"/>
          <p:cNvSpPr/>
          <p:nvPr/>
        </p:nvSpPr>
        <p:spPr>
          <a:xfrm>
            <a:off x="4469000" y="2057987"/>
            <a:ext cx="3619500" cy="285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6" name="Google Shape;206;p38"/>
          <p:cNvSpPr/>
          <p:nvPr/>
        </p:nvSpPr>
        <p:spPr>
          <a:xfrm>
            <a:off x="4199000" y="2057987"/>
            <a:ext cx="270000" cy="285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07" name="Google Shape;2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981" y="1715236"/>
            <a:ext cx="11430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8"/>
          <p:cNvSpPr/>
          <p:nvPr/>
        </p:nvSpPr>
        <p:spPr>
          <a:xfrm>
            <a:off x="3270250" y="3254375"/>
            <a:ext cx="206400" cy="31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952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>
            <a:spLocks noGrp="1"/>
          </p:cNvSpPr>
          <p:nvPr>
            <p:ph type="title" idx="4294967295"/>
          </p:nvPr>
        </p:nvSpPr>
        <p:spPr>
          <a:xfrm>
            <a:off x="0" y="3008313"/>
            <a:ext cx="8521700" cy="841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r"/>
            <a:r>
              <a:rPr lang="en" b="1" dirty="0"/>
              <a:t>Linking Zoom to Blackboard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853674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0"/>
          <p:cNvSpPr txBox="1">
            <a:spLocks noGrp="1"/>
          </p:cNvSpPr>
          <p:nvPr>
            <p:ph type="body" idx="1"/>
          </p:nvPr>
        </p:nvSpPr>
        <p:spPr>
          <a:xfrm>
            <a:off x="378606" y="5322001"/>
            <a:ext cx="7304583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Select the ‘Add menu items’ icon</a:t>
            </a:r>
            <a:endParaRPr dirty="0"/>
          </a:p>
        </p:txBody>
      </p:sp>
      <p:pic>
        <p:nvPicPr>
          <p:cNvPr id="219" name="Google Shape;219;p40"/>
          <p:cNvPicPr preferRelativeResize="0"/>
          <p:nvPr/>
        </p:nvPicPr>
        <p:blipFill rotWithShape="1">
          <a:blip r:embed="rId3">
            <a:alphaModFix/>
          </a:blip>
          <a:srcRect r="12303"/>
          <a:stretch/>
        </p:blipFill>
        <p:spPr>
          <a:xfrm>
            <a:off x="152400" y="1009650"/>
            <a:ext cx="7404000" cy="39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0"/>
          <p:cNvSpPr/>
          <p:nvPr/>
        </p:nvSpPr>
        <p:spPr>
          <a:xfrm>
            <a:off x="523875" y="1009650"/>
            <a:ext cx="3111600" cy="605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8EF33-65E8-C341-8C6C-7B62A8466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96" y="1039149"/>
            <a:ext cx="508000" cy="546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219F96-9266-7D47-B82F-3F4712570DCA}"/>
              </a:ext>
            </a:extLst>
          </p:cNvPr>
          <p:cNvSpPr/>
          <p:nvPr/>
        </p:nvSpPr>
        <p:spPr>
          <a:xfrm>
            <a:off x="3662906" y="964698"/>
            <a:ext cx="735981" cy="695003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66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1"/>
          <p:cNvSpPr txBox="1">
            <a:spLocks noGrp="1"/>
          </p:cNvSpPr>
          <p:nvPr>
            <p:ph type="body" idx="1"/>
          </p:nvPr>
        </p:nvSpPr>
        <p:spPr>
          <a:xfrm>
            <a:off x="311700" y="5419845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Select ‘Tool Link’</a:t>
            </a:r>
            <a:endParaRPr dirty="0"/>
          </a:p>
        </p:txBody>
      </p:sp>
      <p:pic>
        <p:nvPicPr>
          <p:cNvPr id="226" name="Google Shape;2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651"/>
            <a:ext cx="3042476" cy="39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1"/>
          <p:cNvSpPr/>
          <p:nvPr/>
        </p:nvSpPr>
        <p:spPr>
          <a:xfrm>
            <a:off x="1349375" y="2583588"/>
            <a:ext cx="5111700" cy="777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169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/>
          <p:cNvSpPr txBox="1">
            <a:spLocks noGrp="1"/>
          </p:cNvSpPr>
          <p:nvPr>
            <p:ph type="body" idx="1"/>
          </p:nvPr>
        </p:nvSpPr>
        <p:spPr>
          <a:xfrm>
            <a:off x="311700" y="5087825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Provide a descriptive name</a:t>
            </a:r>
            <a:endParaRPr dirty="0"/>
          </a:p>
        </p:txBody>
      </p:sp>
      <p:pic>
        <p:nvPicPr>
          <p:cNvPr id="233" name="Google Shape;233;p42"/>
          <p:cNvPicPr preferRelativeResize="0"/>
          <p:nvPr/>
        </p:nvPicPr>
        <p:blipFill rotWithShape="1">
          <a:blip r:embed="rId3">
            <a:alphaModFix/>
          </a:blip>
          <a:srcRect r="30333"/>
          <a:stretch/>
        </p:blipFill>
        <p:spPr>
          <a:xfrm>
            <a:off x="152400" y="1009650"/>
            <a:ext cx="6158100" cy="33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63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 txBox="1">
            <a:spLocks noGrp="1"/>
          </p:cNvSpPr>
          <p:nvPr>
            <p:ph type="body" idx="1"/>
          </p:nvPr>
        </p:nvSpPr>
        <p:spPr>
          <a:xfrm>
            <a:off x="311700" y="5087825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en" dirty="0"/>
              <a:t>Under ‘Type,’ select Zoom-UND</a:t>
            </a:r>
          </a:p>
          <a:p>
            <a:pPr marL="0" indent="0"/>
            <a:endParaRPr lang="en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" dirty="0"/>
              <a:t>Check ‘Available to Users’ and submit</a:t>
            </a:r>
            <a:endParaRPr dirty="0"/>
          </a:p>
        </p:txBody>
      </p:sp>
      <p:pic>
        <p:nvPicPr>
          <p:cNvPr id="239" name="Google Shape;2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1026" y="857250"/>
            <a:ext cx="207372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3"/>
          <p:cNvSpPr/>
          <p:nvPr/>
        </p:nvSpPr>
        <p:spPr>
          <a:xfrm>
            <a:off x="6701025" y="5314950"/>
            <a:ext cx="2073600" cy="304800"/>
          </a:xfrm>
          <a:prstGeom prst="rect">
            <a:avLst/>
          </a:prstGeom>
          <a:noFill/>
          <a:ln w="1143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41" name="Google Shape;24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09650"/>
            <a:ext cx="6396224" cy="3215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602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>
            <a:spLocks noGrp="1"/>
          </p:cNvSpPr>
          <p:nvPr>
            <p:ph type="title" idx="4294967295"/>
          </p:nvPr>
        </p:nvSpPr>
        <p:spPr>
          <a:xfrm>
            <a:off x="0" y="3008313"/>
            <a:ext cx="8520113" cy="841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914400" algn="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4000" b="1" dirty="0">
                <a:latin typeface="Calibri"/>
                <a:ea typeface="Calibri"/>
                <a:cs typeface="Calibri"/>
                <a:sym typeface="Calibri"/>
              </a:rPr>
              <a:t>Scheduling a Zoom Meeting via Blackboard</a:t>
            </a:r>
            <a:endParaRPr sz="4000" b="1" dirty="0"/>
          </a:p>
          <a:p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133914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5"/>
          <p:cNvSpPr txBox="1">
            <a:spLocks noGrp="1"/>
          </p:cNvSpPr>
          <p:nvPr>
            <p:ph type="body" idx="1"/>
          </p:nvPr>
        </p:nvSpPr>
        <p:spPr>
          <a:xfrm>
            <a:off x="278246" y="5545799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Click on the appropriate Zoom tool link</a:t>
            </a:r>
            <a:endParaRPr dirty="0"/>
          </a:p>
        </p:txBody>
      </p:sp>
      <p:pic>
        <p:nvPicPr>
          <p:cNvPr id="252" name="Google Shape;2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009651"/>
            <a:ext cx="2734505" cy="392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576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6"/>
          <p:cNvSpPr txBox="1">
            <a:spLocks noGrp="1"/>
          </p:cNvSpPr>
          <p:nvPr>
            <p:ph type="body" idx="1"/>
          </p:nvPr>
        </p:nvSpPr>
        <p:spPr>
          <a:xfrm>
            <a:off x="311700" y="5087825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Select ‘Schedule New Meeting’</a:t>
            </a:r>
            <a:endParaRPr dirty="0"/>
          </a:p>
        </p:txBody>
      </p:sp>
      <p:pic>
        <p:nvPicPr>
          <p:cNvPr id="258" name="Google Shape;25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009651"/>
            <a:ext cx="8839199" cy="332216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6"/>
          <p:cNvSpPr/>
          <p:nvPr/>
        </p:nvSpPr>
        <p:spPr>
          <a:xfrm>
            <a:off x="6527000" y="1247750"/>
            <a:ext cx="1695900" cy="725100"/>
          </a:xfrm>
          <a:prstGeom prst="rect">
            <a:avLst/>
          </a:prstGeom>
          <a:noFill/>
          <a:ln w="1524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06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3961-002C-4F27-9297-A064A8F5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Instructor Presence and Humanizing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DEB7-E524-4C20-9D1B-BEC1D34F7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Instructor Role</a:t>
            </a:r>
          </a:p>
          <a:p>
            <a:r>
              <a:rPr lang="en-US" dirty="0"/>
              <a:t>Interactions in an Online Learning Community</a:t>
            </a:r>
          </a:p>
          <a:p>
            <a:r>
              <a:rPr lang="en-US" dirty="0"/>
              <a:t>Instructor Presence and Humanizing</a:t>
            </a:r>
          </a:p>
          <a:p>
            <a:endParaRPr lang="en-US" dirty="0"/>
          </a:p>
          <a:p>
            <a:r>
              <a:rPr lang="en-US" dirty="0"/>
              <a:t>Practical examples: </a:t>
            </a:r>
          </a:p>
          <a:p>
            <a:pPr lvl="1"/>
            <a:r>
              <a:rPr lang="en-US" dirty="0"/>
              <a:t>Creating a welcome video</a:t>
            </a:r>
          </a:p>
          <a:p>
            <a:pPr lvl="1"/>
            <a:r>
              <a:rPr lang="en-US" dirty="0"/>
              <a:t>Checking in with students</a:t>
            </a:r>
          </a:p>
          <a:p>
            <a:pPr lvl="1"/>
            <a:r>
              <a:rPr lang="en-US" dirty="0"/>
              <a:t>Get to know your students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57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7"/>
          <p:cNvSpPr txBox="1">
            <a:spLocks noGrp="1"/>
          </p:cNvSpPr>
          <p:nvPr>
            <p:ph type="title" idx="4294967295"/>
          </p:nvPr>
        </p:nvSpPr>
        <p:spPr>
          <a:xfrm>
            <a:off x="0" y="3008313"/>
            <a:ext cx="8521700" cy="841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r"/>
            <a:r>
              <a:rPr lang="en" b="1" dirty="0"/>
              <a:t>Breakout Rooms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858988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8"/>
          <p:cNvSpPr txBox="1">
            <a:spLocks noGrp="1"/>
          </p:cNvSpPr>
          <p:nvPr>
            <p:ph type="body" idx="1"/>
          </p:nvPr>
        </p:nvSpPr>
        <p:spPr>
          <a:xfrm>
            <a:off x="311699" y="5436440"/>
            <a:ext cx="8163227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Enable Breakout rooms in your advanced settings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1F14F-31D8-C347-B49D-21423AE49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892"/>
            <a:ext cx="9144000" cy="33602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338A4C-83AB-264C-A47C-F507F0D50E94}"/>
              </a:ext>
            </a:extLst>
          </p:cNvPr>
          <p:cNvSpPr/>
          <p:nvPr/>
        </p:nvSpPr>
        <p:spPr>
          <a:xfrm>
            <a:off x="8474926" y="2207941"/>
            <a:ext cx="669074" cy="54641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6192476-AC7E-9E47-B7C9-3B56A5D95629}"/>
              </a:ext>
            </a:extLst>
          </p:cNvPr>
          <p:cNvSpPr/>
          <p:nvPr/>
        </p:nvSpPr>
        <p:spPr>
          <a:xfrm>
            <a:off x="5129560" y="2207941"/>
            <a:ext cx="3345366" cy="44604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2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8"/>
          <p:cNvSpPr txBox="1">
            <a:spLocks noGrp="1"/>
          </p:cNvSpPr>
          <p:nvPr>
            <p:ph type="body" idx="1"/>
          </p:nvPr>
        </p:nvSpPr>
        <p:spPr>
          <a:xfrm>
            <a:off x="300548" y="5998528"/>
            <a:ext cx="8163227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Select ‘View More Settings’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57A64-B54A-1D4B-B1DC-A3CFC04AF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5" y="16232"/>
            <a:ext cx="6343530" cy="539496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19751494-C09F-5B48-BBF1-EEBCE8B956EF}"/>
              </a:ext>
            </a:extLst>
          </p:cNvPr>
          <p:cNvSpPr/>
          <p:nvPr/>
        </p:nvSpPr>
        <p:spPr>
          <a:xfrm rot="16200000">
            <a:off x="2760037" y="5553373"/>
            <a:ext cx="746910" cy="462548"/>
          </a:xfrm>
          <a:prstGeom prst="rightArrow">
            <a:avLst>
              <a:gd name="adj1" fmla="val 39205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6C3220-F248-824D-922F-A59AE1171553}"/>
              </a:ext>
            </a:extLst>
          </p:cNvPr>
          <p:cNvSpPr/>
          <p:nvPr/>
        </p:nvSpPr>
        <p:spPr>
          <a:xfrm>
            <a:off x="2341756" y="4984595"/>
            <a:ext cx="1583473" cy="42659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39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8"/>
          <p:cNvSpPr txBox="1">
            <a:spLocks noGrp="1"/>
          </p:cNvSpPr>
          <p:nvPr>
            <p:ph type="body" idx="1"/>
          </p:nvPr>
        </p:nvSpPr>
        <p:spPr>
          <a:xfrm>
            <a:off x="322850" y="5611933"/>
            <a:ext cx="8163227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Locate ‘Breakout room’ in your advanced settings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ED6BE-089E-584D-A04B-E8F381881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312"/>
            <a:ext cx="9144000" cy="31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533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9"/>
          <p:cNvSpPr txBox="1">
            <a:spLocks noGrp="1"/>
          </p:cNvSpPr>
          <p:nvPr>
            <p:ph type="body" idx="1"/>
          </p:nvPr>
        </p:nvSpPr>
        <p:spPr>
          <a:xfrm>
            <a:off x="300548" y="5461423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(1) Disable ‘Remote support’ first</a:t>
            </a:r>
            <a:endParaRPr dirty="0"/>
          </a:p>
          <a:p>
            <a:pPr marL="0" indent="0"/>
            <a:r>
              <a:rPr lang="en" dirty="0"/>
              <a:t>(2) Enable Breakout room</a:t>
            </a:r>
            <a:endParaRPr dirty="0"/>
          </a:p>
        </p:txBody>
      </p:sp>
      <p:pic>
        <p:nvPicPr>
          <p:cNvPr id="276" name="Google Shape;27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650"/>
            <a:ext cx="4838408" cy="392577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9"/>
          <p:cNvSpPr/>
          <p:nvPr/>
        </p:nvSpPr>
        <p:spPr>
          <a:xfrm>
            <a:off x="4340175" y="2957587"/>
            <a:ext cx="2365200" cy="39607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A61C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8" name="Google Shape;278;p49"/>
          <p:cNvSpPr/>
          <p:nvPr/>
        </p:nvSpPr>
        <p:spPr>
          <a:xfrm>
            <a:off x="4340175" y="2251900"/>
            <a:ext cx="2164500" cy="446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9" name="Google Shape;279;p49"/>
          <p:cNvSpPr txBox="1"/>
          <p:nvPr/>
        </p:nvSpPr>
        <p:spPr>
          <a:xfrm>
            <a:off x="6705375" y="2848725"/>
            <a:ext cx="6249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800" b="1" dirty="0"/>
              <a:t>1</a:t>
            </a:r>
            <a:endParaRPr sz="2800" b="1" dirty="0"/>
          </a:p>
        </p:txBody>
      </p:sp>
      <p:sp>
        <p:nvSpPr>
          <p:cNvPr id="280" name="Google Shape;280;p49"/>
          <p:cNvSpPr txBox="1"/>
          <p:nvPr/>
        </p:nvSpPr>
        <p:spPr>
          <a:xfrm>
            <a:off x="6627274" y="2168200"/>
            <a:ext cx="6249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800" b="1" dirty="0"/>
              <a:t>2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6744946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 txBox="1">
            <a:spLocks noGrp="1"/>
          </p:cNvSpPr>
          <p:nvPr>
            <p:ph type="body" idx="1"/>
          </p:nvPr>
        </p:nvSpPr>
        <p:spPr>
          <a:xfrm>
            <a:off x="423212" y="5689991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Click on ‘More’ and select ‘Breakout Rooms’</a:t>
            </a:r>
            <a:endParaRPr dirty="0"/>
          </a:p>
        </p:txBody>
      </p:sp>
      <p:pic>
        <p:nvPicPr>
          <p:cNvPr id="286" name="Google Shape;286;p50"/>
          <p:cNvPicPr preferRelativeResize="0"/>
          <p:nvPr/>
        </p:nvPicPr>
        <p:blipFill rotWithShape="1">
          <a:blip r:embed="rId3">
            <a:alphaModFix/>
          </a:blip>
          <a:srcRect t="64610"/>
          <a:stretch/>
        </p:blipFill>
        <p:spPr>
          <a:xfrm>
            <a:off x="311700" y="1939500"/>
            <a:ext cx="5872800" cy="13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50"/>
          <p:cNvSpPr/>
          <p:nvPr/>
        </p:nvSpPr>
        <p:spPr>
          <a:xfrm rot="5400000">
            <a:off x="4335661" y="4211541"/>
            <a:ext cx="2146800" cy="381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305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1"/>
          <p:cNvSpPr txBox="1">
            <a:spLocks noGrp="1"/>
          </p:cNvSpPr>
          <p:nvPr>
            <p:ph type="body" idx="1"/>
          </p:nvPr>
        </p:nvSpPr>
        <p:spPr>
          <a:xfrm>
            <a:off x="389759" y="5545799"/>
            <a:ext cx="7884446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Select your best option and then select ‘Create Breakout Rooms’</a:t>
            </a:r>
            <a:endParaRPr dirty="0"/>
          </a:p>
        </p:txBody>
      </p:sp>
      <p:pic>
        <p:nvPicPr>
          <p:cNvPr id="293" name="Google Shape;29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651"/>
            <a:ext cx="6156658" cy="392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9245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"/>
          <p:cNvSpPr txBox="1">
            <a:spLocks noGrp="1"/>
          </p:cNvSpPr>
          <p:nvPr>
            <p:ph type="body" idx="1"/>
          </p:nvPr>
        </p:nvSpPr>
        <p:spPr>
          <a:xfrm>
            <a:off x="300549" y="5455815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Select which breakout room to join</a:t>
            </a:r>
            <a:endParaRPr dirty="0"/>
          </a:p>
        </p:txBody>
      </p:sp>
      <p:pic>
        <p:nvPicPr>
          <p:cNvPr id="299" name="Google Shape;29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650"/>
            <a:ext cx="3575496" cy="3925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657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>
            <a:spLocks noGrp="1"/>
          </p:cNvSpPr>
          <p:nvPr>
            <p:ph type="body" idx="1"/>
          </p:nvPr>
        </p:nvSpPr>
        <p:spPr>
          <a:xfrm>
            <a:off x="405550" y="5545800"/>
            <a:ext cx="8426216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To end Breakout rooms select ‘Close all Rooms’</a:t>
            </a:r>
            <a:endParaRPr dirty="0"/>
          </a:p>
        </p:txBody>
      </p:sp>
      <p:pic>
        <p:nvPicPr>
          <p:cNvPr id="305" name="Google Shape;30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650"/>
            <a:ext cx="3575496" cy="39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3"/>
          <p:cNvSpPr/>
          <p:nvPr/>
        </p:nvSpPr>
        <p:spPr>
          <a:xfrm>
            <a:off x="3146350" y="4639550"/>
            <a:ext cx="3258000" cy="228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07" name="Google Shape;30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966" y="1107510"/>
            <a:ext cx="3128567" cy="347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9980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4"/>
          <p:cNvSpPr txBox="1">
            <a:spLocks noGrp="1"/>
          </p:cNvSpPr>
          <p:nvPr>
            <p:ph type="body" idx="1"/>
          </p:nvPr>
        </p:nvSpPr>
        <p:spPr>
          <a:xfrm>
            <a:off x="311700" y="5221639"/>
            <a:ext cx="8497763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en" dirty="0"/>
              <a:t>You can Recreate the rooms by selecting ‘Recreate’</a:t>
            </a:r>
            <a:endParaRPr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en" dirty="0"/>
              <a:t>Select ‘Recreate All Rooms’ and then select ‘Open All Rooms’</a:t>
            </a:r>
            <a:endParaRPr dirty="0"/>
          </a:p>
        </p:txBody>
      </p:sp>
      <p:pic>
        <p:nvPicPr>
          <p:cNvPr id="313" name="Google Shape;31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95611"/>
            <a:ext cx="3167071" cy="3925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38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B2F1-EB8E-479F-BC5B-23CF2D4D4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D85F2-9379-46DD-A9B8-531FBD6B6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Backwards Course Design</a:t>
            </a:r>
          </a:p>
          <a:p>
            <a:r>
              <a:rPr lang="en-US" dirty="0"/>
              <a:t>Course Learning Objectives</a:t>
            </a:r>
          </a:p>
          <a:p>
            <a:r>
              <a:rPr lang="en-US" dirty="0"/>
              <a:t>Syllabus Components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Practical examples: </a:t>
            </a:r>
          </a:p>
          <a:p>
            <a:pPr lvl="1"/>
            <a:r>
              <a:rPr lang="en-US" dirty="0"/>
              <a:t>Writing effective learning objectives</a:t>
            </a:r>
          </a:p>
          <a:p>
            <a:pPr lvl="1"/>
            <a:r>
              <a:rPr lang="en-US" dirty="0"/>
              <a:t>Building and connecting assignments and assessments </a:t>
            </a:r>
          </a:p>
          <a:p>
            <a:pPr lvl="1"/>
            <a:r>
              <a:rPr lang="en-US" dirty="0"/>
              <a:t>Building course content</a:t>
            </a:r>
          </a:p>
        </p:txBody>
      </p:sp>
    </p:spTree>
    <p:extLst>
      <p:ext uri="{BB962C8B-B14F-4D97-AF65-F5344CB8AC3E}">
        <p14:creationId xmlns:p14="http://schemas.microsoft.com/office/powerpoint/2010/main" val="1869086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5"/>
          <p:cNvSpPr txBox="1">
            <a:spLocks noGrp="1"/>
          </p:cNvSpPr>
          <p:nvPr>
            <p:ph type="title" idx="4294967295"/>
          </p:nvPr>
        </p:nvSpPr>
        <p:spPr>
          <a:xfrm>
            <a:off x="0" y="3008313"/>
            <a:ext cx="8521700" cy="841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r"/>
            <a:r>
              <a:rPr lang="en" b="1" dirty="0"/>
              <a:t>Sharing a Screen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346224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6"/>
          <p:cNvSpPr txBox="1">
            <a:spLocks noGrp="1"/>
          </p:cNvSpPr>
          <p:nvPr>
            <p:ph type="body" idx="1"/>
          </p:nvPr>
        </p:nvSpPr>
        <p:spPr>
          <a:xfrm>
            <a:off x="312448" y="5569021"/>
            <a:ext cx="8307659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Click on the ‘Share Screen’ icon at the bottom of your screen</a:t>
            </a:r>
            <a:endParaRPr dirty="0"/>
          </a:p>
        </p:txBody>
      </p:sp>
      <p:pic>
        <p:nvPicPr>
          <p:cNvPr id="324" name="Google Shape;324;p56"/>
          <p:cNvPicPr preferRelativeResize="0"/>
          <p:nvPr/>
        </p:nvPicPr>
        <p:blipFill rotWithShape="1">
          <a:blip r:embed="rId3">
            <a:alphaModFix/>
          </a:blip>
          <a:srcRect t="75126" r="17293"/>
          <a:stretch/>
        </p:blipFill>
        <p:spPr>
          <a:xfrm>
            <a:off x="1297949" y="3877563"/>
            <a:ext cx="4857227" cy="9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6"/>
          <p:cNvSpPr/>
          <p:nvPr/>
        </p:nvSpPr>
        <p:spPr>
          <a:xfrm>
            <a:off x="3841378" y="4365788"/>
            <a:ext cx="624900" cy="605100"/>
          </a:xfrm>
          <a:prstGeom prst="rect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26" name="Google Shape;326;p56"/>
          <p:cNvPicPr preferRelativeResize="0"/>
          <p:nvPr/>
        </p:nvPicPr>
        <p:blipFill rotWithShape="1">
          <a:blip r:embed="rId4">
            <a:alphaModFix/>
          </a:blip>
          <a:srcRect l="48764" t="60028" r="35204"/>
          <a:stretch/>
        </p:blipFill>
        <p:spPr>
          <a:xfrm>
            <a:off x="3258023" y="2077405"/>
            <a:ext cx="1416976" cy="7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6"/>
          <p:cNvSpPr/>
          <p:nvPr/>
        </p:nvSpPr>
        <p:spPr>
          <a:xfrm>
            <a:off x="3799044" y="2939184"/>
            <a:ext cx="502200" cy="859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3531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7"/>
          <p:cNvSpPr txBox="1">
            <a:spLocks noGrp="1"/>
          </p:cNvSpPr>
          <p:nvPr>
            <p:ph type="body" idx="1"/>
          </p:nvPr>
        </p:nvSpPr>
        <p:spPr>
          <a:xfrm>
            <a:off x="300549" y="5488576"/>
            <a:ext cx="599880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Select what you want to share</a:t>
            </a:r>
            <a:endParaRPr dirty="0"/>
          </a:p>
          <a:p>
            <a:pPr marL="0" indent="0"/>
            <a:endParaRPr dirty="0"/>
          </a:p>
        </p:txBody>
      </p:sp>
      <p:pic>
        <p:nvPicPr>
          <p:cNvPr id="333" name="Google Shape;33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5260" y="764324"/>
            <a:ext cx="5973479" cy="392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4390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8"/>
          <p:cNvSpPr txBox="1">
            <a:spLocks noGrp="1"/>
          </p:cNvSpPr>
          <p:nvPr>
            <p:ph type="body" idx="1"/>
          </p:nvPr>
        </p:nvSpPr>
        <p:spPr>
          <a:xfrm>
            <a:off x="311700" y="5087825"/>
            <a:ext cx="7259978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If you want to share video with audio, check both options and then select ‘Share’</a:t>
            </a:r>
            <a:endParaRPr dirty="0"/>
          </a:p>
        </p:txBody>
      </p:sp>
      <p:pic>
        <p:nvPicPr>
          <p:cNvPr id="339" name="Google Shape;339;p58"/>
          <p:cNvPicPr preferRelativeResize="0"/>
          <p:nvPr/>
        </p:nvPicPr>
        <p:blipFill rotWithShape="1">
          <a:blip r:embed="rId3">
            <a:alphaModFix/>
          </a:blip>
          <a:srcRect t="85926"/>
          <a:stretch/>
        </p:blipFill>
        <p:spPr>
          <a:xfrm>
            <a:off x="1439100" y="1588925"/>
            <a:ext cx="5973474" cy="5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8"/>
          <p:cNvSpPr/>
          <p:nvPr/>
        </p:nvSpPr>
        <p:spPr>
          <a:xfrm>
            <a:off x="1374459" y="2091224"/>
            <a:ext cx="356967" cy="2155026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1" name="Google Shape;341;p58"/>
          <p:cNvSpPr/>
          <p:nvPr/>
        </p:nvSpPr>
        <p:spPr>
          <a:xfrm>
            <a:off x="2755163" y="2085137"/>
            <a:ext cx="323400" cy="216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2" name="Google Shape;342;p58"/>
          <p:cNvSpPr/>
          <p:nvPr/>
        </p:nvSpPr>
        <p:spPr>
          <a:xfrm>
            <a:off x="1374459" y="1816576"/>
            <a:ext cx="1127400" cy="273600"/>
          </a:xfrm>
          <a:prstGeom prst="rect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3" name="Google Shape;343;p58"/>
          <p:cNvSpPr/>
          <p:nvPr/>
        </p:nvSpPr>
        <p:spPr>
          <a:xfrm>
            <a:off x="2566500" y="1816576"/>
            <a:ext cx="1785300" cy="273600"/>
          </a:xfrm>
          <a:prstGeom prst="rect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6917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9"/>
          <p:cNvSpPr txBox="1">
            <a:spLocks noGrp="1"/>
          </p:cNvSpPr>
          <p:nvPr>
            <p:ph type="title" idx="4294967295"/>
          </p:nvPr>
        </p:nvSpPr>
        <p:spPr>
          <a:xfrm>
            <a:off x="0" y="3008313"/>
            <a:ext cx="8520113" cy="841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914400" algn="r">
              <a:lnSpc>
                <a:spcPct val="115000"/>
              </a:lnSpc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Using the Whiteboard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27798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0"/>
          <p:cNvSpPr txBox="1">
            <a:spLocks noGrp="1"/>
          </p:cNvSpPr>
          <p:nvPr>
            <p:ph type="body" idx="1"/>
          </p:nvPr>
        </p:nvSpPr>
        <p:spPr>
          <a:xfrm>
            <a:off x="311700" y="5087825"/>
            <a:ext cx="8285890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Under the share option, select ‘Whiteboard’ and then click on ‘Share’</a:t>
            </a:r>
            <a:endParaRPr dirty="0"/>
          </a:p>
        </p:txBody>
      </p:sp>
      <p:pic>
        <p:nvPicPr>
          <p:cNvPr id="354" name="Google Shape;35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19" y="385182"/>
            <a:ext cx="6008460" cy="3925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8500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1"/>
          <p:cNvSpPr txBox="1">
            <a:spLocks noGrp="1"/>
          </p:cNvSpPr>
          <p:nvPr>
            <p:ph type="body" idx="1"/>
          </p:nvPr>
        </p:nvSpPr>
        <p:spPr>
          <a:xfrm>
            <a:off x="311700" y="5087825"/>
            <a:ext cx="7895598" cy="60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You can draw or use text. You can also save the Whiteboard </a:t>
            </a:r>
            <a:endParaRPr dirty="0"/>
          </a:p>
        </p:txBody>
      </p:sp>
      <p:pic>
        <p:nvPicPr>
          <p:cNvPr id="360" name="Google Shape;36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833" y="333143"/>
            <a:ext cx="6208333" cy="392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6968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3"/>
          <p:cNvSpPr txBox="1">
            <a:spLocks noGrp="1"/>
          </p:cNvSpPr>
          <p:nvPr>
            <p:ph type="ctrTitle"/>
          </p:nvPr>
        </p:nvSpPr>
        <p:spPr>
          <a:xfrm>
            <a:off x="518532" y="2397125"/>
            <a:ext cx="7772400" cy="20637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4000"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" sz="4000" b="1" dirty="0">
                <a:latin typeface="Calibri"/>
                <a:ea typeface="Calibri"/>
                <a:cs typeface="Calibri"/>
                <a:sym typeface="Calibri"/>
              </a:rPr>
              <a:t>Sources</a:t>
            </a:r>
            <a:endParaRPr sz="4000" b="1" dirty="0"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</a:pPr>
            <a:endParaRPr sz="1400" dirty="0">
              <a:latin typeface="Calibri"/>
              <a:ea typeface="Calibri"/>
              <a:cs typeface="Calibri"/>
              <a:sym typeface="Calibri"/>
            </a:endParaRPr>
          </a:p>
          <a:p>
            <a:pPr algn="l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000" dirty="0"/>
              <a:t>Cheng, C. K., </a:t>
            </a:r>
            <a:r>
              <a:rPr lang="en" sz="1000" dirty="0" err="1"/>
              <a:t>Paré</a:t>
            </a:r>
            <a:r>
              <a:rPr lang="en" sz="1000" dirty="0"/>
              <a:t>, D. E., </a:t>
            </a:r>
            <a:r>
              <a:rPr lang="en" sz="1000" dirty="0" err="1"/>
              <a:t>Collimore</a:t>
            </a:r>
            <a:r>
              <a:rPr lang="en" sz="1000" dirty="0"/>
              <a:t>, L. M., &amp; </a:t>
            </a:r>
            <a:r>
              <a:rPr lang="en" sz="1000" dirty="0" err="1"/>
              <a:t>Joordens</a:t>
            </a:r>
            <a:r>
              <a:rPr lang="en" sz="1000" dirty="0"/>
              <a:t>, S. (2011). Assessing the effectiveness of a voluntary online discussion forum on improving students’ course performance. Computers &amp; Education, 56(1), 253-261.</a:t>
            </a:r>
            <a:endParaRPr sz="1000" dirty="0"/>
          </a:p>
          <a:p>
            <a:pPr algn="l">
              <a:lnSpc>
                <a:spcPct val="115000"/>
              </a:lnSpc>
              <a:buClr>
                <a:schemeClr val="dk1"/>
              </a:buClr>
              <a:buSzPts val="1100"/>
            </a:pPr>
            <a:br>
              <a:rPr lang="en" sz="10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000" dirty="0" err="1">
                <a:latin typeface="Times New Roman"/>
                <a:ea typeface="Times New Roman"/>
                <a:cs typeface="Times New Roman"/>
                <a:sym typeface="Times New Roman"/>
              </a:rPr>
              <a:t>Mukuni</a:t>
            </a:r>
            <a:r>
              <a:rPr lang="en" sz="1000" dirty="0">
                <a:latin typeface="Times New Roman"/>
                <a:ea typeface="Times New Roman"/>
                <a:cs typeface="Times New Roman"/>
                <a:sym typeface="Times New Roman"/>
              </a:rPr>
              <a:t>, K., Wang, X., Solis, O., &amp; </a:t>
            </a:r>
            <a:r>
              <a:rPr lang="en" sz="1000" dirty="0" err="1">
                <a:latin typeface="Times New Roman"/>
                <a:ea typeface="Times New Roman"/>
                <a:cs typeface="Times New Roman"/>
                <a:sym typeface="Times New Roman"/>
              </a:rPr>
              <a:t>Almunive</a:t>
            </a:r>
            <a:r>
              <a:rPr lang="en" sz="1000" dirty="0">
                <a:latin typeface="Times New Roman"/>
                <a:ea typeface="Times New Roman"/>
                <a:cs typeface="Times New Roman"/>
                <a:sym typeface="Times New Roman"/>
              </a:rPr>
              <a:t>, W. (2018, February). Online learning and gender differences in the perception of engagement and instructor presence. Conference on Higher Education Pedagogy, Blacksburg, Virginia.</a:t>
            </a:r>
            <a:endParaRPr sz="1000" dirty="0"/>
          </a:p>
          <a:p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299839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BA702-3CC2-43A5-A024-C5EB260A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7C226-4CFE-407C-8B07-A7862A992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</a:rPr>
              <a:t>Understand Universal Design and Accessibility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</a:rPr>
              <a:t>Accessibility Guidelines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Practical examples:</a:t>
            </a:r>
          </a:p>
          <a:p>
            <a:pPr lvl="1"/>
            <a:r>
              <a:rPr lang="en-US" dirty="0"/>
              <a:t>Offering different assignment options</a:t>
            </a:r>
          </a:p>
          <a:p>
            <a:pPr lvl="1"/>
            <a:r>
              <a:rPr lang="en-US" dirty="0"/>
              <a:t>Having closed captioning</a:t>
            </a:r>
          </a:p>
        </p:txBody>
      </p:sp>
    </p:spTree>
    <p:extLst>
      <p:ext uri="{BB962C8B-B14F-4D97-AF65-F5344CB8AC3E}">
        <p14:creationId xmlns:p14="http://schemas.microsoft.com/office/powerpoint/2010/main" val="1710649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94941-A666-4E04-A7CC-FFC5D7E0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02502-A4DC-4080-B2A4-F3D4FDEA6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Synchronous learning is learning that happens in real time. This means the instructor, and students interact in a specific virtual place, through a specific online medium, at a specific time.</a:t>
            </a:r>
          </a:p>
        </p:txBody>
      </p:sp>
    </p:spTree>
    <p:extLst>
      <p:ext uri="{BB962C8B-B14F-4D97-AF65-F5344CB8AC3E}">
        <p14:creationId xmlns:p14="http://schemas.microsoft.com/office/powerpoint/2010/main" val="1231862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F8B9-CB5A-4448-8EFF-DC7EEFA6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Asynchronous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025F8-C752-4070-9937-0A47615F2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more non-traditional approach. Students do not “attend” class at a set time, but rather, access pre-recorded lectures and digital curriculum materials and respond through email, discussion boards, social networking, and collaborative documents at a time of their own choosing.</a:t>
            </a:r>
          </a:p>
        </p:txBody>
      </p:sp>
    </p:spTree>
    <p:extLst>
      <p:ext uri="{BB962C8B-B14F-4D97-AF65-F5344CB8AC3E}">
        <p14:creationId xmlns:p14="http://schemas.microsoft.com/office/powerpoint/2010/main" val="2132913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890</TotalTime>
  <Words>1210</Words>
  <Application>Microsoft Office PowerPoint</Application>
  <PresentationFormat>On-screen Show (4:3)</PresentationFormat>
  <Paragraphs>215</Paragraphs>
  <Slides>67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Times New Roman</vt:lpstr>
      <vt:lpstr>Office Theme</vt:lpstr>
      <vt:lpstr>Practical Tips for Teaching Online</vt:lpstr>
      <vt:lpstr>Before we start</vt:lpstr>
      <vt:lpstr>What we will be covering </vt:lpstr>
      <vt:lpstr>Best Practices for Online Course Design</vt:lpstr>
      <vt:lpstr>Instructor Presence and Humanizing</vt:lpstr>
      <vt:lpstr>Course Design</vt:lpstr>
      <vt:lpstr>Universal Design</vt:lpstr>
      <vt:lpstr>Synchronous</vt:lpstr>
      <vt:lpstr> Asynchronous</vt:lpstr>
      <vt:lpstr>Synchronous vs  Asynchronous</vt:lpstr>
      <vt:lpstr>Engaging Students</vt:lpstr>
      <vt:lpstr>TTaDA’s Resources  </vt:lpstr>
      <vt:lpstr>Blackboard</vt:lpstr>
      <vt:lpstr>Recording Tips</vt:lpstr>
      <vt:lpstr>YuJa</vt:lpstr>
      <vt:lpstr>Pedagogical Considerations </vt:lpstr>
      <vt:lpstr>Your Role </vt:lpstr>
      <vt:lpstr>Prepare your content, materials and the technology  Ensure that your speakers, microphone and camera are fully functional before the class</vt:lpstr>
      <vt:lpstr>If you will use video, remember to turn on your camera so that students can see your face</vt:lpstr>
      <vt:lpstr>Introduce yourself to your students at the beginning of the class (you could provide a fun fact about yourself)</vt:lpstr>
      <vt:lpstr>Provide your contact information to the students e.g. email, office phone, Zoom Office Link, etc.   </vt:lpstr>
      <vt:lpstr>Provide opportunities for learner-leaner interactions such as group work or discussions    You can use Zoom breakout room feature to create and monitor group work</vt:lpstr>
      <vt:lpstr>Provide opportunities for learner participation. You can use tools such as Kahoot, Zoom polling, AnswerGarden,etc</vt:lpstr>
      <vt:lpstr>Variate the strategies you use to engage your learners​</vt:lpstr>
      <vt:lpstr>Best Practices  </vt:lpstr>
      <vt:lpstr>Consistency </vt:lpstr>
      <vt:lpstr>Chunking up content</vt:lpstr>
      <vt:lpstr>Clear instructions</vt:lpstr>
      <vt:lpstr>Objectives</vt:lpstr>
      <vt:lpstr> </vt:lpstr>
      <vt:lpstr>https://und.zoom.us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Scheduling a Meeting</vt:lpstr>
      <vt:lpstr>PowerPoint Presentation</vt:lpstr>
      <vt:lpstr>PowerPoint Presentation</vt:lpstr>
      <vt:lpstr>PowerPoint Presentation</vt:lpstr>
      <vt:lpstr>Linking Zoom to Blackboard</vt:lpstr>
      <vt:lpstr>PowerPoint Presentation</vt:lpstr>
      <vt:lpstr>PowerPoint Presentation</vt:lpstr>
      <vt:lpstr>PowerPoint Presentation</vt:lpstr>
      <vt:lpstr>PowerPoint Presentation</vt:lpstr>
      <vt:lpstr>Scheduling a Zoom Meeting via Blackboard </vt:lpstr>
      <vt:lpstr>PowerPoint Presentation</vt:lpstr>
      <vt:lpstr>PowerPoint Presentation</vt:lpstr>
      <vt:lpstr>Breakout Rooms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Sharing a Screen</vt:lpstr>
      <vt:lpstr>PowerPoint Presentation</vt:lpstr>
      <vt:lpstr>PowerPoint Presentation</vt:lpstr>
      <vt:lpstr>PowerPoint Presentation</vt:lpstr>
      <vt:lpstr>Using the Whiteboard</vt:lpstr>
      <vt:lpstr>PowerPoint Presentation</vt:lpstr>
      <vt:lpstr>PowerPoint Presentation</vt:lpstr>
      <vt:lpstr> Sources  Cheng, C. K., Paré, D. E., Collimore, L. M., &amp; Joordens, S. (2011). Assessing the effectiveness of a voluntary online discussion forum on improving students’ course performance. Computers &amp; Education, 56(1), 253-261.  Mukuni, K., Wang, X., Solis, O., &amp; Almunive, W. (2018, February). Online learning and gender differences in the perception of engagement and instructor presence. Conference on Higher Education Pedagogy, Blacksburg, Virginia.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Brady Terrill</dc:creator>
  <cp:lastModifiedBy>Lundeen, Diane</cp:lastModifiedBy>
  <cp:revision>62</cp:revision>
  <dcterms:created xsi:type="dcterms:W3CDTF">2020-05-01T15:56:55Z</dcterms:created>
  <dcterms:modified xsi:type="dcterms:W3CDTF">2020-08-21T14:17:38Z</dcterms:modified>
</cp:coreProperties>
</file>