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5" r:id="rId3"/>
    <p:sldId id="267" r:id="rId4"/>
    <p:sldId id="266" r:id="rId5"/>
    <p:sldId id="262" r:id="rId6"/>
    <p:sldId id="261" r:id="rId7"/>
    <p:sldId id="260" r:id="rId8"/>
    <p:sldId id="268" r:id="rId9"/>
    <p:sldId id="263" r:id="rId10"/>
    <p:sldId id="264" r:id="rId11"/>
    <p:sldId id="276" r:id="rId12"/>
    <p:sldId id="259"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4660"/>
  </p:normalViewPr>
  <p:slideViewPr>
    <p:cSldViewPr snapToGrid="0">
      <p:cViewPr varScale="1">
        <p:scale>
          <a:sx n="111" d="100"/>
          <a:sy n="111" d="100"/>
        </p:scale>
        <p:origin x="15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829A9-2405-40CF-975A-9D92D3BAB307}" type="doc">
      <dgm:prSet loTypeId="urn:microsoft.com/office/officeart/2005/8/layout/hList3" loCatId="list" qsTypeId="urn:microsoft.com/office/officeart/2005/8/quickstyle/simple1" qsCatId="simple" csTypeId="urn:microsoft.com/office/officeart/2005/8/colors/accent6_2" csCatId="accent6" phldr="1"/>
      <dgm:spPr/>
      <dgm:t>
        <a:bodyPr/>
        <a:lstStyle/>
        <a:p>
          <a:endParaRPr lang="en-US"/>
        </a:p>
      </dgm:t>
    </dgm:pt>
    <dgm:pt modelId="{1FECA7AF-167A-4A53-A1B2-E4AEC4B68FA2}">
      <dgm:prSet phldrT="[Text]" custT="1"/>
      <dgm:spPr>
        <a:solidFill>
          <a:srgbClr val="00B050"/>
        </a:solidFill>
      </dgm:spPr>
      <dgm:t>
        <a:bodyPr/>
        <a:lstStyle/>
        <a:p>
          <a:r>
            <a:rPr lang="en-US" sz="3200" dirty="0"/>
            <a:t>Senate Executive Committee (SEC)</a:t>
          </a:r>
          <a:endParaRPr lang="en-US" sz="4200" dirty="0"/>
        </a:p>
      </dgm:t>
    </dgm:pt>
    <dgm:pt modelId="{8F4E0B1B-412F-41BD-B105-71FDAED7B6F8}" type="parTrans" cxnId="{9A69EF2B-403A-4A52-B14D-CED07BA36214}">
      <dgm:prSet/>
      <dgm:spPr/>
      <dgm:t>
        <a:bodyPr/>
        <a:lstStyle/>
        <a:p>
          <a:endParaRPr lang="en-US"/>
        </a:p>
      </dgm:t>
    </dgm:pt>
    <dgm:pt modelId="{BEC0224E-DA9A-4033-93AE-E261763D8DAD}" type="sibTrans" cxnId="{9A69EF2B-403A-4A52-B14D-CED07BA36214}">
      <dgm:prSet/>
      <dgm:spPr/>
      <dgm:t>
        <a:bodyPr/>
        <a:lstStyle/>
        <a:p>
          <a:endParaRPr lang="en-US"/>
        </a:p>
      </dgm:t>
    </dgm:pt>
    <dgm:pt modelId="{659C8556-4812-4975-ACDB-41ECBE02080A}">
      <dgm:prSet phldrT="[Text]"/>
      <dgm:spPr>
        <a:solidFill>
          <a:srgbClr val="00B050"/>
        </a:solidFill>
        <a:ln>
          <a:solidFill>
            <a:schemeClr val="bg1"/>
          </a:solidFill>
        </a:ln>
      </dgm:spPr>
      <dgm:t>
        <a:bodyPr/>
        <a:lstStyle/>
        <a:p>
          <a:r>
            <a:rPr lang="en-US" u="none" dirty="0"/>
            <a:t>Academic Policies &amp; Admissions</a:t>
          </a:r>
        </a:p>
        <a:p>
          <a:r>
            <a:rPr lang="en-US" u="none" dirty="0"/>
            <a:t>Administrative Procedures</a:t>
          </a:r>
        </a:p>
        <a:p>
          <a:r>
            <a:rPr lang="en-US" u="none" dirty="0"/>
            <a:t>Budget</a:t>
          </a:r>
        </a:p>
        <a:p>
          <a:r>
            <a:rPr lang="en-US" u="none" dirty="0"/>
            <a:t>Campus Safety</a:t>
          </a:r>
        </a:p>
        <a:p>
          <a:r>
            <a:rPr lang="en-US" u="none" dirty="0"/>
            <a:t>Committee on Committees</a:t>
          </a:r>
        </a:p>
        <a:p>
          <a:r>
            <a:rPr lang="en-US" u="none" dirty="0"/>
            <a:t>Compensation</a:t>
          </a:r>
        </a:p>
        <a:p>
          <a:r>
            <a:rPr lang="en-US" u="none" dirty="0"/>
            <a:t>Conflict of Interest/Scientific Misconduct</a:t>
          </a:r>
        </a:p>
      </dgm:t>
    </dgm:pt>
    <dgm:pt modelId="{A943C40F-CC36-49C2-849C-13EFE12D5E50}" type="parTrans" cxnId="{0481CAAB-7A6A-48E6-B22E-81AE0FF2FA7B}">
      <dgm:prSet/>
      <dgm:spPr/>
      <dgm:t>
        <a:bodyPr/>
        <a:lstStyle/>
        <a:p>
          <a:endParaRPr lang="en-US"/>
        </a:p>
      </dgm:t>
    </dgm:pt>
    <dgm:pt modelId="{9BAFF564-D598-46C6-9959-15E5ED98DD5A}" type="sibTrans" cxnId="{0481CAAB-7A6A-48E6-B22E-81AE0FF2FA7B}">
      <dgm:prSet/>
      <dgm:spPr/>
      <dgm:t>
        <a:bodyPr/>
        <a:lstStyle/>
        <a:p>
          <a:endParaRPr lang="en-US"/>
        </a:p>
      </dgm:t>
    </dgm:pt>
    <dgm:pt modelId="{6BC50A66-C20F-4094-B272-AB7FCA26FFA7}">
      <dgm:prSet phldrT="[Text]"/>
      <dgm:spPr>
        <a:solidFill>
          <a:srgbClr val="00B050"/>
        </a:solidFill>
      </dgm:spPr>
      <dgm:t>
        <a:bodyPr/>
        <a:lstStyle/>
        <a:p>
          <a:r>
            <a:rPr lang="en-US" dirty="0"/>
            <a:t>Curriculum</a:t>
          </a:r>
        </a:p>
        <a:p>
          <a:r>
            <a:rPr lang="en-US" dirty="0"/>
            <a:t>Diversity, Equity, and Inclusion</a:t>
          </a:r>
        </a:p>
        <a:p>
          <a:r>
            <a:rPr lang="en-US" dirty="0"/>
            <a:t>Essential Studies</a:t>
          </a:r>
        </a:p>
        <a:p>
          <a:r>
            <a:rPr lang="en-US" dirty="0"/>
            <a:t>Faculty Affairs</a:t>
          </a:r>
        </a:p>
        <a:p>
          <a:r>
            <a:rPr lang="en-US" dirty="0"/>
            <a:t>Faculty Handbook</a:t>
          </a:r>
        </a:p>
        <a:p>
          <a:r>
            <a:rPr lang="en-US" dirty="0"/>
            <a:t>Faculty Instructional Development</a:t>
          </a:r>
        </a:p>
        <a:p>
          <a:r>
            <a:rPr lang="en-US" dirty="0"/>
            <a:t>Faculty Rights (SCOFR)</a:t>
          </a:r>
        </a:p>
        <a:p>
          <a:r>
            <a:rPr lang="en-US" dirty="0"/>
            <a:t>Honorary Degrees</a:t>
          </a:r>
        </a:p>
        <a:p>
          <a:r>
            <a:rPr lang="en-US" dirty="0"/>
            <a:t>Honors Program</a:t>
          </a:r>
        </a:p>
        <a:p>
          <a:r>
            <a:rPr lang="en-US" dirty="0"/>
            <a:t>Intellectual Property</a:t>
          </a:r>
        </a:p>
      </dgm:t>
    </dgm:pt>
    <dgm:pt modelId="{9DAEE7A7-B577-4230-9D8D-DE29D5D5A86A}" type="parTrans" cxnId="{F8F98C7A-91C3-48BE-932D-B450DB7C8D0B}">
      <dgm:prSet/>
      <dgm:spPr/>
      <dgm:t>
        <a:bodyPr/>
        <a:lstStyle/>
        <a:p>
          <a:endParaRPr lang="en-US"/>
        </a:p>
      </dgm:t>
    </dgm:pt>
    <dgm:pt modelId="{1DFE0248-D25C-439F-9E1C-E89ACACF8682}" type="sibTrans" cxnId="{F8F98C7A-91C3-48BE-932D-B450DB7C8D0B}">
      <dgm:prSet/>
      <dgm:spPr/>
      <dgm:t>
        <a:bodyPr/>
        <a:lstStyle/>
        <a:p>
          <a:endParaRPr lang="en-US"/>
        </a:p>
      </dgm:t>
    </dgm:pt>
    <dgm:pt modelId="{061E9200-AA8D-4526-8432-38B68DDD61D2}">
      <dgm:prSet phldrT="[Text]"/>
      <dgm:spPr>
        <a:solidFill>
          <a:srgbClr val="00B050"/>
        </a:solidFill>
      </dgm:spPr>
      <dgm:t>
        <a:bodyPr/>
        <a:lstStyle/>
        <a:p>
          <a:r>
            <a:rPr lang="en-US" dirty="0"/>
            <a:t>Intercollegiate Athletics</a:t>
          </a:r>
        </a:p>
        <a:p>
          <a:r>
            <a:rPr lang="en-US" dirty="0"/>
            <a:t>Legislative Affairs</a:t>
          </a:r>
        </a:p>
        <a:p>
          <a:r>
            <a:rPr lang="en-US" dirty="0"/>
            <a:t>Library</a:t>
          </a:r>
        </a:p>
        <a:p>
          <a:r>
            <a:rPr lang="en-US" dirty="0"/>
            <a:t>Online &amp; Distance Education</a:t>
          </a:r>
        </a:p>
        <a:p>
          <a:r>
            <a:rPr lang="en-US" dirty="0"/>
            <a:t>Open Educational Resources</a:t>
          </a:r>
        </a:p>
        <a:p>
          <a:r>
            <a:rPr lang="en-US" dirty="0"/>
            <a:t>Scholarly Activities</a:t>
          </a:r>
        </a:p>
        <a:p>
          <a:r>
            <a:rPr lang="en-US" dirty="0"/>
            <a:t>Student Academic Standards</a:t>
          </a:r>
        </a:p>
        <a:p>
          <a:r>
            <a:rPr lang="en-US" dirty="0"/>
            <a:t>University Assessment</a:t>
          </a:r>
        </a:p>
      </dgm:t>
    </dgm:pt>
    <dgm:pt modelId="{C4B3E1C0-4ADA-434D-A1EA-A2391B0E1017}" type="parTrans" cxnId="{535C8FEC-BB79-49CB-9B7D-3C38D35FEAA5}">
      <dgm:prSet/>
      <dgm:spPr/>
      <dgm:t>
        <a:bodyPr/>
        <a:lstStyle/>
        <a:p>
          <a:endParaRPr lang="en-US"/>
        </a:p>
      </dgm:t>
    </dgm:pt>
    <dgm:pt modelId="{234363D7-4163-459E-B0BF-BD1EFCF2D0C4}" type="sibTrans" cxnId="{535C8FEC-BB79-49CB-9B7D-3C38D35FEAA5}">
      <dgm:prSet/>
      <dgm:spPr/>
      <dgm:t>
        <a:bodyPr/>
        <a:lstStyle/>
        <a:p>
          <a:endParaRPr lang="en-US"/>
        </a:p>
      </dgm:t>
    </dgm:pt>
    <dgm:pt modelId="{2A62BFDF-5822-4E97-A9B1-90C8CF8924BE}" type="pres">
      <dgm:prSet presAssocID="{8F8829A9-2405-40CF-975A-9D92D3BAB307}" presName="composite" presStyleCnt="0">
        <dgm:presLayoutVars>
          <dgm:chMax val="1"/>
          <dgm:dir/>
          <dgm:resizeHandles val="exact"/>
        </dgm:presLayoutVars>
      </dgm:prSet>
      <dgm:spPr/>
    </dgm:pt>
    <dgm:pt modelId="{B86698EF-ADE5-408E-BCA4-750F760527F6}" type="pres">
      <dgm:prSet presAssocID="{1FECA7AF-167A-4A53-A1B2-E4AEC4B68FA2}" presName="roof" presStyleLbl="dkBgShp" presStyleIdx="0" presStyleCnt="2"/>
      <dgm:spPr/>
    </dgm:pt>
    <dgm:pt modelId="{C46A852A-FE0C-436F-81D4-43A4B36F6AEB}" type="pres">
      <dgm:prSet presAssocID="{1FECA7AF-167A-4A53-A1B2-E4AEC4B68FA2}" presName="pillars" presStyleCnt="0"/>
      <dgm:spPr/>
    </dgm:pt>
    <dgm:pt modelId="{C21C4767-1621-40CE-B2EC-93B37FCFC045}" type="pres">
      <dgm:prSet presAssocID="{1FECA7AF-167A-4A53-A1B2-E4AEC4B68FA2}" presName="pillar1" presStyleLbl="node1" presStyleIdx="0" presStyleCnt="3">
        <dgm:presLayoutVars>
          <dgm:bulletEnabled val="1"/>
        </dgm:presLayoutVars>
      </dgm:prSet>
      <dgm:spPr/>
    </dgm:pt>
    <dgm:pt modelId="{CEE6C702-C551-4865-B3CC-717AE76AF697}" type="pres">
      <dgm:prSet presAssocID="{6BC50A66-C20F-4094-B272-AB7FCA26FFA7}" presName="pillarX" presStyleLbl="node1" presStyleIdx="1" presStyleCnt="3">
        <dgm:presLayoutVars>
          <dgm:bulletEnabled val="1"/>
        </dgm:presLayoutVars>
      </dgm:prSet>
      <dgm:spPr/>
    </dgm:pt>
    <dgm:pt modelId="{8AD986E8-4D3D-40A8-B4E3-EA27F2DD2036}" type="pres">
      <dgm:prSet presAssocID="{061E9200-AA8D-4526-8432-38B68DDD61D2}" presName="pillarX" presStyleLbl="node1" presStyleIdx="2" presStyleCnt="3">
        <dgm:presLayoutVars>
          <dgm:bulletEnabled val="1"/>
        </dgm:presLayoutVars>
      </dgm:prSet>
      <dgm:spPr/>
    </dgm:pt>
    <dgm:pt modelId="{BFDCFAA0-CC1A-4186-A39E-134948EF0890}" type="pres">
      <dgm:prSet presAssocID="{1FECA7AF-167A-4A53-A1B2-E4AEC4B68FA2}" presName="base" presStyleLbl="dkBgShp" presStyleIdx="1" presStyleCnt="2"/>
      <dgm:spPr>
        <a:solidFill>
          <a:srgbClr val="00B050"/>
        </a:solidFill>
        <a:ln>
          <a:solidFill>
            <a:schemeClr val="bg1"/>
          </a:solidFill>
        </a:ln>
      </dgm:spPr>
    </dgm:pt>
  </dgm:ptLst>
  <dgm:cxnLst>
    <dgm:cxn modelId="{A1063B10-3739-4595-BE36-3C492EC8F89B}" type="presOf" srcId="{659C8556-4812-4975-ACDB-41ECBE02080A}" destId="{C21C4767-1621-40CE-B2EC-93B37FCFC045}" srcOrd="0" destOrd="0" presId="urn:microsoft.com/office/officeart/2005/8/layout/hList3"/>
    <dgm:cxn modelId="{7DE4121B-C380-477E-95A8-B530D661F608}" type="presOf" srcId="{6BC50A66-C20F-4094-B272-AB7FCA26FFA7}" destId="{CEE6C702-C551-4865-B3CC-717AE76AF697}" srcOrd="0" destOrd="0" presId="urn:microsoft.com/office/officeart/2005/8/layout/hList3"/>
    <dgm:cxn modelId="{9A69EF2B-403A-4A52-B14D-CED07BA36214}" srcId="{8F8829A9-2405-40CF-975A-9D92D3BAB307}" destId="{1FECA7AF-167A-4A53-A1B2-E4AEC4B68FA2}" srcOrd="0" destOrd="0" parTransId="{8F4E0B1B-412F-41BD-B105-71FDAED7B6F8}" sibTransId="{BEC0224E-DA9A-4033-93AE-E261763D8DAD}"/>
    <dgm:cxn modelId="{F8F98C7A-91C3-48BE-932D-B450DB7C8D0B}" srcId="{1FECA7AF-167A-4A53-A1B2-E4AEC4B68FA2}" destId="{6BC50A66-C20F-4094-B272-AB7FCA26FFA7}" srcOrd="1" destOrd="0" parTransId="{9DAEE7A7-B577-4230-9D8D-DE29D5D5A86A}" sibTransId="{1DFE0248-D25C-439F-9E1C-E89ACACF8682}"/>
    <dgm:cxn modelId="{059C9F97-CE5E-43D2-BA72-CF68EE53FA4B}" type="presOf" srcId="{061E9200-AA8D-4526-8432-38B68DDD61D2}" destId="{8AD986E8-4D3D-40A8-B4E3-EA27F2DD2036}" srcOrd="0" destOrd="0" presId="urn:microsoft.com/office/officeart/2005/8/layout/hList3"/>
    <dgm:cxn modelId="{AE543A99-C266-4817-AE19-2BC78CA57B00}" type="presOf" srcId="{1FECA7AF-167A-4A53-A1B2-E4AEC4B68FA2}" destId="{B86698EF-ADE5-408E-BCA4-750F760527F6}" srcOrd="0" destOrd="0" presId="urn:microsoft.com/office/officeart/2005/8/layout/hList3"/>
    <dgm:cxn modelId="{0481CAAB-7A6A-48E6-B22E-81AE0FF2FA7B}" srcId="{1FECA7AF-167A-4A53-A1B2-E4AEC4B68FA2}" destId="{659C8556-4812-4975-ACDB-41ECBE02080A}" srcOrd="0" destOrd="0" parTransId="{A943C40F-CC36-49C2-849C-13EFE12D5E50}" sibTransId="{9BAFF564-D598-46C6-9959-15E5ED98DD5A}"/>
    <dgm:cxn modelId="{76D2B7E0-A887-46AA-B627-9776B50F6C9F}" type="presOf" srcId="{8F8829A9-2405-40CF-975A-9D92D3BAB307}" destId="{2A62BFDF-5822-4E97-A9B1-90C8CF8924BE}" srcOrd="0" destOrd="0" presId="urn:microsoft.com/office/officeart/2005/8/layout/hList3"/>
    <dgm:cxn modelId="{535C8FEC-BB79-49CB-9B7D-3C38D35FEAA5}" srcId="{1FECA7AF-167A-4A53-A1B2-E4AEC4B68FA2}" destId="{061E9200-AA8D-4526-8432-38B68DDD61D2}" srcOrd="2" destOrd="0" parTransId="{C4B3E1C0-4ADA-434D-A1EA-A2391B0E1017}" sibTransId="{234363D7-4163-459E-B0BF-BD1EFCF2D0C4}"/>
    <dgm:cxn modelId="{99062C5F-A2F4-46E2-B31D-58FCFB5B110F}" type="presParOf" srcId="{2A62BFDF-5822-4E97-A9B1-90C8CF8924BE}" destId="{B86698EF-ADE5-408E-BCA4-750F760527F6}" srcOrd="0" destOrd="0" presId="urn:microsoft.com/office/officeart/2005/8/layout/hList3"/>
    <dgm:cxn modelId="{F032F480-BE1D-4C5D-B218-26F361C4CE5D}" type="presParOf" srcId="{2A62BFDF-5822-4E97-A9B1-90C8CF8924BE}" destId="{C46A852A-FE0C-436F-81D4-43A4B36F6AEB}" srcOrd="1" destOrd="0" presId="urn:microsoft.com/office/officeart/2005/8/layout/hList3"/>
    <dgm:cxn modelId="{AC8C9457-BA20-4598-B442-D381F17D0524}" type="presParOf" srcId="{C46A852A-FE0C-436F-81D4-43A4B36F6AEB}" destId="{C21C4767-1621-40CE-B2EC-93B37FCFC045}" srcOrd="0" destOrd="0" presId="urn:microsoft.com/office/officeart/2005/8/layout/hList3"/>
    <dgm:cxn modelId="{9D9F9A55-E9C2-4FD1-A8F4-700F85041226}" type="presParOf" srcId="{C46A852A-FE0C-436F-81D4-43A4B36F6AEB}" destId="{CEE6C702-C551-4865-B3CC-717AE76AF697}" srcOrd="1" destOrd="0" presId="urn:microsoft.com/office/officeart/2005/8/layout/hList3"/>
    <dgm:cxn modelId="{1127484D-E3C4-45FB-9221-8B0ACEBB2BE7}" type="presParOf" srcId="{C46A852A-FE0C-436F-81D4-43A4B36F6AEB}" destId="{8AD986E8-4D3D-40A8-B4E3-EA27F2DD2036}" srcOrd="2" destOrd="0" presId="urn:microsoft.com/office/officeart/2005/8/layout/hList3"/>
    <dgm:cxn modelId="{887DC01D-B8C7-40D0-9D10-042A0C2CA1E7}" type="presParOf" srcId="{2A62BFDF-5822-4E97-A9B1-90C8CF8924BE}" destId="{BFDCFAA0-CC1A-4186-A39E-134948EF0890}" srcOrd="2" destOrd="0" presId="urn:microsoft.com/office/officeart/2005/8/layout/hList3"/>
  </dgm:cxnLst>
  <dgm:bg>
    <a:solidFill>
      <a:srgbClr val="00B050"/>
    </a:solid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698EF-ADE5-408E-BCA4-750F760527F6}">
      <dsp:nvSpPr>
        <dsp:cNvPr id="0" name=""/>
        <dsp:cNvSpPr/>
      </dsp:nvSpPr>
      <dsp:spPr>
        <a:xfrm>
          <a:off x="0" y="0"/>
          <a:ext cx="5018484" cy="1507808"/>
        </a:xfrm>
        <a:prstGeom prst="rect">
          <a:avLst/>
        </a:prstGeom>
        <a:solidFill>
          <a:srgbClr val="00B05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Senate Executive Committee (SEC)</a:t>
          </a:r>
          <a:endParaRPr lang="en-US" sz="4200" kern="1200" dirty="0"/>
        </a:p>
      </dsp:txBody>
      <dsp:txXfrm>
        <a:off x="0" y="0"/>
        <a:ext cx="5018484" cy="1507808"/>
      </dsp:txXfrm>
    </dsp:sp>
    <dsp:sp modelId="{C21C4767-1621-40CE-B2EC-93B37FCFC045}">
      <dsp:nvSpPr>
        <dsp:cNvPr id="0" name=""/>
        <dsp:cNvSpPr/>
      </dsp:nvSpPr>
      <dsp:spPr>
        <a:xfrm>
          <a:off x="2450" y="1507808"/>
          <a:ext cx="1671194" cy="3166397"/>
        </a:xfrm>
        <a:prstGeom prst="rect">
          <a:avLst/>
        </a:prstGeom>
        <a:solidFill>
          <a:srgbClr val="00B05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u="none" kern="1200" dirty="0"/>
            <a:t>Academic Policies &amp; Admissions</a:t>
          </a:r>
        </a:p>
        <a:p>
          <a:pPr marL="0" lvl="0" indent="0" algn="ctr" defTabSz="577850">
            <a:lnSpc>
              <a:spcPct val="90000"/>
            </a:lnSpc>
            <a:spcBef>
              <a:spcPct val="0"/>
            </a:spcBef>
            <a:spcAft>
              <a:spcPct val="35000"/>
            </a:spcAft>
            <a:buNone/>
          </a:pPr>
          <a:r>
            <a:rPr lang="en-US" sz="1300" u="none" kern="1200" dirty="0"/>
            <a:t>Administrative Procedures</a:t>
          </a:r>
        </a:p>
        <a:p>
          <a:pPr marL="0" lvl="0" indent="0" algn="ctr" defTabSz="577850">
            <a:lnSpc>
              <a:spcPct val="90000"/>
            </a:lnSpc>
            <a:spcBef>
              <a:spcPct val="0"/>
            </a:spcBef>
            <a:spcAft>
              <a:spcPct val="35000"/>
            </a:spcAft>
            <a:buNone/>
          </a:pPr>
          <a:r>
            <a:rPr lang="en-US" sz="1300" u="none" kern="1200" dirty="0"/>
            <a:t>Budget</a:t>
          </a:r>
        </a:p>
        <a:p>
          <a:pPr marL="0" lvl="0" indent="0" algn="ctr" defTabSz="577850">
            <a:lnSpc>
              <a:spcPct val="90000"/>
            </a:lnSpc>
            <a:spcBef>
              <a:spcPct val="0"/>
            </a:spcBef>
            <a:spcAft>
              <a:spcPct val="35000"/>
            </a:spcAft>
            <a:buNone/>
          </a:pPr>
          <a:r>
            <a:rPr lang="en-US" sz="1300" u="none" kern="1200" dirty="0"/>
            <a:t>Campus Safety</a:t>
          </a:r>
        </a:p>
        <a:p>
          <a:pPr marL="0" lvl="0" indent="0" algn="ctr" defTabSz="577850">
            <a:lnSpc>
              <a:spcPct val="90000"/>
            </a:lnSpc>
            <a:spcBef>
              <a:spcPct val="0"/>
            </a:spcBef>
            <a:spcAft>
              <a:spcPct val="35000"/>
            </a:spcAft>
            <a:buNone/>
          </a:pPr>
          <a:r>
            <a:rPr lang="en-US" sz="1300" u="none" kern="1200" dirty="0"/>
            <a:t>Committee on Committees</a:t>
          </a:r>
        </a:p>
        <a:p>
          <a:pPr marL="0" lvl="0" indent="0" algn="ctr" defTabSz="577850">
            <a:lnSpc>
              <a:spcPct val="90000"/>
            </a:lnSpc>
            <a:spcBef>
              <a:spcPct val="0"/>
            </a:spcBef>
            <a:spcAft>
              <a:spcPct val="35000"/>
            </a:spcAft>
            <a:buNone/>
          </a:pPr>
          <a:r>
            <a:rPr lang="en-US" sz="1300" u="none" kern="1200" dirty="0"/>
            <a:t>Compensation</a:t>
          </a:r>
        </a:p>
        <a:p>
          <a:pPr marL="0" lvl="0" indent="0" algn="ctr" defTabSz="577850">
            <a:lnSpc>
              <a:spcPct val="90000"/>
            </a:lnSpc>
            <a:spcBef>
              <a:spcPct val="0"/>
            </a:spcBef>
            <a:spcAft>
              <a:spcPct val="35000"/>
            </a:spcAft>
            <a:buNone/>
          </a:pPr>
          <a:r>
            <a:rPr lang="en-US" sz="1300" u="none" kern="1200" dirty="0"/>
            <a:t>Conflict of Interest/Scientific Misconduct</a:t>
          </a:r>
        </a:p>
      </dsp:txBody>
      <dsp:txXfrm>
        <a:off x="2450" y="1507808"/>
        <a:ext cx="1671194" cy="3166397"/>
      </dsp:txXfrm>
    </dsp:sp>
    <dsp:sp modelId="{CEE6C702-C551-4865-B3CC-717AE76AF697}">
      <dsp:nvSpPr>
        <dsp:cNvPr id="0" name=""/>
        <dsp:cNvSpPr/>
      </dsp:nvSpPr>
      <dsp:spPr>
        <a:xfrm>
          <a:off x="1673644" y="1507808"/>
          <a:ext cx="1671194" cy="316639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Curriculum</a:t>
          </a:r>
        </a:p>
        <a:p>
          <a:pPr marL="0" lvl="0" indent="0" algn="ctr" defTabSz="577850">
            <a:lnSpc>
              <a:spcPct val="90000"/>
            </a:lnSpc>
            <a:spcBef>
              <a:spcPct val="0"/>
            </a:spcBef>
            <a:spcAft>
              <a:spcPct val="35000"/>
            </a:spcAft>
            <a:buNone/>
          </a:pPr>
          <a:r>
            <a:rPr lang="en-US" sz="1300" kern="1200" dirty="0"/>
            <a:t>Diversity, Equity, and Inclusion</a:t>
          </a:r>
        </a:p>
        <a:p>
          <a:pPr marL="0" lvl="0" indent="0" algn="ctr" defTabSz="577850">
            <a:lnSpc>
              <a:spcPct val="90000"/>
            </a:lnSpc>
            <a:spcBef>
              <a:spcPct val="0"/>
            </a:spcBef>
            <a:spcAft>
              <a:spcPct val="35000"/>
            </a:spcAft>
            <a:buNone/>
          </a:pPr>
          <a:r>
            <a:rPr lang="en-US" sz="1300" kern="1200" dirty="0"/>
            <a:t>Essential Studies</a:t>
          </a:r>
        </a:p>
        <a:p>
          <a:pPr marL="0" lvl="0" indent="0" algn="ctr" defTabSz="577850">
            <a:lnSpc>
              <a:spcPct val="90000"/>
            </a:lnSpc>
            <a:spcBef>
              <a:spcPct val="0"/>
            </a:spcBef>
            <a:spcAft>
              <a:spcPct val="35000"/>
            </a:spcAft>
            <a:buNone/>
          </a:pPr>
          <a:r>
            <a:rPr lang="en-US" sz="1300" kern="1200" dirty="0"/>
            <a:t>Faculty Affairs</a:t>
          </a:r>
        </a:p>
        <a:p>
          <a:pPr marL="0" lvl="0" indent="0" algn="ctr" defTabSz="577850">
            <a:lnSpc>
              <a:spcPct val="90000"/>
            </a:lnSpc>
            <a:spcBef>
              <a:spcPct val="0"/>
            </a:spcBef>
            <a:spcAft>
              <a:spcPct val="35000"/>
            </a:spcAft>
            <a:buNone/>
          </a:pPr>
          <a:r>
            <a:rPr lang="en-US" sz="1300" kern="1200" dirty="0"/>
            <a:t>Faculty Handbook</a:t>
          </a:r>
        </a:p>
        <a:p>
          <a:pPr marL="0" lvl="0" indent="0" algn="ctr" defTabSz="577850">
            <a:lnSpc>
              <a:spcPct val="90000"/>
            </a:lnSpc>
            <a:spcBef>
              <a:spcPct val="0"/>
            </a:spcBef>
            <a:spcAft>
              <a:spcPct val="35000"/>
            </a:spcAft>
            <a:buNone/>
          </a:pPr>
          <a:r>
            <a:rPr lang="en-US" sz="1300" kern="1200" dirty="0"/>
            <a:t>Faculty Instructional Development</a:t>
          </a:r>
        </a:p>
        <a:p>
          <a:pPr marL="0" lvl="0" indent="0" algn="ctr" defTabSz="577850">
            <a:lnSpc>
              <a:spcPct val="90000"/>
            </a:lnSpc>
            <a:spcBef>
              <a:spcPct val="0"/>
            </a:spcBef>
            <a:spcAft>
              <a:spcPct val="35000"/>
            </a:spcAft>
            <a:buNone/>
          </a:pPr>
          <a:r>
            <a:rPr lang="en-US" sz="1300" kern="1200" dirty="0"/>
            <a:t>Faculty Rights (SCOFR)</a:t>
          </a:r>
        </a:p>
        <a:p>
          <a:pPr marL="0" lvl="0" indent="0" algn="ctr" defTabSz="577850">
            <a:lnSpc>
              <a:spcPct val="90000"/>
            </a:lnSpc>
            <a:spcBef>
              <a:spcPct val="0"/>
            </a:spcBef>
            <a:spcAft>
              <a:spcPct val="35000"/>
            </a:spcAft>
            <a:buNone/>
          </a:pPr>
          <a:r>
            <a:rPr lang="en-US" sz="1300" kern="1200" dirty="0"/>
            <a:t>Honorary Degrees</a:t>
          </a:r>
        </a:p>
        <a:p>
          <a:pPr marL="0" lvl="0" indent="0" algn="ctr" defTabSz="577850">
            <a:lnSpc>
              <a:spcPct val="90000"/>
            </a:lnSpc>
            <a:spcBef>
              <a:spcPct val="0"/>
            </a:spcBef>
            <a:spcAft>
              <a:spcPct val="35000"/>
            </a:spcAft>
            <a:buNone/>
          </a:pPr>
          <a:r>
            <a:rPr lang="en-US" sz="1300" kern="1200" dirty="0"/>
            <a:t>Honors Program</a:t>
          </a:r>
        </a:p>
        <a:p>
          <a:pPr marL="0" lvl="0" indent="0" algn="ctr" defTabSz="577850">
            <a:lnSpc>
              <a:spcPct val="90000"/>
            </a:lnSpc>
            <a:spcBef>
              <a:spcPct val="0"/>
            </a:spcBef>
            <a:spcAft>
              <a:spcPct val="35000"/>
            </a:spcAft>
            <a:buNone/>
          </a:pPr>
          <a:r>
            <a:rPr lang="en-US" sz="1300" kern="1200" dirty="0"/>
            <a:t>Intellectual Property</a:t>
          </a:r>
        </a:p>
      </dsp:txBody>
      <dsp:txXfrm>
        <a:off x="1673644" y="1507808"/>
        <a:ext cx="1671194" cy="3166397"/>
      </dsp:txXfrm>
    </dsp:sp>
    <dsp:sp modelId="{8AD986E8-4D3D-40A8-B4E3-EA27F2DD2036}">
      <dsp:nvSpPr>
        <dsp:cNvPr id="0" name=""/>
        <dsp:cNvSpPr/>
      </dsp:nvSpPr>
      <dsp:spPr>
        <a:xfrm>
          <a:off x="3344839" y="1507808"/>
          <a:ext cx="1671194" cy="316639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Intercollegiate Athletics</a:t>
          </a:r>
        </a:p>
        <a:p>
          <a:pPr marL="0" lvl="0" indent="0" algn="ctr" defTabSz="577850">
            <a:lnSpc>
              <a:spcPct val="90000"/>
            </a:lnSpc>
            <a:spcBef>
              <a:spcPct val="0"/>
            </a:spcBef>
            <a:spcAft>
              <a:spcPct val="35000"/>
            </a:spcAft>
            <a:buNone/>
          </a:pPr>
          <a:r>
            <a:rPr lang="en-US" sz="1300" kern="1200" dirty="0"/>
            <a:t>Legislative Affairs</a:t>
          </a:r>
        </a:p>
        <a:p>
          <a:pPr marL="0" lvl="0" indent="0" algn="ctr" defTabSz="577850">
            <a:lnSpc>
              <a:spcPct val="90000"/>
            </a:lnSpc>
            <a:spcBef>
              <a:spcPct val="0"/>
            </a:spcBef>
            <a:spcAft>
              <a:spcPct val="35000"/>
            </a:spcAft>
            <a:buNone/>
          </a:pPr>
          <a:r>
            <a:rPr lang="en-US" sz="1300" kern="1200" dirty="0"/>
            <a:t>Library</a:t>
          </a:r>
        </a:p>
        <a:p>
          <a:pPr marL="0" lvl="0" indent="0" algn="ctr" defTabSz="577850">
            <a:lnSpc>
              <a:spcPct val="90000"/>
            </a:lnSpc>
            <a:spcBef>
              <a:spcPct val="0"/>
            </a:spcBef>
            <a:spcAft>
              <a:spcPct val="35000"/>
            </a:spcAft>
            <a:buNone/>
          </a:pPr>
          <a:r>
            <a:rPr lang="en-US" sz="1300" kern="1200" dirty="0"/>
            <a:t>Online &amp; Distance Education</a:t>
          </a:r>
        </a:p>
        <a:p>
          <a:pPr marL="0" lvl="0" indent="0" algn="ctr" defTabSz="577850">
            <a:lnSpc>
              <a:spcPct val="90000"/>
            </a:lnSpc>
            <a:spcBef>
              <a:spcPct val="0"/>
            </a:spcBef>
            <a:spcAft>
              <a:spcPct val="35000"/>
            </a:spcAft>
            <a:buNone/>
          </a:pPr>
          <a:r>
            <a:rPr lang="en-US" sz="1300" kern="1200" dirty="0"/>
            <a:t>Open Educational Resources</a:t>
          </a:r>
        </a:p>
        <a:p>
          <a:pPr marL="0" lvl="0" indent="0" algn="ctr" defTabSz="577850">
            <a:lnSpc>
              <a:spcPct val="90000"/>
            </a:lnSpc>
            <a:spcBef>
              <a:spcPct val="0"/>
            </a:spcBef>
            <a:spcAft>
              <a:spcPct val="35000"/>
            </a:spcAft>
            <a:buNone/>
          </a:pPr>
          <a:r>
            <a:rPr lang="en-US" sz="1300" kern="1200" dirty="0"/>
            <a:t>Scholarly Activities</a:t>
          </a:r>
        </a:p>
        <a:p>
          <a:pPr marL="0" lvl="0" indent="0" algn="ctr" defTabSz="577850">
            <a:lnSpc>
              <a:spcPct val="90000"/>
            </a:lnSpc>
            <a:spcBef>
              <a:spcPct val="0"/>
            </a:spcBef>
            <a:spcAft>
              <a:spcPct val="35000"/>
            </a:spcAft>
            <a:buNone/>
          </a:pPr>
          <a:r>
            <a:rPr lang="en-US" sz="1300" kern="1200" dirty="0"/>
            <a:t>Student Academic Standards</a:t>
          </a:r>
        </a:p>
        <a:p>
          <a:pPr marL="0" lvl="0" indent="0" algn="ctr" defTabSz="577850">
            <a:lnSpc>
              <a:spcPct val="90000"/>
            </a:lnSpc>
            <a:spcBef>
              <a:spcPct val="0"/>
            </a:spcBef>
            <a:spcAft>
              <a:spcPct val="35000"/>
            </a:spcAft>
            <a:buNone/>
          </a:pPr>
          <a:r>
            <a:rPr lang="en-US" sz="1300" kern="1200" dirty="0"/>
            <a:t>University Assessment</a:t>
          </a:r>
        </a:p>
      </dsp:txBody>
      <dsp:txXfrm>
        <a:off x="3344839" y="1507808"/>
        <a:ext cx="1671194" cy="3166397"/>
      </dsp:txXfrm>
    </dsp:sp>
    <dsp:sp modelId="{BFDCFAA0-CC1A-4186-A39E-134948EF0890}">
      <dsp:nvSpPr>
        <dsp:cNvPr id="0" name=""/>
        <dsp:cNvSpPr/>
      </dsp:nvSpPr>
      <dsp:spPr>
        <a:xfrm>
          <a:off x="0" y="4674206"/>
          <a:ext cx="5018484" cy="351821"/>
        </a:xfrm>
        <a:prstGeom prst="rect">
          <a:avLst/>
        </a:prstGeom>
        <a:solidFill>
          <a:srgbClr val="00B050"/>
        </a:solidFill>
        <a:ln>
          <a:solidFill>
            <a:schemeClr val="bg1"/>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0E939D-4F15-6042-B168-3B3197D9D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57500"/>
            <a:ext cx="7772400" cy="206375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5057775"/>
            <a:ext cx="7772400" cy="1095376"/>
          </a:xfrm>
        </p:spPr>
        <p:txBody>
          <a:bodyPr anchor="t"/>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D10E0668-AA7B-46A4-8EE3-611071A19A61}" type="datetimeFigureOut">
              <a:rPr lang="en-US" smtClean="0"/>
              <a:pPr/>
              <a:t>6/26/2025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2DA1A43-5AFA-4D4E-9023-524B1DAC0638}" type="slidenum">
              <a:rPr lang="en-US" smtClean="0"/>
              <a:pPr/>
              <a:t>‹#›</a:t>
            </a:fld>
            <a:endParaRPr lang="en-US" dirty="0"/>
          </a:p>
        </p:txBody>
      </p:sp>
    </p:spTree>
    <p:extLst>
      <p:ext uri="{BB962C8B-B14F-4D97-AF65-F5344CB8AC3E}">
        <p14:creationId xmlns:p14="http://schemas.microsoft.com/office/powerpoint/2010/main" val="227432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ntent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3BE716-7EF3-41A8-8831-2181E9B06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12701"/>
            <a:ext cx="7886700" cy="1511299"/>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7459" y="1524000"/>
            <a:ext cx="3868340" cy="495300"/>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019300"/>
            <a:ext cx="3868340" cy="461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49" y="1519237"/>
            <a:ext cx="3887391" cy="495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019300"/>
            <a:ext cx="3887391" cy="4610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664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1">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BAE1CAA8-6A03-47C8-BDB4-3446981A2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48866" y="1069972"/>
            <a:ext cx="2949178" cy="987427"/>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69972"/>
            <a:ext cx="5018484" cy="50260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48866" y="2057399"/>
            <a:ext cx="2949178" cy="403860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700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1">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F6D94B53-C2B4-4C23-A982-13BC1B3A4B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Picture Placeholder 2"/>
          <p:cNvSpPr>
            <a:spLocks noGrp="1" noChangeAspect="1"/>
          </p:cNvSpPr>
          <p:nvPr>
            <p:ph type="pic" idx="1"/>
          </p:nvPr>
        </p:nvSpPr>
        <p:spPr>
          <a:xfrm>
            <a:off x="3887390" y="1069972"/>
            <a:ext cx="5018485" cy="50260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itle 1">
            <a:extLst>
              <a:ext uri="{FF2B5EF4-FFF2-40B4-BE49-F238E27FC236}">
                <a16:creationId xmlns:a16="http://schemas.microsoft.com/office/drawing/2014/main" id="{CF8707D8-F450-4F0A-A897-8434074090DC}"/>
              </a:ext>
            </a:extLst>
          </p:cNvPr>
          <p:cNvSpPr>
            <a:spLocks noGrp="1"/>
          </p:cNvSpPr>
          <p:nvPr>
            <p:ph type="title"/>
          </p:nvPr>
        </p:nvSpPr>
        <p:spPr>
          <a:xfrm>
            <a:off x="448866" y="1069972"/>
            <a:ext cx="2949178" cy="987427"/>
          </a:xfrm>
        </p:spPr>
        <p:txBody>
          <a:bodyPr anchor="b"/>
          <a:lstStyle>
            <a:lvl1pPr>
              <a:defRPr sz="3200">
                <a:solidFill>
                  <a:schemeClr val="bg1"/>
                </a:solidFill>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9CF5CCF-2B54-42D5-8E97-7A79649A4D2C}"/>
              </a:ext>
            </a:extLst>
          </p:cNvPr>
          <p:cNvSpPr>
            <a:spLocks noGrp="1"/>
          </p:cNvSpPr>
          <p:nvPr>
            <p:ph type="body" sz="half" idx="2"/>
          </p:nvPr>
        </p:nvSpPr>
        <p:spPr>
          <a:xfrm>
            <a:off x="448866" y="2057399"/>
            <a:ext cx="2949178" cy="4038601"/>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179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1EFA5CED-510F-4980-B55C-F9E05AB872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257300"/>
            <a:ext cx="7886700" cy="51530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2678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B76FB258-3B8E-4AF7-8442-AD2B6FB39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527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79AF3-7854-4859-9C72-FE2E7B56A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491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EFEC9-FE35-4363-B624-176D59FDC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08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C38AEF-7BEE-E946-8A41-922E308FE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809750"/>
            <a:ext cx="7772400" cy="192405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733801"/>
            <a:ext cx="7772400" cy="1924050"/>
          </a:xfrm>
        </p:spPr>
        <p:txBody>
          <a:bodyPr anchor="t"/>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D10E0668-AA7B-46A4-8EE3-611071A19A61}" type="datetimeFigureOut">
              <a:rPr lang="en-US" smtClean="0"/>
              <a:pPr/>
              <a:t>6/26/2025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2DA1A43-5AFA-4D4E-9023-524B1DAC0638}" type="slidenum">
              <a:rPr lang="en-US" smtClean="0"/>
              <a:pPr/>
              <a:t>‹#›</a:t>
            </a:fld>
            <a:endParaRPr lang="en-US"/>
          </a:p>
        </p:txBody>
      </p:sp>
    </p:spTree>
    <p:extLst>
      <p:ext uri="{BB962C8B-B14F-4D97-AF65-F5344CB8AC3E}">
        <p14:creationId xmlns:p14="http://schemas.microsoft.com/office/powerpoint/2010/main" val="189376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D0BFFD-5A36-487C-BF25-653D61D1DD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4737100"/>
            <a:ext cx="7886700" cy="1320800"/>
          </a:xfrm>
        </p:spPr>
        <p:txBody>
          <a:bodyPr anchor="t">
            <a:normAutofit/>
          </a:bodyPr>
          <a:lstStyle>
            <a:lvl1pPr>
              <a:defRPr sz="4000" b="1"/>
            </a:lvl1pPr>
          </a:lstStyle>
          <a:p>
            <a:r>
              <a:rPr lang="en-US" dirty="0"/>
              <a:t>CLICK TO EDIT MASTER TITLE STYLE</a:t>
            </a:r>
          </a:p>
        </p:txBody>
      </p:sp>
      <p:sp>
        <p:nvSpPr>
          <p:cNvPr id="3" name="Text Placeholder 2"/>
          <p:cNvSpPr>
            <a:spLocks noGrp="1"/>
          </p:cNvSpPr>
          <p:nvPr>
            <p:ph type="body" idx="1"/>
          </p:nvPr>
        </p:nvSpPr>
        <p:spPr>
          <a:xfrm>
            <a:off x="623888" y="3416301"/>
            <a:ext cx="7886700" cy="1320799"/>
          </a:xfrm>
        </p:spPr>
        <p:txBody>
          <a:bodyPr anchor="b">
            <a:normAutofit/>
          </a:bodyPr>
          <a:lstStyle>
            <a:lvl1pPr marL="0" indent="0">
              <a:buNone/>
              <a:defRPr sz="20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3681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79AF3-7854-4859-9C72-FE2E7B56A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D5EC5A86-B0C8-504D-A233-F0204A34AA00}"/>
              </a:ext>
            </a:extLst>
          </p:cNvPr>
          <p:cNvSpPr>
            <a:spLocks noGrp="1"/>
          </p:cNvSpPr>
          <p:nvPr>
            <p:ph type="title" hasCustomPrompt="1"/>
          </p:nvPr>
        </p:nvSpPr>
        <p:spPr>
          <a:xfrm>
            <a:off x="623888" y="4737100"/>
            <a:ext cx="7886700" cy="1320800"/>
          </a:xfrm>
        </p:spPr>
        <p:txBody>
          <a:bodyPr anchor="t">
            <a:normAutofit/>
          </a:bodyPr>
          <a:lstStyle>
            <a:lvl1pPr>
              <a:defRPr sz="4000" b="1"/>
            </a:lvl1pPr>
          </a:lstStyle>
          <a:p>
            <a:r>
              <a:rPr lang="en-US" dirty="0"/>
              <a:t>CLICK TO EDIT MASTER TITLE STYLE</a:t>
            </a:r>
          </a:p>
        </p:txBody>
      </p:sp>
      <p:sp>
        <p:nvSpPr>
          <p:cNvPr id="6" name="Text Placeholder 2">
            <a:extLst>
              <a:ext uri="{FF2B5EF4-FFF2-40B4-BE49-F238E27FC236}">
                <a16:creationId xmlns:a16="http://schemas.microsoft.com/office/drawing/2014/main" id="{EA93A705-3E16-ED4D-88D9-7F5B94CC2943}"/>
              </a:ext>
            </a:extLst>
          </p:cNvPr>
          <p:cNvSpPr>
            <a:spLocks noGrp="1"/>
          </p:cNvSpPr>
          <p:nvPr>
            <p:ph type="body" idx="1"/>
          </p:nvPr>
        </p:nvSpPr>
        <p:spPr>
          <a:xfrm>
            <a:off x="623888" y="3416301"/>
            <a:ext cx="7886700" cy="1320799"/>
          </a:xfrm>
        </p:spPr>
        <p:txBody>
          <a:bodyPr anchor="b">
            <a:normAutofit/>
          </a:bodyPr>
          <a:lstStyle>
            <a:lvl1pPr marL="0" indent="0">
              <a:buNone/>
              <a:defRPr sz="20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45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3421D2-344D-4C4C-BC04-4564A7B41A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01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9C2C29-6F94-47BA-B79A-C300B6CA57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442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28FF7-D208-4520-A506-62E036028F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865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C79AF3-7854-4859-9C72-FE2E7B56A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637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EFEC9-FE35-4363-B624-176D59FDC2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0"/>
            <a:ext cx="7886700" cy="1509715"/>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28650" y="1685925"/>
            <a:ext cx="78867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942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10E0668-AA7B-46A4-8EE3-611071A19A61}" type="datetimeFigureOut">
              <a:rPr lang="en-US" smtClean="0"/>
              <a:pPr/>
              <a:t>6/26/2025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2DA1A43-5AFA-4D4E-9023-524B1DAC0638}" type="slidenum">
              <a:rPr lang="en-US" smtClean="0"/>
              <a:pPr/>
              <a:t>‹#›</a:t>
            </a:fld>
            <a:endParaRPr lang="en-US" dirty="0"/>
          </a:p>
        </p:txBody>
      </p:sp>
    </p:spTree>
    <p:extLst>
      <p:ext uri="{BB962C8B-B14F-4D97-AF65-F5344CB8AC3E}">
        <p14:creationId xmlns:p14="http://schemas.microsoft.com/office/powerpoint/2010/main" val="3102678704"/>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3" r:id="rId3"/>
    <p:sldLayoutId id="2147483679" r:id="rId4"/>
    <p:sldLayoutId id="2147483673" r:id="rId5"/>
    <p:sldLayoutId id="2147483675" r:id="rId6"/>
    <p:sldLayoutId id="2147483674" r:id="rId7"/>
    <p:sldLayoutId id="2147483676" r:id="rId8"/>
    <p:sldLayoutId id="2147483677" r:id="rId9"/>
    <p:sldLayoutId id="2147483665" r:id="rId10"/>
    <p:sldLayoutId id="2147483668" r:id="rId11"/>
    <p:sldLayoutId id="2147483669" r:id="rId12"/>
    <p:sldLayoutId id="2147483678" r:id="rId13"/>
    <p:sldLayoutId id="2147483667"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CAD0-5461-1A49-890C-15B7C09346AE}"/>
              </a:ext>
            </a:extLst>
          </p:cNvPr>
          <p:cNvSpPr>
            <a:spLocks noGrp="1"/>
          </p:cNvSpPr>
          <p:nvPr>
            <p:ph type="ctrTitle"/>
          </p:nvPr>
        </p:nvSpPr>
        <p:spPr/>
        <p:txBody>
          <a:bodyPr/>
          <a:lstStyle/>
          <a:p>
            <a:r>
              <a:rPr lang="en-US" dirty="0">
                <a:latin typeface="+mn-lt"/>
              </a:rPr>
              <a:t>University Senate Orientation</a:t>
            </a:r>
          </a:p>
        </p:txBody>
      </p:sp>
      <p:sp>
        <p:nvSpPr>
          <p:cNvPr id="3" name="Subtitle 2">
            <a:extLst>
              <a:ext uri="{FF2B5EF4-FFF2-40B4-BE49-F238E27FC236}">
                <a16:creationId xmlns:a16="http://schemas.microsoft.com/office/drawing/2014/main" id="{F5163B92-589B-6E44-9CAE-AB7EA94A7BDB}"/>
              </a:ext>
            </a:extLst>
          </p:cNvPr>
          <p:cNvSpPr>
            <a:spLocks noGrp="1"/>
          </p:cNvSpPr>
          <p:nvPr>
            <p:ph type="subTitle" idx="1"/>
          </p:nvPr>
        </p:nvSpPr>
        <p:spPr/>
        <p:txBody>
          <a:bodyPr/>
          <a:lstStyle/>
          <a:p>
            <a:r>
              <a:rPr lang="en-US" dirty="0"/>
              <a:t>August 2021</a:t>
            </a:r>
          </a:p>
          <a:p>
            <a:r>
              <a:rPr lang="en-US" dirty="0"/>
              <a:t>Updated June 2025</a:t>
            </a:r>
          </a:p>
        </p:txBody>
      </p:sp>
    </p:spTree>
    <p:extLst>
      <p:ext uri="{BB962C8B-B14F-4D97-AF65-F5344CB8AC3E}">
        <p14:creationId xmlns:p14="http://schemas.microsoft.com/office/powerpoint/2010/main" val="5552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70AF7641-F8BF-EF6B-6178-6E7B3E6C0A7F}"/>
              </a:ext>
            </a:extLst>
          </p:cNvPr>
          <p:cNvSpPr>
            <a:spLocks noGrp="1"/>
          </p:cNvSpPr>
          <p:nvPr>
            <p:ph type="title"/>
          </p:nvPr>
        </p:nvSpPr>
        <p:spPr>
          <a:xfrm>
            <a:off x="448866" y="1069972"/>
            <a:ext cx="2949178" cy="2139953"/>
          </a:xfrm>
        </p:spPr>
        <p:txBody>
          <a:bodyPr>
            <a:normAutofit fontScale="90000"/>
          </a:bodyPr>
          <a:lstStyle/>
          <a:p>
            <a:r>
              <a:rPr lang="en-US" dirty="0"/>
              <a:t>Get involved by serving on a University Senate Committee!</a:t>
            </a:r>
          </a:p>
        </p:txBody>
      </p:sp>
      <p:sp>
        <p:nvSpPr>
          <p:cNvPr id="28" name="TextBox 27">
            <a:extLst>
              <a:ext uri="{FF2B5EF4-FFF2-40B4-BE49-F238E27FC236}">
                <a16:creationId xmlns:a16="http://schemas.microsoft.com/office/drawing/2014/main" id="{417CEDBE-2BD7-411A-A808-59A5B1AD32CB}"/>
              </a:ext>
            </a:extLst>
          </p:cNvPr>
          <p:cNvSpPr txBox="1"/>
          <p:nvPr/>
        </p:nvSpPr>
        <p:spPr>
          <a:xfrm>
            <a:off x="448866" y="3429001"/>
            <a:ext cx="2949178" cy="2667000"/>
          </a:xfrm>
          <a:prstGeom prst="rect">
            <a:avLst/>
          </a:prstGeom>
        </p:spPr>
        <p:txBody>
          <a:bodyPr vert="horz" lIns="91440" tIns="45720" rIns="91440" bIns="45720" rtlCol="0">
            <a:normAutofit/>
          </a:bodyPr>
          <a:lstStyle/>
          <a:p>
            <a:pPr defTabSz="914400">
              <a:lnSpc>
                <a:spcPct val="90000"/>
              </a:lnSpc>
              <a:spcBef>
                <a:spcPts val="1000"/>
              </a:spcBef>
            </a:pPr>
            <a:r>
              <a:rPr lang="en-US" sz="1600" kern="1200" dirty="0">
                <a:solidFill>
                  <a:schemeClr val="bg1"/>
                </a:solidFill>
                <a:latin typeface="Arial" panose="020B0604020202020204" pitchFamily="34" charset="0"/>
                <a:ea typeface="+mn-ea"/>
                <a:cs typeface="Arial" panose="020B0604020202020204" pitchFamily="34" charset="0"/>
              </a:rPr>
              <a:t>Faculty members do not need to be a Senator to serve on committees</a:t>
            </a:r>
          </a:p>
          <a:p>
            <a:pPr defTabSz="914400">
              <a:lnSpc>
                <a:spcPct val="90000"/>
              </a:lnSpc>
              <a:spcBef>
                <a:spcPts val="1000"/>
              </a:spcBef>
            </a:pPr>
            <a:r>
              <a:rPr lang="en-US" sz="1600" kern="1200" dirty="0">
                <a:solidFill>
                  <a:schemeClr val="bg1"/>
                </a:solidFill>
                <a:latin typeface="Arial" panose="020B0604020202020204" pitchFamily="34" charset="0"/>
                <a:ea typeface="+mn-ea"/>
                <a:cs typeface="Arial" panose="020B0604020202020204" pitchFamily="34" charset="0"/>
              </a:rPr>
              <a:t>Information about each committee can be found on the Senate website</a:t>
            </a:r>
          </a:p>
        </p:txBody>
      </p:sp>
      <p:graphicFrame>
        <p:nvGraphicFramePr>
          <p:cNvPr id="4" name="Diagram 3" descr="List of 27 senate committees">
            <a:extLst>
              <a:ext uri="{FF2B5EF4-FFF2-40B4-BE49-F238E27FC236}">
                <a16:creationId xmlns:a16="http://schemas.microsoft.com/office/drawing/2014/main" id="{4EEDAE6E-D625-5E15-FC46-8FCCC2FD6E44}"/>
              </a:ext>
            </a:extLst>
          </p:cNvPr>
          <p:cNvGraphicFramePr/>
          <p:nvPr>
            <p:extLst>
              <p:ext uri="{D42A27DB-BD31-4B8C-83A1-F6EECF244321}">
                <p14:modId xmlns:p14="http://schemas.microsoft.com/office/powerpoint/2010/main" val="4270584986"/>
              </p:ext>
            </p:extLst>
          </p:nvPr>
        </p:nvGraphicFramePr>
        <p:xfrm>
          <a:off x="3887391" y="1069972"/>
          <a:ext cx="5018484" cy="5026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2950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F48F-4599-4F8C-A556-49D9901F3F32}"/>
              </a:ext>
            </a:extLst>
          </p:cNvPr>
          <p:cNvSpPr>
            <a:spLocks noGrp="1"/>
          </p:cNvSpPr>
          <p:nvPr>
            <p:ph type="title"/>
          </p:nvPr>
        </p:nvSpPr>
        <p:spPr>
          <a:xfrm>
            <a:off x="203200" y="0"/>
            <a:ext cx="8727440" cy="1509715"/>
          </a:xfrm>
        </p:spPr>
        <p:txBody>
          <a:bodyPr/>
          <a:lstStyle/>
          <a:p>
            <a:pPr algn="ctr"/>
            <a:r>
              <a:rPr lang="en-US" dirty="0"/>
              <a:t>How to Join Senate Committees</a:t>
            </a:r>
          </a:p>
        </p:txBody>
      </p:sp>
      <p:sp>
        <p:nvSpPr>
          <p:cNvPr id="3" name="Content Placeholder 2">
            <a:extLst>
              <a:ext uri="{FF2B5EF4-FFF2-40B4-BE49-F238E27FC236}">
                <a16:creationId xmlns:a16="http://schemas.microsoft.com/office/drawing/2014/main" id="{4CEC9434-07AA-46B9-9D69-B9768057F244}"/>
              </a:ext>
            </a:extLst>
          </p:cNvPr>
          <p:cNvSpPr>
            <a:spLocks noGrp="1"/>
          </p:cNvSpPr>
          <p:nvPr>
            <p:ph idx="1"/>
          </p:nvPr>
        </p:nvSpPr>
        <p:spPr>
          <a:xfrm>
            <a:off x="294640" y="1685925"/>
            <a:ext cx="8514080" cy="4724400"/>
          </a:xfrm>
        </p:spPr>
        <p:txBody>
          <a:bodyPr/>
          <a:lstStyle/>
          <a:p>
            <a:r>
              <a:rPr lang="en-US" dirty="0"/>
              <a:t>Committee members are elected by the university senate in April</a:t>
            </a:r>
          </a:p>
          <a:p>
            <a:r>
              <a:rPr lang="en-US" dirty="0"/>
              <a:t>In the Spring semester an email survey will be sent to all University Council members by the Committee on Committees assessing interest in University Committees</a:t>
            </a:r>
          </a:p>
          <a:p>
            <a:r>
              <a:rPr lang="en-US" dirty="0"/>
              <a:t>In the Spring a second survey will also be emailed to the University Council Members to give each member the chance to choose whether or not they want to be nominated on the various Committee Ballots  </a:t>
            </a:r>
          </a:p>
        </p:txBody>
      </p:sp>
    </p:spTree>
    <p:extLst>
      <p:ext uri="{BB962C8B-B14F-4D97-AF65-F5344CB8AC3E}">
        <p14:creationId xmlns:p14="http://schemas.microsoft.com/office/powerpoint/2010/main" val="194064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07212C-1DAB-4FAD-AC62-B1C65F826029}"/>
              </a:ext>
            </a:extLst>
          </p:cNvPr>
          <p:cNvSpPr>
            <a:spLocks noGrp="1"/>
          </p:cNvSpPr>
          <p:nvPr>
            <p:ph type="title"/>
          </p:nvPr>
        </p:nvSpPr>
        <p:spPr>
          <a:xfrm>
            <a:off x="238125" y="1402080"/>
            <a:ext cx="2949178" cy="3551208"/>
          </a:xfrm>
        </p:spPr>
        <p:txBody>
          <a:bodyPr>
            <a:noAutofit/>
          </a:bodyPr>
          <a:lstStyle/>
          <a:p>
            <a:pPr algn="ctr"/>
            <a:r>
              <a:rPr lang="en-US" sz="4400" dirty="0">
                <a:latin typeface="+mn-lt"/>
              </a:rPr>
              <a:t>Become familiar with the University Senate website</a:t>
            </a:r>
          </a:p>
        </p:txBody>
      </p:sp>
      <p:sp>
        <p:nvSpPr>
          <p:cNvPr id="11" name="Content Placeholder 10">
            <a:extLst>
              <a:ext uri="{FF2B5EF4-FFF2-40B4-BE49-F238E27FC236}">
                <a16:creationId xmlns:a16="http://schemas.microsoft.com/office/drawing/2014/main" id="{FE800F39-AC13-40BF-9556-80FFF393CC92}"/>
              </a:ext>
            </a:extLst>
          </p:cNvPr>
          <p:cNvSpPr>
            <a:spLocks noGrp="1"/>
          </p:cNvSpPr>
          <p:nvPr>
            <p:ph idx="1"/>
          </p:nvPr>
        </p:nvSpPr>
        <p:spPr>
          <a:xfrm>
            <a:off x="3887391" y="1069972"/>
            <a:ext cx="5018484" cy="5451598"/>
          </a:xfrm>
        </p:spPr>
        <p:txBody>
          <a:bodyPr>
            <a:normAutofit/>
          </a:bodyPr>
          <a:lstStyle/>
          <a:p>
            <a:pPr marL="0" indent="0">
              <a:buNone/>
            </a:pPr>
            <a:r>
              <a:rPr lang="en-US" sz="2800" dirty="0">
                <a:latin typeface="+mn-lt"/>
              </a:rPr>
              <a:t>On the University Senate website you will find:</a:t>
            </a:r>
          </a:p>
          <a:p>
            <a:r>
              <a:rPr lang="en-US" sz="2800" dirty="0">
                <a:latin typeface="+mn-lt"/>
              </a:rPr>
              <a:t>A link to the updated Faculty Handbook</a:t>
            </a:r>
          </a:p>
          <a:p>
            <a:r>
              <a:rPr lang="en-US" sz="2800" dirty="0">
                <a:latin typeface="+mn-lt"/>
              </a:rPr>
              <a:t>Meeting agendas and minutes</a:t>
            </a:r>
          </a:p>
          <a:p>
            <a:r>
              <a:rPr lang="en-US" sz="2800" dirty="0">
                <a:latin typeface="+mn-lt"/>
              </a:rPr>
              <a:t>Information about Senate committees</a:t>
            </a:r>
          </a:p>
          <a:p>
            <a:r>
              <a:rPr lang="en-US" sz="2800" dirty="0">
                <a:latin typeface="+mn-lt"/>
              </a:rPr>
              <a:t>List of current Senators and contact information</a:t>
            </a:r>
          </a:p>
          <a:p>
            <a:r>
              <a:rPr lang="en-US" sz="2800" dirty="0">
                <a:latin typeface="+mn-lt"/>
              </a:rPr>
              <a:t>Governing documents such as Senate Bylaws and the UND Constitution</a:t>
            </a:r>
          </a:p>
        </p:txBody>
      </p:sp>
      <p:sp>
        <p:nvSpPr>
          <p:cNvPr id="9" name="Content Placeholder 8">
            <a:extLst>
              <a:ext uri="{FF2B5EF4-FFF2-40B4-BE49-F238E27FC236}">
                <a16:creationId xmlns:a16="http://schemas.microsoft.com/office/drawing/2014/main" id="{D53B3346-6BEB-40EB-A40D-DDD23F026A76}"/>
              </a:ext>
            </a:extLst>
          </p:cNvPr>
          <p:cNvSpPr>
            <a:spLocks noGrp="1"/>
          </p:cNvSpPr>
          <p:nvPr>
            <p:ph type="body" sz="half" idx="2"/>
          </p:nvPr>
        </p:nvSpPr>
        <p:spPr>
          <a:xfrm>
            <a:off x="164227" y="5118340"/>
            <a:ext cx="3373120" cy="621102"/>
          </a:xfrm>
        </p:spPr>
        <p:txBody>
          <a:bodyPr>
            <a:normAutofit/>
          </a:bodyPr>
          <a:lstStyle/>
          <a:p>
            <a:pPr algn="ctr"/>
            <a:r>
              <a:rPr lang="en-US" sz="1300" dirty="0">
                <a:latin typeface="+mn-lt"/>
              </a:rPr>
              <a:t>https://und.edu/academics/university-senate/</a:t>
            </a:r>
          </a:p>
        </p:txBody>
      </p:sp>
    </p:spTree>
    <p:extLst>
      <p:ext uri="{BB962C8B-B14F-4D97-AF65-F5344CB8AC3E}">
        <p14:creationId xmlns:p14="http://schemas.microsoft.com/office/powerpoint/2010/main" val="350985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470D75-CF8B-467B-82F6-9D4FC45DB172}"/>
              </a:ext>
            </a:extLst>
          </p:cNvPr>
          <p:cNvSpPr>
            <a:spLocks noGrp="1"/>
          </p:cNvSpPr>
          <p:nvPr>
            <p:ph type="title"/>
          </p:nvPr>
        </p:nvSpPr>
        <p:spPr/>
        <p:txBody>
          <a:bodyPr/>
          <a:lstStyle/>
          <a:p>
            <a:r>
              <a:rPr lang="en-US" dirty="0">
                <a:latin typeface="+mn-lt"/>
              </a:rPr>
              <a:t>When &amp; How the Senate Meets</a:t>
            </a:r>
          </a:p>
        </p:txBody>
      </p:sp>
      <p:sp>
        <p:nvSpPr>
          <p:cNvPr id="6" name="Content Placeholder 5">
            <a:extLst>
              <a:ext uri="{FF2B5EF4-FFF2-40B4-BE49-F238E27FC236}">
                <a16:creationId xmlns:a16="http://schemas.microsoft.com/office/drawing/2014/main" id="{CA2B9A98-A4F8-47F4-9D80-F67E0DC93146}"/>
              </a:ext>
            </a:extLst>
          </p:cNvPr>
          <p:cNvSpPr>
            <a:spLocks noGrp="1"/>
          </p:cNvSpPr>
          <p:nvPr>
            <p:ph idx="1"/>
          </p:nvPr>
        </p:nvSpPr>
        <p:spPr>
          <a:xfrm>
            <a:off x="330200" y="1685925"/>
            <a:ext cx="8394700" cy="4724400"/>
          </a:xfrm>
        </p:spPr>
        <p:txBody>
          <a:bodyPr>
            <a:normAutofit lnSpcReduction="10000"/>
          </a:bodyPr>
          <a:lstStyle/>
          <a:p>
            <a:r>
              <a:rPr lang="en-US" dirty="0">
                <a:latin typeface="+mn-lt"/>
              </a:rPr>
              <a:t>Senate terms begin September 1 each year</a:t>
            </a:r>
          </a:p>
          <a:p>
            <a:r>
              <a:rPr lang="en-US" dirty="0">
                <a:latin typeface="+mn-lt"/>
              </a:rPr>
              <a:t>The Senate meets the first Thursday of each month from 3:30 pm to 5 pm</a:t>
            </a:r>
          </a:p>
          <a:p>
            <a:r>
              <a:rPr lang="en-US" dirty="0">
                <a:latin typeface="+mn-lt"/>
              </a:rPr>
              <a:t>The Senate Executive Committee sets the agenda two weeks before each meeting</a:t>
            </a:r>
          </a:p>
          <a:p>
            <a:r>
              <a:rPr lang="en-US" dirty="0">
                <a:latin typeface="+mn-lt"/>
              </a:rPr>
              <a:t>The agenda, attachments, and previous meeting minutes (or links) are emailed to Senators and posted one week in advance</a:t>
            </a:r>
          </a:p>
          <a:p>
            <a:r>
              <a:rPr lang="en-US" dirty="0">
                <a:latin typeface="+mn-lt"/>
              </a:rPr>
              <a:t>All meetings will include access via Zoom for the foreseeable future; voting members will receive an invitation to participate as a panelist</a:t>
            </a:r>
          </a:p>
        </p:txBody>
      </p:sp>
    </p:spTree>
    <p:extLst>
      <p:ext uri="{BB962C8B-B14F-4D97-AF65-F5344CB8AC3E}">
        <p14:creationId xmlns:p14="http://schemas.microsoft.com/office/powerpoint/2010/main" val="199557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57D2-039C-440E-B3BA-83A83AE361C9}"/>
              </a:ext>
            </a:extLst>
          </p:cNvPr>
          <p:cNvSpPr>
            <a:spLocks noGrp="1"/>
          </p:cNvSpPr>
          <p:nvPr>
            <p:ph type="title"/>
          </p:nvPr>
        </p:nvSpPr>
        <p:spPr/>
        <p:txBody>
          <a:bodyPr/>
          <a:lstStyle/>
          <a:p>
            <a:pPr marL="0" indent="0">
              <a:buNone/>
            </a:pPr>
            <a:r>
              <a:rPr lang="en-US" dirty="0">
                <a:latin typeface="+mn-lt"/>
              </a:rPr>
              <a:t>Elements of Senate Meetings</a:t>
            </a:r>
          </a:p>
        </p:txBody>
      </p:sp>
      <p:sp>
        <p:nvSpPr>
          <p:cNvPr id="3" name="Content Placeholder 2">
            <a:extLst>
              <a:ext uri="{FF2B5EF4-FFF2-40B4-BE49-F238E27FC236}">
                <a16:creationId xmlns:a16="http://schemas.microsoft.com/office/drawing/2014/main" id="{12023379-9483-4ADB-94F7-9FF539507C6B}"/>
              </a:ext>
            </a:extLst>
          </p:cNvPr>
          <p:cNvSpPr>
            <a:spLocks noGrp="1"/>
          </p:cNvSpPr>
          <p:nvPr>
            <p:ph idx="1"/>
          </p:nvPr>
        </p:nvSpPr>
        <p:spPr>
          <a:xfrm>
            <a:off x="393700" y="1685925"/>
            <a:ext cx="8318500" cy="4724400"/>
          </a:xfrm>
        </p:spPr>
        <p:txBody>
          <a:bodyPr>
            <a:normAutofit lnSpcReduction="10000"/>
          </a:bodyPr>
          <a:lstStyle/>
          <a:p>
            <a:pPr marL="342900" indent="-342900">
              <a:buFont typeface="+mj-lt"/>
              <a:buAutoNum type="arabicPeriod"/>
            </a:pPr>
            <a:r>
              <a:rPr lang="en-US" dirty="0">
                <a:latin typeface="+mn-lt"/>
              </a:rPr>
              <a:t>Announcements – can be lengthy and include visitors</a:t>
            </a:r>
          </a:p>
          <a:p>
            <a:pPr marL="342900" indent="-342900">
              <a:buFont typeface="+mj-lt"/>
              <a:buAutoNum type="arabicPeriod"/>
            </a:pPr>
            <a:r>
              <a:rPr lang="en-US" dirty="0">
                <a:latin typeface="+mn-lt"/>
              </a:rPr>
              <a:t>Approval of prior meeting minutes</a:t>
            </a:r>
          </a:p>
          <a:p>
            <a:pPr marL="342900" indent="-342900">
              <a:buFont typeface="+mj-lt"/>
              <a:buAutoNum type="arabicPeriod"/>
            </a:pPr>
            <a:r>
              <a:rPr lang="en-US" dirty="0">
                <a:latin typeface="+mn-lt"/>
              </a:rPr>
              <a:t>Question period – limited to 20 minutes, please state your name when addressing the Senate. </a:t>
            </a:r>
            <a:r>
              <a:rPr lang="en-US" u="sng" dirty="0">
                <a:latin typeface="+mn-lt"/>
              </a:rPr>
              <a:t>Please limit individual questions or comments to 2 minutes</a:t>
            </a:r>
            <a:r>
              <a:rPr lang="en-US" dirty="0">
                <a:latin typeface="+mn-lt"/>
              </a:rPr>
              <a:t>.</a:t>
            </a:r>
          </a:p>
          <a:p>
            <a:pPr marL="342900" indent="-342900">
              <a:buFont typeface="+mj-lt"/>
              <a:buAutoNum type="arabicPeriod"/>
            </a:pPr>
            <a:r>
              <a:rPr lang="en-US" dirty="0">
                <a:latin typeface="+mn-lt"/>
              </a:rPr>
              <a:t>Consent calendar – committee reports, matters likely needing little/no discussion, often voted on as a block</a:t>
            </a:r>
          </a:p>
          <a:p>
            <a:pPr marL="342900" indent="-342900">
              <a:buFont typeface="+mj-lt"/>
              <a:buAutoNum type="arabicPeriod"/>
            </a:pPr>
            <a:r>
              <a:rPr lang="en-US" dirty="0">
                <a:latin typeface="+mn-lt"/>
              </a:rPr>
              <a:t>Business calendar – matters that need greater discussion and a vote, old and new business</a:t>
            </a:r>
          </a:p>
          <a:p>
            <a:pPr marL="342900" indent="-342900">
              <a:buFont typeface="+mj-lt"/>
              <a:buAutoNum type="arabicPeriod"/>
            </a:pPr>
            <a:r>
              <a:rPr lang="en-US" dirty="0">
                <a:latin typeface="+mn-lt"/>
              </a:rPr>
              <a:t>Matters arising – issues too new to have made it to the agenda</a:t>
            </a:r>
          </a:p>
        </p:txBody>
      </p:sp>
    </p:spTree>
    <p:extLst>
      <p:ext uri="{BB962C8B-B14F-4D97-AF65-F5344CB8AC3E}">
        <p14:creationId xmlns:p14="http://schemas.microsoft.com/office/powerpoint/2010/main" val="379606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EA9E-2E1C-47FC-AA78-2BA6FD2BF48F}"/>
              </a:ext>
            </a:extLst>
          </p:cNvPr>
          <p:cNvSpPr>
            <a:spLocks noGrp="1"/>
          </p:cNvSpPr>
          <p:nvPr>
            <p:ph type="title"/>
          </p:nvPr>
        </p:nvSpPr>
        <p:spPr>
          <a:xfrm>
            <a:off x="448866" y="1069972"/>
            <a:ext cx="2949178" cy="3400428"/>
          </a:xfrm>
        </p:spPr>
        <p:txBody>
          <a:bodyPr>
            <a:noAutofit/>
          </a:bodyPr>
          <a:lstStyle/>
          <a:p>
            <a:pPr algn="ctr"/>
            <a:r>
              <a:rPr lang="en-US" sz="4400" dirty="0">
                <a:latin typeface="+mn-lt"/>
              </a:rPr>
              <a:t>Some Standing Rules of the University Senate</a:t>
            </a:r>
          </a:p>
        </p:txBody>
      </p:sp>
      <p:sp>
        <p:nvSpPr>
          <p:cNvPr id="5" name="Content Placeholder 4">
            <a:extLst>
              <a:ext uri="{FF2B5EF4-FFF2-40B4-BE49-F238E27FC236}">
                <a16:creationId xmlns:a16="http://schemas.microsoft.com/office/drawing/2014/main" id="{6903EFE1-667E-4A0A-A830-DF3786B34D89}"/>
              </a:ext>
            </a:extLst>
          </p:cNvPr>
          <p:cNvSpPr>
            <a:spLocks noGrp="1"/>
          </p:cNvSpPr>
          <p:nvPr>
            <p:ph idx="1"/>
          </p:nvPr>
        </p:nvSpPr>
        <p:spPr>
          <a:xfrm>
            <a:off x="3887391" y="1069972"/>
            <a:ext cx="5167709" cy="5026028"/>
          </a:xfrm>
        </p:spPr>
        <p:txBody>
          <a:bodyPr>
            <a:noAutofit/>
          </a:bodyPr>
          <a:lstStyle/>
          <a:p>
            <a:r>
              <a:rPr lang="en-US" sz="2800" dirty="0">
                <a:latin typeface="+mn-lt"/>
              </a:rPr>
              <a:t>When we meet in person, Senators should sit in the front half of the room</a:t>
            </a:r>
          </a:p>
          <a:p>
            <a:r>
              <a:rPr lang="en-US" sz="2800" dirty="0">
                <a:latin typeface="+mn-lt"/>
              </a:rPr>
              <a:t>Senator attendance records are posted each semester</a:t>
            </a:r>
          </a:p>
          <a:p>
            <a:r>
              <a:rPr lang="en-US" sz="2800" dirty="0">
                <a:latin typeface="+mn-lt"/>
              </a:rPr>
              <a:t>All votes of the Senate are open, public votes</a:t>
            </a:r>
          </a:p>
          <a:p>
            <a:r>
              <a:rPr lang="en-US" sz="2800" dirty="0">
                <a:latin typeface="+mn-lt"/>
              </a:rPr>
              <a:t>Only Senators may speak during Senate meetings; visitors may speak with consent from Senate </a:t>
            </a:r>
          </a:p>
          <a:p>
            <a:r>
              <a:rPr lang="en-US" sz="2800" dirty="0">
                <a:latin typeface="+mn-lt"/>
              </a:rPr>
              <a:t>Members should not speak for more than </a:t>
            </a:r>
            <a:r>
              <a:rPr lang="en-US" sz="2800" u="sng" dirty="0">
                <a:latin typeface="+mn-lt"/>
              </a:rPr>
              <a:t>2 consecutive minutes</a:t>
            </a:r>
            <a:r>
              <a:rPr lang="en-US" sz="2800" dirty="0">
                <a:latin typeface="+mn-lt"/>
              </a:rPr>
              <a:t> without majority vote</a:t>
            </a:r>
          </a:p>
          <a:p>
            <a:endParaRPr lang="en-US" sz="2800" dirty="0">
              <a:latin typeface="+mn-lt"/>
            </a:endParaRPr>
          </a:p>
        </p:txBody>
      </p:sp>
    </p:spTree>
    <p:extLst>
      <p:ext uri="{BB962C8B-B14F-4D97-AF65-F5344CB8AC3E}">
        <p14:creationId xmlns:p14="http://schemas.microsoft.com/office/powerpoint/2010/main" val="415295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EA9E-2E1C-47FC-AA78-2BA6FD2BF48F}"/>
              </a:ext>
            </a:extLst>
          </p:cNvPr>
          <p:cNvSpPr>
            <a:spLocks noGrp="1"/>
          </p:cNvSpPr>
          <p:nvPr>
            <p:ph type="title"/>
          </p:nvPr>
        </p:nvSpPr>
        <p:spPr>
          <a:xfrm>
            <a:off x="448866" y="1501772"/>
            <a:ext cx="2949178" cy="3400428"/>
          </a:xfrm>
        </p:spPr>
        <p:txBody>
          <a:bodyPr>
            <a:noAutofit/>
          </a:bodyPr>
          <a:lstStyle/>
          <a:p>
            <a:pPr algn="ctr"/>
            <a:r>
              <a:rPr lang="en-US" sz="4400" dirty="0">
                <a:latin typeface="+mn-lt"/>
              </a:rPr>
              <a:t>Protocols for Speaking during Senate Meetings</a:t>
            </a:r>
          </a:p>
        </p:txBody>
      </p:sp>
      <p:sp>
        <p:nvSpPr>
          <p:cNvPr id="5" name="Content Placeholder 4">
            <a:extLst>
              <a:ext uri="{FF2B5EF4-FFF2-40B4-BE49-F238E27FC236}">
                <a16:creationId xmlns:a16="http://schemas.microsoft.com/office/drawing/2014/main" id="{6903EFE1-667E-4A0A-A830-DF3786B34D89}"/>
              </a:ext>
            </a:extLst>
          </p:cNvPr>
          <p:cNvSpPr>
            <a:spLocks noGrp="1"/>
          </p:cNvSpPr>
          <p:nvPr>
            <p:ph idx="1"/>
          </p:nvPr>
        </p:nvSpPr>
        <p:spPr>
          <a:xfrm>
            <a:off x="3887391" y="1069972"/>
            <a:ext cx="4964509" cy="5026028"/>
          </a:xfrm>
        </p:spPr>
        <p:txBody>
          <a:bodyPr>
            <a:noAutofit/>
          </a:bodyPr>
          <a:lstStyle/>
          <a:p>
            <a:r>
              <a:rPr lang="en-US" sz="2800" dirty="0">
                <a:latin typeface="+mn-lt"/>
              </a:rPr>
              <a:t>Raise your hand if you wish to be recognized to speak to a motion or issue or to raise a question</a:t>
            </a:r>
          </a:p>
          <a:p>
            <a:r>
              <a:rPr lang="en-US" sz="2800" dirty="0">
                <a:latin typeface="+mn-lt"/>
              </a:rPr>
              <a:t>When you are recognized</a:t>
            </a:r>
            <a:r>
              <a:rPr lang="en-US" sz="2800">
                <a:latin typeface="+mn-lt"/>
              </a:rPr>
              <a:t>, state </a:t>
            </a:r>
            <a:r>
              <a:rPr lang="en-US" sz="2800" dirty="0">
                <a:latin typeface="+mn-lt"/>
              </a:rPr>
              <a:t>your name before addressing the Senate</a:t>
            </a:r>
          </a:p>
          <a:p>
            <a:r>
              <a:rPr lang="en-US" sz="2800" dirty="0">
                <a:latin typeface="+mn-lt"/>
              </a:rPr>
              <a:t>It is imperative that all Senators and visitors conduct themselves professionally during meetings – please treat others with respect</a:t>
            </a:r>
          </a:p>
        </p:txBody>
      </p:sp>
    </p:spTree>
    <p:extLst>
      <p:ext uri="{BB962C8B-B14F-4D97-AF65-F5344CB8AC3E}">
        <p14:creationId xmlns:p14="http://schemas.microsoft.com/office/powerpoint/2010/main" val="157460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21B7-6E6D-4AE8-8C18-4DD179FC6F60}"/>
              </a:ext>
            </a:extLst>
          </p:cNvPr>
          <p:cNvSpPr>
            <a:spLocks noGrp="1"/>
          </p:cNvSpPr>
          <p:nvPr>
            <p:ph type="title"/>
          </p:nvPr>
        </p:nvSpPr>
        <p:spPr>
          <a:xfrm>
            <a:off x="88900" y="1069972"/>
            <a:ext cx="3467100" cy="2701928"/>
          </a:xfrm>
        </p:spPr>
        <p:txBody>
          <a:bodyPr>
            <a:noAutofit/>
          </a:bodyPr>
          <a:lstStyle/>
          <a:p>
            <a:pPr algn="ctr"/>
            <a:r>
              <a:rPr lang="en-US" sz="4400" dirty="0">
                <a:latin typeface="+mn-lt"/>
              </a:rPr>
              <a:t>Sturgis Rules of Parliamentary Procedure</a:t>
            </a:r>
          </a:p>
        </p:txBody>
      </p:sp>
      <p:sp>
        <p:nvSpPr>
          <p:cNvPr id="3" name="Content Placeholder 2">
            <a:extLst>
              <a:ext uri="{FF2B5EF4-FFF2-40B4-BE49-F238E27FC236}">
                <a16:creationId xmlns:a16="http://schemas.microsoft.com/office/drawing/2014/main" id="{62E0B11F-E445-477E-BCC1-D70D5471E3EB}"/>
              </a:ext>
            </a:extLst>
          </p:cNvPr>
          <p:cNvSpPr>
            <a:spLocks noGrp="1"/>
          </p:cNvSpPr>
          <p:nvPr>
            <p:ph idx="1"/>
          </p:nvPr>
        </p:nvSpPr>
        <p:spPr>
          <a:xfrm>
            <a:off x="3887391" y="1069972"/>
            <a:ext cx="5078810" cy="5394328"/>
          </a:xfrm>
        </p:spPr>
        <p:txBody>
          <a:bodyPr>
            <a:normAutofit fontScale="85000" lnSpcReduction="10000"/>
          </a:bodyPr>
          <a:lstStyle/>
          <a:p>
            <a:r>
              <a:rPr lang="en-US" sz="2800" dirty="0">
                <a:latin typeface="+mn-lt"/>
              </a:rPr>
              <a:t>Please review the parliamentary procedure guide posted</a:t>
            </a:r>
          </a:p>
          <a:p>
            <a:r>
              <a:rPr lang="en-US" sz="2800" dirty="0">
                <a:latin typeface="+mn-lt"/>
              </a:rPr>
              <a:t>A few reminders:</a:t>
            </a:r>
          </a:p>
          <a:p>
            <a:pPr marL="457200" lvl="1"/>
            <a:r>
              <a:rPr lang="en-US" sz="2400" dirty="0">
                <a:latin typeface="+mn-lt"/>
              </a:rPr>
              <a:t>Only one main motion at a time</a:t>
            </a:r>
          </a:p>
          <a:p>
            <a:pPr marL="457200" lvl="1"/>
            <a:r>
              <a:rPr lang="en-US" sz="2400" dirty="0">
                <a:latin typeface="+mn-lt"/>
              </a:rPr>
              <a:t>Discussion/amendments must be germane</a:t>
            </a:r>
          </a:p>
          <a:p>
            <a:pPr marL="457200" lvl="1"/>
            <a:r>
              <a:rPr lang="en-US" sz="2400" dirty="0">
                <a:latin typeface="+mn-lt"/>
              </a:rPr>
              <a:t>No motions may be ignored (unless out of order)</a:t>
            </a:r>
          </a:p>
          <a:p>
            <a:pPr marL="457200" lvl="1"/>
            <a:r>
              <a:rPr lang="en-US" sz="2400" dirty="0">
                <a:latin typeface="+mn-lt"/>
              </a:rPr>
              <a:t>Motions must be acted upon</a:t>
            </a:r>
          </a:p>
          <a:p>
            <a:pPr marL="457200" lvl="1"/>
            <a:r>
              <a:rPr lang="en-US" sz="2400" dirty="0">
                <a:latin typeface="+mn-lt"/>
              </a:rPr>
              <a:t>Motions may be amended</a:t>
            </a:r>
          </a:p>
          <a:p>
            <a:pPr marL="457200" lvl="1"/>
            <a:r>
              <a:rPr lang="en-US" sz="2400" dirty="0">
                <a:latin typeface="+mn-lt"/>
              </a:rPr>
              <a:t>Amendments must be seconded and voted upon before going back to main motion</a:t>
            </a:r>
          </a:p>
          <a:p>
            <a:pPr marL="457200" lvl="1"/>
            <a:r>
              <a:rPr lang="en-US" sz="2400" dirty="0">
                <a:latin typeface="+mn-lt"/>
              </a:rPr>
              <a:t>Motions may be tabled</a:t>
            </a:r>
          </a:p>
          <a:p>
            <a:pPr marL="457200" lvl="1"/>
            <a:r>
              <a:rPr lang="en-US" sz="2400" dirty="0">
                <a:latin typeface="+mn-lt"/>
              </a:rPr>
              <a:t>Closing debate must be approved by 2/3 majority</a:t>
            </a:r>
          </a:p>
          <a:p>
            <a:pPr marL="457200" lvl="1"/>
            <a:r>
              <a:rPr lang="en-US" sz="2400" dirty="0">
                <a:latin typeface="+mn-lt"/>
              </a:rPr>
              <a:t>Some votes are recorded (business calendar), others not (consent calendar)</a:t>
            </a:r>
          </a:p>
          <a:p>
            <a:pPr marL="457200" lvl="1"/>
            <a:r>
              <a:rPr lang="en-US" sz="2400" dirty="0">
                <a:latin typeface="+mn-lt"/>
              </a:rPr>
              <a:t>Senate meetings adjourn at 5 pm unless someone moves to extend the time</a:t>
            </a:r>
          </a:p>
          <a:p>
            <a:pPr lvl="1"/>
            <a:endParaRPr lang="en-US" sz="2400" dirty="0">
              <a:latin typeface="+mn-lt"/>
            </a:endParaRPr>
          </a:p>
        </p:txBody>
      </p:sp>
    </p:spTree>
    <p:extLst>
      <p:ext uri="{BB962C8B-B14F-4D97-AF65-F5344CB8AC3E}">
        <p14:creationId xmlns:p14="http://schemas.microsoft.com/office/powerpoint/2010/main" val="221436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E36079-855A-4DC8-BD62-D12E4FE706D8}"/>
              </a:ext>
            </a:extLst>
          </p:cNvPr>
          <p:cNvSpPr>
            <a:spLocks noGrp="1"/>
          </p:cNvSpPr>
          <p:nvPr>
            <p:ph idx="1"/>
          </p:nvPr>
        </p:nvSpPr>
        <p:spPr/>
        <p:txBody>
          <a:bodyPr>
            <a:normAutofit/>
          </a:bodyPr>
          <a:lstStyle/>
          <a:p>
            <a:pPr marL="0" indent="0" algn="ctr">
              <a:buNone/>
            </a:pPr>
            <a:endParaRPr lang="en-US" sz="4400" dirty="0">
              <a:latin typeface="+mn-lt"/>
            </a:endParaRPr>
          </a:p>
          <a:p>
            <a:pPr marL="0" indent="0" algn="ctr">
              <a:buNone/>
            </a:pPr>
            <a:endParaRPr lang="en-US" sz="4400" dirty="0">
              <a:latin typeface="+mn-lt"/>
            </a:endParaRPr>
          </a:p>
          <a:p>
            <a:pPr marL="0" indent="0" algn="ctr">
              <a:buNone/>
            </a:pPr>
            <a:r>
              <a:rPr lang="en-US" sz="4400" dirty="0">
                <a:latin typeface="+mn-lt"/>
              </a:rPr>
              <a:t>Thank you for serving on the University Senate!</a:t>
            </a:r>
          </a:p>
        </p:txBody>
      </p:sp>
    </p:spTree>
    <p:extLst>
      <p:ext uri="{BB962C8B-B14F-4D97-AF65-F5344CB8AC3E}">
        <p14:creationId xmlns:p14="http://schemas.microsoft.com/office/powerpoint/2010/main" val="8182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D5846-FDC2-442E-A219-36DF98F48B31}"/>
              </a:ext>
            </a:extLst>
          </p:cNvPr>
          <p:cNvSpPr>
            <a:spLocks noGrp="1"/>
          </p:cNvSpPr>
          <p:nvPr>
            <p:ph type="title"/>
          </p:nvPr>
        </p:nvSpPr>
        <p:spPr>
          <a:xfrm>
            <a:off x="448866" y="1069972"/>
            <a:ext cx="2949178" cy="1886309"/>
          </a:xfrm>
        </p:spPr>
        <p:txBody>
          <a:bodyPr>
            <a:noAutofit/>
          </a:bodyPr>
          <a:lstStyle/>
          <a:p>
            <a:pPr algn="ctr"/>
            <a:r>
              <a:rPr lang="en-US" sz="4400" dirty="0">
                <a:latin typeface="+mn-lt"/>
              </a:rPr>
              <a:t>The University Council</a:t>
            </a:r>
          </a:p>
        </p:txBody>
      </p:sp>
      <p:sp>
        <p:nvSpPr>
          <p:cNvPr id="5" name="Content Placeholder 4">
            <a:extLst>
              <a:ext uri="{FF2B5EF4-FFF2-40B4-BE49-F238E27FC236}">
                <a16:creationId xmlns:a16="http://schemas.microsoft.com/office/drawing/2014/main" id="{343CEE88-5457-4674-A5A4-A340E83C5934}"/>
              </a:ext>
            </a:extLst>
          </p:cNvPr>
          <p:cNvSpPr>
            <a:spLocks noGrp="1"/>
          </p:cNvSpPr>
          <p:nvPr>
            <p:ph idx="1"/>
          </p:nvPr>
        </p:nvSpPr>
        <p:spPr>
          <a:xfrm>
            <a:off x="3887391" y="1069971"/>
            <a:ext cx="5018484" cy="5434345"/>
          </a:xfrm>
        </p:spPr>
        <p:txBody>
          <a:bodyPr>
            <a:noAutofit/>
          </a:bodyPr>
          <a:lstStyle/>
          <a:p>
            <a:r>
              <a:rPr lang="en-US" sz="2800" b="0" i="0" u="none" strike="noStrike" baseline="0" dirty="0">
                <a:latin typeface="+mn-lt"/>
              </a:rPr>
              <a:t>The University Legislature consists of the University Council and its Senate</a:t>
            </a:r>
          </a:p>
          <a:p>
            <a:r>
              <a:rPr lang="en-US" sz="2800" dirty="0">
                <a:latin typeface="+mn-lt"/>
              </a:rPr>
              <a:t>The University Council includes administrators and all benefitted faculty, including lecturers, instructors, assistant, associate, and full professors – all entitled to vote</a:t>
            </a:r>
          </a:p>
          <a:p>
            <a:r>
              <a:rPr lang="en-US" sz="2800" dirty="0">
                <a:latin typeface="+mn-lt"/>
              </a:rPr>
              <a:t>The Council meets at least once a semester</a:t>
            </a:r>
          </a:p>
          <a:p>
            <a:r>
              <a:rPr lang="en-US" sz="2800" dirty="0">
                <a:latin typeface="+mn-lt"/>
              </a:rPr>
              <a:t>A quorum of 25% is needed to conduct Council business</a:t>
            </a:r>
          </a:p>
        </p:txBody>
      </p:sp>
      <p:sp>
        <p:nvSpPr>
          <p:cNvPr id="6" name="Text Placeholder 5">
            <a:extLst>
              <a:ext uri="{FF2B5EF4-FFF2-40B4-BE49-F238E27FC236}">
                <a16:creationId xmlns:a16="http://schemas.microsoft.com/office/drawing/2014/main" id="{10DD9F1B-6ED0-4C6E-8FB3-EBAED5B757CA}"/>
              </a:ext>
            </a:extLst>
          </p:cNvPr>
          <p:cNvSpPr>
            <a:spLocks noGrp="1"/>
          </p:cNvSpPr>
          <p:nvPr>
            <p:ph type="body" sz="half" idx="2"/>
          </p:nvPr>
        </p:nvSpPr>
        <p:spPr>
          <a:xfrm>
            <a:off x="448866" y="3209026"/>
            <a:ext cx="2949178" cy="2886973"/>
          </a:xfrm>
        </p:spPr>
        <p:txBody>
          <a:bodyPr/>
          <a:lstStyle/>
          <a:p>
            <a:pPr algn="ctr"/>
            <a:r>
              <a:rPr lang="en-US" dirty="0">
                <a:latin typeface="+mn-lt"/>
              </a:rPr>
              <a:t>Source: UND Constitution</a:t>
            </a:r>
          </a:p>
        </p:txBody>
      </p:sp>
    </p:spTree>
    <p:extLst>
      <p:ext uri="{BB962C8B-B14F-4D97-AF65-F5344CB8AC3E}">
        <p14:creationId xmlns:p14="http://schemas.microsoft.com/office/powerpoint/2010/main" val="126345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D5846-FDC2-442E-A219-36DF98F48B31}"/>
              </a:ext>
            </a:extLst>
          </p:cNvPr>
          <p:cNvSpPr>
            <a:spLocks noGrp="1"/>
          </p:cNvSpPr>
          <p:nvPr>
            <p:ph type="title"/>
          </p:nvPr>
        </p:nvSpPr>
        <p:spPr>
          <a:xfrm>
            <a:off x="448866" y="1069972"/>
            <a:ext cx="2949178" cy="2673892"/>
          </a:xfrm>
        </p:spPr>
        <p:txBody>
          <a:bodyPr>
            <a:noAutofit/>
          </a:bodyPr>
          <a:lstStyle/>
          <a:p>
            <a:pPr algn="ctr"/>
            <a:r>
              <a:rPr lang="en-US" sz="4400" dirty="0">
                <a:latin typeface="+mn-lt"/>
              </a:rPr>
              <a:t>Functions of the University Senate</a:t>
            </a:r>
          </a:p>
        </p:txBody>
      </p:sp>
      <p:sp>
        <p:nvSpPr>
          <p:cNvPr id="5" name="Content Placeholder 4">
            <a:extLst>
              <a:ext uri="{FF2B5EF4-FFF2-40B4-BE49-F238E27FC236}">
                <a16:creationId xmlns:a16="http://schemas.microsoft.com/office/drawing/2014/main" id="{343CEE88-5457-4674-A5A4-A340E83C5934}"/>
              </a:ext>
            </a:extLst>
          </p:cNvPr>
          <p:cNvSpPr>
            <a:spLocks noGrp="1"/>
          </p:cNvSpPr>
          <p:nvPr>
            <p:ph idx="1"/>
          </p:nvPr>
        </p:nvSpPr>
        <p:spPr>
          <a:xfrm>
            <a:off x="3887391" y="1069971"/>
            <a:ext cx="5018484" cy="5468851"/>
          </a:xfrm>
        </p:spPr>
        <p:txBody>
          <a:bodyPr>
            <a:normAutofit fontScale="92500" lnSpcReduction="10000"/>
          </a:bodyPr>
          <a:lstStyle/>
          <a:p>
            <a:r>
              <a:rPr lang="en-US" sz="2800" dirty="0">
                <a:latin typeface="+mn-lt"/>
              </a:rPr>
              <a:t>The University Senate meets once a month during fall and spring semesters to exercise the powers of the Council. The University Senate will not meet during the summer months (June through August) or in January</a:t>
            </a:r>
          </a:p>
          <a:p>
            <a:r>
              <a:rPr lang="en-US" sz="2800" dirty="0">
                <a:latin typeface="+mn-lt"/>
              </a:rPr>
              <a:t>The Senate provides an avenue for faculty to express their position on institutional matters</a:t>
            </a:r>
          </a:p>
          <a:p>
            <a:r>
              <a:rPr lang="en-US" sz="2800" dirty="0">
                <a:latin typeface="+mn-lt"/>
              </a:rPr>
              <a:t>All actions regarding university policy undertaken by the Council, Senate or its committees are submitted to the President for approval</a:t>
            </a:r>
          </a:p>
        </p:txBody>
      </p:sp>
      <p:sp>
        <p:nvSpPr>
          <p:cNvPr id="6" name="Text Placeholder 5">
            <a:extLst>
              <a:ext uri="{FF2B5EF4-FFF2-40B4-BE49-F238E27FC236}">
                <a16:creationId xmlns:a16="http://schemas.microsoft.com/office/drawing/2014/main" id="{10DD9F1B-6ED0-4C6E-8FB3-EBAED5B757CA}"/>
              </a:ext>
            </a:extLst>
          </p:cNvPr>
          <p:cNvSpPr>
            <a:spLocks noGrp="1"/>
          </p:cNvSpPr>
          <p:nvPr>
            <p:ph type="body" sz="half" idx="2"/>
          </p:nvPr>
        </p:nvSpPr>
        <p:spPr>
          <a:xfrm>
            <a:off x="448866" y="3899140"/>
            <a:ext cx="2949178" cy="2196859"/>
          </a:xfrm>
        </p:spPr>
        <p:txBody>
          <a:bodyPr/>
          <a:lstStyle/>
          <a:p>
            <a:pPr algn="ctr"/>
            <a:r>
              <a:rPr lang="en-US" dirty="0">
                <a:latin typeface="+mn-lt"/>
              </a:rPr>
              <a:t>Source: UND Constitution</a:t>
            </a:r>
          </a:p>
        </p:txBody>
      </p:sp>
    </p:spTree>
    <p:extLst>
      <p:ext uri="{BB962C8B-B14F-4D97-AF65-F5344CB8AC3E}">
        <p14:creationId xmlns:p14="http://schemas.microsoft.com/office/powerpoint/2010/main" val="153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B77B-C56F-4EE8-97AD-23AAE63BA5D4}"/>
              </a:ext>
            </a:extLst>
          </p:cNvPr>
          <p:cNvSpPr>
            <a:spLocks noGrp="1"/>
          </p:cNvSpPr>
          <p:nvPr>
            <p:ph type="title"/>
          </p:nvPr>
        </p:nvSpPr>
        <p:spPr>
          <a:xfrm>
            <a:off x="151289" y="1069972"/>
            <a:ext cx="3246755" cy="1517953"/>
          </a:xfrm>
        </p:spPr>
        <p:txBody>
          <a:bodyPr>
            <a:noAutofit/>
          </a:bodyPr>
          <a:lstStyle/>
          <a:p>
            <a:pPr algn="ctr"/>
            <a:r>
              <a:rPr lang="en-US" sz="4400" dirty="0">
                <a:latin typeface="+mn-lt"/>
              </a:rPr>
              <a:t>The UND Constitution</a:t>
            </a:r>
          </a:p>
        </p:txBody>
      </p:sp>
      <p:sp>
        <p:nvSpPr>
          <p:cNvPr id="3" name="Content Placeholder 2">
            <a:extLst>
              <a:ext uri="{FF2B5EF4-FFF2-40B4-BE49-F238E27FC236}">
                <a16:creationId xmlns:a16="http://schemas.microsoft.com/office/drawing/2014/main" id="{5A9D365A-44E8-4FAA-9DF2-7F8F61A673AA}"/>
              </a:ext>
            </a:extLst>
          </p:cNvPr>
          <p:cNvSpPr>
            <a:spLocks noGrp="1"/>
          </p:cNvSpPr>
          <p:nvPr>
            <p:ph idx="1"/>
          </p:nvPr>
        </p:nvSpPr>
        <p:spPr>
          <a:xfrm>
            <a:off x="3887391" y="1069971"/>
            <a:ext cx="5018484" cy="5434345"/>
          </a:xfrm>
        </p:spPr>
        <p:txBody>
          <a:bodyPr>
            <a:normAutofit/>
          </a:bodyPr>
          <a:lstStyle/>
          <a:p>
            <a:r>
              <a:rPr lang="en-US" sz="2800" dirty="0">
                <a:latin typeface="+mn-lt"/>
              </a:rPr>
              <a:t>Become familiar with UND’s governing documents</a:t>
            </a:r>
          </a:p>
          <a:p>
            <a:r>
              <a:rPr lang="en-US" sz="2800" dirty="0">
                <a:latin typeface="+mn-lt"/>
              </a:rPr>
              <a:t>According to the UND Constitution, “the [State Board of Higher Education] entrusts the execution of all its plans and policies, </a:t>
            </a:r>
            <a:r>
              <a:rPr lang="en-US" sz="2800" b="1" dirty="0">
                <a:latin typeface="+mn-lt"/>
              </a:rPr>
              <a:t>together with the internal government </a:t>
            </a:r>
            <a:r>
              <a:rPr lang="en-US" sz="2800" dirty="0">
                <a:latin typeface="+mn-lt"/>
              </a:rPr>
              <a:t>and administration of the institution, to the President </a:t>
            </a:r>
            <a:r>
              <a:rPr lang="en-US" sz="2800" b="1" dirty="0">
                <a:latin typeface="+mn-lt"/>
              </a:rPr>
              <a:t>in consultation with the faculty </a:t>
            </a:r>
            <a:r>
              <a:rPr lang="en-US" sz="2800" b="0" i="0" u="none" strike="noStrike" baseline="0" dirty="0">
                <a:latin typeface="+mn-lt"/>
              </a:rPr>
              <a:t>and such other officers as the President may select.”</a:t>
            </a:r>
            <a:endParaRPr lang="en-US" sz="2800" dirty="0">
              <a:latin typeface="+mn-lt"/>
            </a:endParaRPr>
          </a:p>
        </p:txBody>
      </p:sp>
      <p:sp>
        <p:nvSpPr>
          <p:cNvPr id="4" name="Text Placeholder 3">
            <a:extLst>
              <a:ext uri="{FF2B5EF4-FFF2-40B4-BE49-F238E27FC236}">
                <a16:creationId xmlns:a16="http://schemas.microsoft.com/office/drawing/2014/main" id="{17B67602-E60D-41FD-AA0B-0E45C1D31642}"/>
              </a:ext>
            </a:extLst>
          </p:cNvPr>
          <p:cNvSpPr>
            <a:spLocks noGrp="1"/>
          </p:cNvSpPr>
          <p:nvPr>
            <p:ph type="body" sz="half" idx="2"/>
          </p:nvPr>
        </p:nvSpPr>
        <p:spPr>
          <a:xfrm>
            <a:off x="151289" y="2950235"/>
            <a:ext cx="3333591" cy="3145766"/>
          </a:xfrm>
        </p:spPr>
        <p:txBody>
          <a:bodyPr>
            <a:normAutofit/>
          </a:bodyPr>
          <a:lstStyle/>
          <a:p>
            <a:pPr algn="ctr"/>
            <a:r>
              <a:rPr lang="en-US" sz="1300" dirty="0">
                <a:latin typeface="+mn-lt"/>
              </a:rPr>
              <a:t>https://und.edu/academics/university-senate/_files/docs/university-senate/us-constitution.pdf</a:t>
            </a:r>
          </a:p>
        </p:txBody>
      </p:sp>
    </p:spTree>
    <p:extLst>
      <p:ext uri="{BB962C8B-B14F-4D97-AF65-F5344CB8AC3E}">
        <p14:creationId xmlns:p14="http://schemas.microsoft.com/office/powerpoint/2010/main" val="244458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1126-65F0-4613-ADE5-1F27DDFC5F85}"/>
              </a:ext>
            </a:extLst>
          </p:cNvPr>
          <p:cNvSpPr>
            <a:spLocks noGrp="1"/>
          </p:cNvSpPr>
          <p:nvPr>
            <p:ph type="title"/>
          </p:nvPr>
        </p:nvSpPr>
        <p:spPr/>
        <p:txBody>
          <a:bodyPr/>
          <a:lstStyle/>
          <a:p>
            <a:r>
              <a:rPr lang="en-US" dirty="0">
                <a:latin typeface="+mn-lt"/>
              </a:rPr>
              <a:t>What is Shared Governance?</a:t>
            </a:r>
          </a:p>
        </p:txBody>
      </p:sp>
      <p:sp>
        <p:nvSpPr>
          <p:cNvPr id="3" name="Content Placeholder 2">
            <a:extLst>
              <a:ext uri="{FF2B5EF4-FFF2-40B4-BE49-F238E27FC236}">
                <a16:creationId xmlns:a16="http://schemas.microsoft.com/office/drawing/2014/main" id="{B94199B2-8415-44CE-A4AB-202F6DF715D6}"/>
              </a:ext>
            </a:extLst>
          </p:cNvPr>
          <p:cNvSpPr>
            <a:spLocks noGrp="1"/>
          </p:cNvSpPr>
          <p:nvPr>
            <p:ph idx="1"/>
          </p:nvPr>
        </p:nvSpPr>
        <p:spPr>
          <a:xfrm>
            <a:off x="317501" y="1685925"/>
            <a:ext cx="8105140" cy="4724400"/>
          </a:xfrm>
        </p:spPr>
        <p:txBody>
          <a:bodyPr>
            <a:noAutofit/>
          </a:bodyPr>
          <a:lstStyle/>
          <a:p>
            <a:r>
              <a:rPr lang="en-US" b="0" i="0" dirty="0">
                <a:solidFill>
                  <a:srgbClr val="333333"/>
                </a:solidFill>
                <a:effectLst/>
                <a:latin typeface="+mn-lt"/>
              </a:rPr>
              <a:t>Shared governance in higher education involves a culture of decision-making that draws upon the expertise, experiences, and perspectives of faculty</a:t>
            </a:r>
            <a:endParaRPr lang="en-US" sz="1800" dirty="0">
              <a:solidFill>
                <a:srgbClr val="333333"/>
              </a:solidFill>
              <a:latin typeface="+mn-lt"/>
            </a:endParaRPr>
          </a:p>
          <a:p>
            <a:r>
              <a:rPr lang="en-US" b="0" i="0" dirty="0">
                <a:solidFill>
                  <a:srgbClr val="333333"/>
                </a:solidFill>
                <a:effectLst/>
                <a:latin typeface="+mn-lt"/>
              </a:rPr>
              <a:t>It involves allowing faculty to actively participate in determining policies and procedures related to admissions, curriculum, instruction, granting of degrees, research, tenure, appointments, budgets, administrator hiring/evaluation and other matters</a:t>
            </a:r>
          </a:p>
          <a:p>
            <a:pPr lvl="1"/>
            <a:r>
              <a:rPr lang="en-US" sz="1800" dirty="0">
                <a:solidFill>
                  <a:srgbClr val="333333"/>
                </a:solidFill>
                <a:latin typeface="+mn-lt"/>
              </a:rPr>
              <a:t>See the American Association of University Professors, “Statement on Government of Colleges and Universities,” https://www.aaup.org/report/statement-government-colleges-and-universities</a:t>
            </a:r>
            <a:endParaRPr lang="en-US" sz="1800" b="0" i="0" dirty="0">
              <a:solidFill>
                <a:srgbClr val="333333"/>
              </a:solidFill>
              <a:effectLst/>
              <a:latin typeface="+mn-lt"/>
            </a:endParaRPr>
          </a:p>
        </p:txBody>
      </p:sp>
    </p:spTree>
    <p:extLst>
      <p:ext uri="{BB962C8B-B14F-4D97-AF65-F5344CB8AC3E}">
        <p14:creationId xmlns:p14="http://schemas.microsoft.com/office/powerpoint/2010/main" val="257560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1126-65F0-4613-ADE5-1F27DDFC5F85}"/>
              </a:ext>
            </a:extLst>
          </p:cNvPr>
          <p:cNvSpPr>
            <a:spLocks noGrp="1"/>
          </p:cNvSpPr>
          <p:nvPr>
            <p:ph type="title"/>
          </p:nvPr>
        </p:nvSpPr>
        <p:spPr/>
        <p:txBody>
          <a:bodyPr/>
          <a:lstStyle/>
          <a:p>
            <a:r>
              <a:rPr lang="en-US" dirty="0">
                <a:latin typeface="+mn-lt"/>
              </a:rPr>
              <a:t>Mutual Openness and Trust</a:t>
            </a:r>
          </a:p>
        </p:txBody>
      </p:sp>
      <p:sp>
        <p:nvSpPr>
          <p:cNvPr id="3" name="Content Placeholder 2">
            <a:extLst>
              <a:ext uri="{FF2B5EF4-FFF2-40B4-BE49-F238E27FC236}">
                <a16:creationId xmlns:a16="http://schemas.microsoft.com/office/drawing/2014/main" id="{B94199B2-8415-44CE-A4AB-202F6DF715D6}"/>
              </a:ext>
            </a:extLst>
          </p:cNvPr>
          <p:cNvSpPr>
            <a:spLocks noGrp="1"/>
          </p:cNvSpPr>
          <p:nvPr>
            <p:ph idx="1"/>
          </p:nvPr>
        </p:nvSpPr>
        <p:spPr>
          <a:xfrm>
            <a:off x="304801" y="1685925"/>
            <a:ext cx="8097520" cy="4724400"/>
          </a:xfrm>
        </p:spPr>
        <p:txBody>
          <a:bodyPr>
            <a:noAutofit/>
          </a:bodyPr>
          <a:lstStyle/>
          <a:p>
            <a:r>
              <a:rPr lang="en-US" b="0" i="0" dirty="0">
                <a:solidFill>
                  <a:srgbClr val="333333"/>
                </a:solidFill>
                <a:effectLst/>
                <a:latin typeface="+mn-lt"/>
              </a:rPr>
              <a:t>Shared governance includes “embracing a commitment to a genuine sharing of perspectives…an eagerness to embrace good ideas generated by others…accompanied by recognition that nimble decision making is required…Faculty members need to be given evidence that they are indeed genuine partners in a shared undertaking…A key is to establish trust…[a] critically important determinant of success or failure.” </a:t>
            </a:r>
          </a:p>
          <a:p>
            <a:pPr lvl="1"/>
            <a:r>
              <a:rPr lang="en-US" sz="1800" b="0" i="0" dirty="0">
                <a:solidFill>
                  <a:srgbClr val="333333"/>
                </a:solidFill>
                <a:effectLst/>
                <a:latin typeface="+mn-lt"/>
              </a:rPr>
              <a:t>William G. Bowen and Eugene M. Tobin, </a:t>
            </a:r>
            <a:r>
              <a:rPr lang="en-US" sz="1800" b="0" i="1" dirty="0">
                <a:solidFill>
                  <a:srgbClr val="333333"/>
                </a:solidFill>
                <a:effectLst/>
                <a:latin typeface="+mn-lt"/>
              </a:rPr>
              <a:t>The Chronicle of Higher Education </a:t>
            </a:r>
            <a:r>
              <a:rPr lang="en-US" sz="1800" b="0" i="0" dirty="0">
                <a:solidFill>
                  <a:srgbClr val="333333"/>
                </a:solidFill>
                <a:effectLst/>
                <a:latin typeface="+mn-lt"/>
              </a:rPr>
              <a:t>(January 5, 2015)</a:t>
            </a:r>
          </a:p>
        </p:txBody>
      </p:sp>
    </p:spTree>
    <p:extLst>
      <p:ext uri="{BB962C8B-B14F-4D97-AF65-F5344CB8AC3E}">
        <p14:creationId xmlns:p14="http://schemas.microsoft.com/office/powerpoint/2010/main" val="380782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E0EBC6-3912-43D0-BDAD-6E3DBAD3ECDC}"/>
              </a:ext>
            </a:extLst>
          </p:cNvPr>
          <p:cNvSpPr>
            <a:spLocks noGrp="1"/>
          </p:cNvSpPr>
          <p:nvPr>
            <p:ph type="title"/>
          </p:nvPr>
        </p:nvSpPr>
        <p:spPr/>
        <p:txBody>
          <a:bodyPr/>
          <a:lstStyle/>
          <a:p>
            <a:r>
              <a:rPr lang="en-US" dirty="0">
                <a:latin typeface="+mn-lt"/>
              </a:rPr>
              <a:t>Importance of Communication</a:t>
            </a:r>
          </a:p>
        </p:txBody>
      </p:sp>
      <p:sp>
        <p:nvSpPr>
          <p:cNvPr id="6" name="Content Placeholder 5">
            <a:extLst>
              <a:ext uri="{FF2B5EF4-FFF2-40B4-BE49-F238E27FC236}">
                <a16:creationId xmlns:a16="http://schemas.microsoft.com/office/drawing/2014/main" id="{F9FC0AEF-7886-4C63-ABA5-C34232BD1707}"/>
              </a:ext>
            </a:extLst>
          </p:cNvPr>
          <p:cNvSpPr>
            <a:spLocks noGrp="1"/>
          </p:cNvSpPr>
          <p:nvPr>
            <p:ph idx="1"/>
          </p:nvPr>
        </p:nvSpPr>
        <p:spPr>
          <a:xfrm>
            <a:off x="317500" y="1685925"/>
            <a:ext cx="8197850" cy="4724400"/>
          </a:xfrm>
        </p:spPr>
        <p:txBody>
          <a:bodyPr/>
          <a:lstStyle/>
          <a:p>
            <a:r>
              <a:rPr lang="en-US" dirty="0">
                <a:latin typeface="+mn-lt"/>
              </a:rPr>
              <a:t>“The key to genuine shared governance is broad and unending communication. When various groups of people are kept in the loop and understand what developments are occurring within the university, and when they are invited to participate as true partners, the institution prospers. That, after all, is our common goal.”</a:t>
            </a:r>
          </a:p>
          <a:p>
            <a:pPr lvl="1"/>
            <a:r>
              <a:rPr lang="en-US" sz="1800" dirty="0">
                <a:latin typeface="+mn-lt"/>
              </a:rPr>
              <a:t>Gary Olson, Provost, Idaho State University, </a:t>
            </a:r>
            <a:r>
              <a:rPr lang="en-US" sz="1800" i="1" dirty="0">
                <a:latin typeface="+mn-lt"/>
              </a:rPr>
              <a:t>The Chronicle of Higher Education </a:t>
            </a:r>
            <a:r>
              <a:rPr lang="en-US" sz="1800" dirty="0">
                <a:latin typeface="+mn-lt"/>
              </a:rPr>
              <a:t>(July 23, 2009)</a:t>
            </a:r>
          </a:p>
        </p:txBody>
      </p:sp>
    </p:spTree>
    <p:extLst>
      <p:ext uri="{BB962C8B-B14F-4D97-AF65-F5344CB8AC3E}">
        <p14:creationId xmlns:p14="http://schemas.microsoft.com/office/powerpoint/2010/main" val="94005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6516-A4FF-4099-B52D-A97600382CB8}"/>
              </a:ext>
            </a:extLst>
          </p:cNvPr>
          <p:cNvSpPr>
            <a:spLocks noGrp="1"/>
          </p:cNvSpPr>
          <p:nvPr>
            <p:ph type="title"/>
          </p:nvPr>
        </p:nvSpPr>
        <p:spPr/>
        <p:txBody>
          <a:bodyPr/>
          <a:lstStyle/>
          <a:p>
            <a:r>
              <a:rPr lang="en-US" dirty="0">
                <a:latin typeface="+mn-lt"/>
              </a:rPr>
              <a:t>Shared Governance at UND</a:t>
            </a:r>
          </a:p>
        </p:txBody>
      </p:sp>
      <p:sp>
        <p:nvSpPr>
          <p:cNvPr id="3" name="Content Placeholder 2">
            <a:extLst>
              <a:ext uri="{FF2B5EF4-FFF2-40B4-BE49-F238E27FC236}">
                <a16:creationId xmlns:a16="http://schemas.microsoft.com/office/drawing/2014/main" id="{DC9CC8CD-7927-4D75-B0D2-C228B0AFB71A}"/>
              </a:ext>
            </a:extLst>
          </p:cNvPr>
          <p:cNvSpPr>
            <a:spLocks noGrp="1"/>
          </p:cNvSpPr>
          <p:nvPr>
            <p:ph idx="1"/>
          </p:nvPr>
        </p:nvSpPr>
        <p:spPr>
          <a:xfrm>
            <a:off x="342900" y="1685925"/>
            <a:ext cx="8352527" cy="4724400"/>
          </a:xfrm>
        </p:spPr>
        <p:txBody>
          <a:bodyPr>
            <a:normAutofit/>
          </a:bodyPr>
          <a:lstStyle/>
          <a:p>
            <a:r>
              <a:rPr lang="en-US" dirty="0">
                <a:latin typeface="+mn-lt"/>
              </a:rPr>
              <a:t>The UND Constitution supports shared governance</a:t>
            </a:r>
          </a:p>
          <a:p>
            <a:r>
              <a:rPr lang="en-US" dirty="0">
                <a:latin typeface="+mn-lt"/>
              </a:rPr>
              <a:t>As stated in the UND Constitution, absent emergency conditions, the President is expected to:</a:t>
            </a:r>
          </a:p>
          <a:p>
            <a:r>
              <a:rPr lang="en-US" dirty="0">
                <a:latin typeface="+mn-lt"/>
              </a:rPr>
              <a:t>Consult with the University legislature and impacted college and department faculty when making policy recommendations </a:t>
            </a:r>
          </a:p>
          <a:p>
            <a:r>
              <a:rPr lang="en-US" dirty="0">
                <a:latin typeface="+mn-lt"/>
              </a:rPr>
              <a:t>Consult with the University Senate on the planning, organization, budgeting and use of physical resources</a:t>
            </a:r>
          </a:p>
          <a:p>
            <a:r>
              <a:rPr lang="en-US" dirty="0">
                <a:latin typeface="+mn-lt"/>
              </a:rPr>
              <a:t>Confer with faculty on administrative appointments</a:t>
            </a:r>
          </a:p>
        </p:txBody>
      </p:sp>
    </p:spTree>
    <p:extLst>
      <p:ext uri="{BB962C8B-B14F-4D97-AF65-F5344CB8AC3E}">
        <p14:creationId xmlns:p14="http://schemas.microsoft.com/office/powerpoint/2010/main" val="243069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E0EBC6-3912-43D0-BDAD-6E3DBAD3ECDC}"/>
              </a:ext>
            </a:extLst>
          </p:cNvPr>
          <p:cNvSpPr>
            <a:spLocks noGrp="1"/>
          </p:cNvSpPr>
          <p:nvPr>
            <p:ph type="title"/>
          </p:nvPr>
        </p:nvSpPr>
        <p:spPr/>
        <p:txBody>
          <a:bodyPr/>
          <a:lstStyle/>
          <a:p>
            <a:r>
              <a:rPr lang="en-US" dirty="0">
                <a:latin typeface="+mn-lt"/>
              </a:rPr>
              <a:t>Role of the University Senate</a:t>
            </a:r>
          </a:p>
        </p:txBody>
      </p:sp>
      <p:sp>
        <p:nvSpPr>
          <p:cNvPr id="6" name="Content Placeholder 5">
            <a:extLst>
              <a:ext uri="{FF2B5EF4-FFF2-40B4-BE49-F238E27FC236}">
                <a16:creationId xmlns:a16="http://schemas.microsoft.com/office/drawing/2014/main" id="{F9FC0AEF-7886-4C63-ABA5-C34232BD1707}"/>
              </a:ext>
            </a:extLst>
          </p:cNvPr>
          <p:cNvSpPr>
            <a:spLocks noGrp="1"/>
          </p:cNvSpPr>
          <p:nvPr>
            <p:ph idx="1"/>
          </p:nvPr>
        </p:nvSpPr>
        <p:spPr>
          <a:xfrm>
            <a:off x="249382" y="1509715"/>
            <a:ext cx="8511397" cy="4816475"/>
          </a:xfrm>
        </p:spPr>
        <p:txBody>
          <a:bodyPr>
            <a:noAutofit/>
          </a:bodyPr>
          <a:lstStyle/>
          <a:p>
            <a:r>
              <a:rPr lang="en-US" dirty="0">
                <a:latin typeface="+mn-lt"/>
              </a:rPr>
              <a:t>The University Senate and it’s standing committees provide the structure for shared governance at UND</a:t>
            </a:r>
          </a:p>
          <a:p>
            <a:pPr lvl="1"/>
            <a:r>
              <a:rPr lang="en-US" dirty="0">
                <a:latin typeface="+mn-lt"/>
              </a:rPr>
              <a:t>Over 50 faculty serve as voting members of Senate</a:t>
            </a:r>
          </a:p>
          <a:p>
            <a:r>
              <a:rPr lang="en-US" dirty="0">
                <a:latin typeface="+mn-lt"/>
              </a:rPr>
              <a:t>Committees have the power to develop and alter many policies and procedures that govern our work</a:t>
            </a:r>
          </a:p>
          <a:p>
            <a:pPr lvl="1"/>
            <a:r>
              <a:rPr lang="en-US" dirty="0">
                <a:latin typeface="+mn-lt"/>
              </a:rPr>
              <a:t>There are 27 standing committees</a:t>
            </a:r>
          </a:p>
          <a:p>
            <a:pPr lvl="1"/>
            <a:r>
              <a:rPr lang="en-US" dirty="0">
                <a:latin typeface="+mn-lt"/>
              </a:rPr>
              <a:t>There are over 170 faculty seats on Senate committees</a:t>
            </a:r>
          </a:p>
          <a:p>
            <a:pPr lvl="1"/>
            <a:r>
              <a:rPr lang="en-US" dirty="0">
                <a:latin typeface="+mn-lt"/>
              </a:rPr>
              <a:t>Committee members are invited to attend Senate meetings</a:t>
            </a:r>
          </a:p>
        </p:txBody>
      </p:sp>
    </p:spTree>
    <p:extLst>
      <p:ext uri="{BB962C8B-B14F-4D97-AF65-F5344CB8AC3E}">
        <p14:creationId xmlns:p14="http://schemas.microsoft.com/office/powerpoint/2010/main" val="3301920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1990</TotalTime>
  <Words>1291</Words>
  <Application>Microsoft Office PowerPoint</Application>
  <PresentationFormat>On-screen Show (4:3)</PresentationFormat>
  <Paragraphs>121</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Office Theme</vt:lpstr>
      <vt:lpstr>University Senate Orientation</vt:lpstr>
      <vt:lpstr>The University Council</vt:lpstr>
      <vt:lpstr>Functions of the University Senate</vt:lpstr>
      <vt:lpstr>The UND Constitution</vt:lpstr>
      <vt:lpstr>What is Shared Governance?</vt:lpstr>
      <vt:lpstr>Mutual Openness and Trust</vt:lpstr>
      <vt:lpstr>Importance of Communication</vt:lpstr>
      <vt:lpstr>Shared Governance at UND</vt:lpstr>
      <vt:lpstr>Role of the University Senate</vt:lpstr>
      <vt:lpstr>Get involved by serving on a University Senate Committee!</vt:lpstr>
      <vt:lpstr>How to Join Senate Committees</vt:lpstr>
      <vt:lpstr>Become familiar with the University Senate website</vt:lpstr>
      <vt:lpstr>When &amp; How the Senate Meets</vt:lpstr>
      <vt:lpstr>Elements of Senate Meetings</vt:lpstr>
      <vt:lpstr>Some Standing Rules of the University Senate</vt:lpstr>
      <vt:lpstr>Protocols for Speaking during Senate Meetings</vt:lpstr>
      <vt:lpstr>Sturgis Rules of Parliamentary Procedure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Terrill</dc:creator>
  <cp:lastModifiedBy>Correll, Scott</cp:lastModifiedBy>
  <cp:revision>41</cp:revision>
  <dcterms:created xsi:type="dcterms:W3CDTF">2020-05-01T15:56:55Z</dcterms:created>
  <dcterms:modified xsi:type="dcterms:W3CDTF">2025-06-26T14:38:50Z</dcterms:modified>
</cp:coreProperties>
</file>